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0" r:id="rId23"/>
    <p:sldId id="277" r:id="rId24"/>
    <p:sldId id="279" r:id="rId25"/>
    <p:sldId id="278" r:id="rId2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93" d="100"/>
          <a:sy n="93" d="100"/>
        </p:scale>
        <p:origin x="72" y="3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91B7B6-8AF8-4E00-A43F-86E5252F209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A25D3D7-28B9-4435-9F9A-DB330E30F7F5}">
      <dgm:prSet/>
      <dgm:spPr/>
      <dgm:t>
        <a:bodyPr/>
        <a:lstStyle/>
        <a:p>
          <a:r>
            <a:rPr lang="en-CA" dirty="0"/>
            <a:t>High Charge Approval Standard and Openness to Alternative Measures</a:t>
          </a:r>
          <a:endParaRPr lang="en-US" dirty="0"/>
        </a:p>
      </dgm:t>
    </dgm:pt>
    <dgm:pt modelId="{8FE2761E-B3E0-48AA-8ED6-3B3936F035E1}" type="parTrans" cxnId="{C44903AD-CD63-46B9-B6F3-51B35C6CC940}">
      <dgm:prSet/>
      <dgm:spPr/>
      <dgm:t>
        <a:bodyPr/>
        <a:lstStyle/>
        <a:p>
          <a:endParaRPr lang="en-US"/>
        </a:p>
      </dgm:t>
    </dgm:pt>
    <dgm:pt modelId="{F74AB5F8-0B95-4E18-B450-F44FD84E1DD2}" type="sibTrans" cxnId="{C44903AD-CD63-46B9-B6F3-51B35C6CC940}">
      <dgm:prSet/>
      <dgm:spPr/>
      <dgm:t>
        <a:bodyPr/>
        <a:lstStyle/>
        <a:p>
          <a:endParaRPr lang="en-US"/>
        </a:p>
      </dgm:t>
    </dgm:pt>
    <dgm:pt modelId="{77143294-0809-42A2-B0E0-A5AB0BA90824}">
      <dgm:prSet/>
      <dgm:spPr/>
      <dgm:t>
        <a:bodyPr/>
        <a:lstStyle/>
        <a:p>
          <a:r>
            <a:rPr lang="en-CA" dirty="0"/>
            <a:t>LSLASP and BC Law School Clinics </a:t>
          </a:r>
          <a:endParaRPr lang="en-US" dirty="0"/>
        </a:p>
      </dgm:t>
    </dgm:pt>
    <dgm:pt modelId="{C4F5D5C3-FEC0-451E-9AF5-C6F11FF1DCC1}" type="parTrans" cxnId="{19CD9100-A858-467E-9310-C5C87D84458F}">
      <dgm:prSet/>
      <dgm:spPr/>
      <dgm:t>
        <a:bodyPr/>
        <a:lstStyle/>
        <a:p>
          <a:endParaRPr lang="en-US"/>
        </a:p>
      </dgm:t>
    </dgm:pt>
    <dgm:pt modelId="{7560CA7B-EB69-42DE-ABC9-B303BC90DC2E}" type="sibTrans" cxnId="{19CD9100-A858-467E-9310-C5C87D84458F}">
      <dgm:prSet/>
      <dgm:spPr/>
      <dgm:t>
        <a:bodyPr/>
        <a:lstStyle/>
        <a:p>
          <a:endParaRPr lang="en-US"/>
        </a:p>
      </dgm:t>
    </dgm:pt>
    <dgm:pt modelId="{89163763-FF0E-4260-9BE5-F5747D1B25B6}">
      <dgm:prSet/>
      <dgm:spPr/>
      <dgm:t>
        <a:bodyPr/>
        <a:lstStyle/>
        <a:p>
          <a:r>
            <a:rPr lang="en-CA" dirty="0"/>
            <a:t>Creativity and Ingenuity of Legal Aid BC</a:t>
          </a:r>
          <a:endParaRPr lang="en-US" dirty="0"/>
        </a:p>
      </dgm:t>
    </dgm:pt>
    <dgm:pt modelId="{32C4959C-CFC2-49D2-9AE0-57A9709777FE}" type="parTrans" cxnId="{677DAF7D-1653-41EA-A37E-1D81A316F507}">
      <dgm:prSet/>
      <dgm:spPr/>
      <dgm:t>
        <a:bodyPr/>
        <a:lstStyle/>
        <a:p>
          <a:endParaRPr lang="en-US"/>
        </a:p>
      </dgm:t>
    </dgm:pt>
    <dgm:pt modelId="{7D59B552-BA2A-492B-95E1-0BFE5A6BA249}" type="sibTrans" cxnId="{677DAF7D-1653-41EA-A37E-1D81A316F507}">
      <dgm:prSet/>
      <dgm:spPr/>
      <dgm:t>
        <a:bodyPr/>
        <a:lstStyle/>
        <a:p>
          <a:endParaRPr lang="en-US"/>
        </a:p>
      </dgm:t>
    </dgm:pt>
    <dgm:pt modelId="{7CF9E0D5-8D4B-4625-8C1F-19DBE041A2AB}">
      <dgm:prSet/>
      <dgm:spPr/>
      <dgm:t>
        <a:bodyPr/>
        <a:lstStyle/>
        <a:p>
          <a:r>
            <a:rPr lang="en-CA" dirty="0"/>
            <a:t>Fairness of Legal Services Branch in dealing with Rowbotham Applications</a:t>
          </a:r>
          <a:endParaRPr lang="en-US" dirty="0"/>
        </a:p>
      </dgm:t>
    </dgm:pt>
    <dgm:pt modelId="{A6EAB976-F4A1-40B6-94AE-00C9B89B5F19}" type="sibTrans" cxnId="{9F063EDC-BD74-4A6B-9B7D-0DBC683A4AFC}">
      <dgm:prSet/>
      <dgm:spPr/>
      <dgm:t>
        <a:bodyPr/>
        <a:lstStyle/>
        <a:p>
          <a:endParaRPr lang="en-US"/>
        </a:p>
      </dgm:t>
    </dgm:pt>
    <dgm:pt modelId="{F5AE41E9-A01B-4345-9958-5A575F44DAEA}" type="parTrans" cxnId="{9F063EDC-BD74-4A6B-9B7D-0DBC683A4AFC}">
      <dgm:prSet/>
      <dgm:spPr/>
      <dgm:t>
        <a:bodyPr/>
        <a:lstStyle/>
        <a:p>
          <a:endParaRPr lang="en-US"/>
        </a:p>
      </dgm:t>
    </dgm:pt>
    <dgm:pt modelId="{01EDE30C-7089-4801-8165-9418C43AFAC4}">
      <dgm:prSet/>
      <dgm:spPr/>
      <dgm:t>
        <a:bodyPr/>
        <a:lstStyle/>
        <a:p>
          <a:r>
            <a:rPr lang="en-CA" dirty="0"/>
            <a:t>Very Strong Criminal Law Bench </a:t>
          </a:r>
          <a:endParaRPr lang="en-US" dirty="0"/>
        </a:p>
      </dgm:t>
    </dgm:pt>
    <dgm:pt modelId="{8AE1F160-0934-437C-AAE5-3FDAC0DE603A}" type="sibTrans" cxnId="{6445EC21-D0E6-40CE-8E06-6C865632CCBD}">
      <dgm:prSet/>
      <dgm:spPr/>
      <dgm:t>
        <a:bodyPr/>
        <a:lstStyle/>
        <a:p>
          <a:endParaRPr lang="en-US"/>
        </a:p>
      </dgm:t>
    </dgm:pt>
    <dgm:pt modelId="{F385F79D-C648-40AB-B45E-6CEF69AA3147}" type="parTrans" cxnId="{6445EC21-D0E6-40CE-8E06-6C865632CCBD}">
      <dgm:prSet/>
      <dgm:spPr/>
      <dgm:t>
        <a:bodyPr/>
        <a:lstStyle/>
        <a:p>
          <a:endParaRPr lang="en-US"/>
        </a:p>
      </dgm:t>
    </dgm:pt>
    <dgm:pt modelId="{57F6AB69-F7F9-437C-8462-21DCD833050F}" type="pres">
      <dgm:prSet presAssocID="{C791B7B6-8AF8-4E00-A43F-86E5252F2095}" presName="linear" presStyleCnt="0">
        <dgm:presLayoutVars>
          <dgm:animLvl val="lvl"/>
          <dgm:resizeHandles val="exact"/>
        </dgm:presLayoutVars>
      </dgm:prSet>
      <dgm:spPr/>
    </dgm:pt>
    <dgm:pt modelId="{B6806729-8C4D-4B0B-A9E2-B56B375D5937}" type="pres">
      <dgm:prSet presAssocID="{2A25D3D7-28B9-4435-9F9A-DB330E30F7F5}" presName="parentText" presStyleLbl="node1" presStyleIdx="0" presStyleCnt="5">
        <dgm:presLayoutVars>
          <dgm:chMax val="0"/>
          <dgm:bulletEnabled val="1"/>
        </dgm:presLayoutVars>
      </dgm:prSet>
      <dgm:spPr/>
    </dgm:pt>
    <dgm:pt modelId="{8145B0B4-06E6-4BAA-B038-FB35CF2E4693}" type="pres">
      <dgm:prSet presAssocID="{F74AB5F8-0B95-4E18-B450-F44FD84E1DD2}" presName="spacer" presStyleCnt="0"/>
      <dgm:spPr/>
    </dgm:pt>
    <dgm:pt modelId="{218D423C-4A8B-4598-80EB-AAC5398E308F}" type="pres">
      <dgm:prSet presAssocID="{77143294-0809-42A2-B0E0-A5AB0BA90824}" presName="parentText" presStyleLbl="node1" presStyleIdx="1" presStyleCnt="5">
        <dgm:presLayoutVars>
          <dgm:chMax val="0"/>
          <dgm:bulletEnabled val="1"/>
        </dgm:presLayoutVars>
      </dgm:prSet>
      <dgm:spPr/>
    </dgm:pt>
    <dgm:pt modelId="{3EF631BD-7A86-4F11-B6A7-DDE1750F9503}" type="pres">
      <dgm:prSet presAssocID="{7560CA7B-EB69-42DE-ABC9-B303BC90DC2E}" presName="spacer" presStyleCnt="0"/>
      <dgm:spPr/>
    </dgm:pt>
    <dgm:pt modelId="{87D50235-C774-4741-8B6C-C62DBF721BE6}" type="pres">
      <dgm:prSet presAssocID="{89163763-FF0E-4260-9BE5-F5747D1B25B6}" presName="parentText" presStyleLbl="node1" presStyleIdx="2" presStyleCnt="5">
        <dgm:presLayoutVars>
          <dgm:chMax val="0"/>
          <dgm:bulletEnabled val="1"/>
        </dgm:presLayoutVars>
      </dgm:prSet>
      <dgm:spPr/>
    </dgm:pt>
    <dgm:pt modelId="{E3AA7EC8-03BF-4A8E-B5E6-EA99C041552A}" type="pres">
      <dgm:prSet presAssocID="{7D59B552-BA2A-492B-95E1-0BFE5A6BA249}" presName="spacer" presStyleCnt="0"/>
      <dgm:spPr/>
    </dgm:pt>
    <dgm:pt modelId="{105FBC14-687F-47BA-AB33-D718D03EC1A2}" type="pres">
      <dgm:prSet presAssocID="{7CF9E0D5-8D4B-4625-8C1F-19DBE041A2AB}" presName="parentText" presStyleLbl="node1" presStyleIdx="3" presStyleCnt="5">
        <dgm:presLayoutVars>
          <dgm:chMax val="0"/>
          <dgm:bulletEnabled val="1"/>
        </dgm:presLayoutVars>
      </dgm:prSet>
      <dgm:spPr/>
    </dgm:pt>
    <dgm:pt modelId="{D52DAF6D-D069-4CBF-9B75-6F7C9496E8F3}" type="pres">
      <dgm:prSet presAssocID="{A6EAB976-F4A1-40B6-94AE-00C9B89B5F19}" presName="spacer" presStyleCnt="0"/>
      <dgm:spPr/>
    </dgm:pt>
    <dgm:pt modelId="{58026AF6-E410-48D2-864C-54D28F5BD9A7}" type="pres">
      <dgm:prSet presAssocID="{01EDE30C-7089-4801-8165-9418C43AFAC4}" presName="parentText" presStyleLbl="node1" presStyleIdx="4" presStyleCnt="5">
        <dgm:presLayoutVars>
          <dgm:chMax val="0"/>
          <dgm:bulletEnabled val="1"/>
        </dgm:presLayoutVars>
      </dgm:prSet>
      <dgm:spPr/>
    </dgm:pt>
  </dgm:ptLst>
  <dgm:cxnLst>
    <dgm:cxn modelId="{19CD9100-A858-467E-9310-C5C87D84458F}" srcId="{C791B7B6-8AF8-4E00-A43F-86E5252F2095}" destId="{77143294-0809-42A2-B0E0-A5AB0BA90824}" srcOrd="1" destOrd="0" parTransId="{C4F5D5C3-FEC0-451E-9AF5-C6F11FF1DCC1}" sibTransId="{7560CA7B-EB69-42DE-ABC9-B303BC90DC2E}"/>
    <dgm:cxn modelId="{24AD6820-45C2-46F1-81BC-A8B0E22DD479}" type="presOf" srcId="{2A25D3D7-28B9-4435-9F9A-DB330E30F7F5}" destId="{B6806729-8C4D-4B0B-A9E2-B56B375D5937}" srcOrd="0" destOrd="0" presId="urn:microsoft.com/office/officeart/2005/8/layout/vList2"/>
    <dgm:cxn modelId="{6445EC21-D0E6-40CE-8E06-6C865632CCBD}" srcId="{C791B7B6-8AF8-4E00-A43F-86E5252F2095}" destId="{01EDE30C-7089-4801-8165-9418C43AFAC4}" srcOrd="4" destOrd="0" parTransId="{F385F79D-C648-40AB-B45E-6CEF69AA3147}" sibTransId="{8AE1F160-0934-437C-AAE5-3FDAC0DE603A}"/>
    <dgm:cxn modelId="{DBA1596B-0451-450B-9961-212D44C17A25}" type="presOf" srcId="{77143294-0809-42A2-B0E0-A5AB0BA90824}" destId="{218D423C-4A8B-4598-80EB-AAC5398E308F}" srcOrd="0" destOrd="0" presId="urn:microsoft.com/office/officeart/2005/8/layout/vList2"/>
    <dgm:cxn modelId="{2B5ED44C-ABD4-4484-A795-820D4B223A15}" type="presOf" srcId="{01EDE30C-7089-4801-8165-9418C43AFAC4}" destId="{58026AF6-E410-48D2-864C-54D28F5BD9A7}" srcOrd="0" destOrd="0" presId="urn:microsoft.com/office/officeart/2005/8/layout/vList2"/>
    <dgm:cxn modelId="{B0DDBB71-8990-4FD8-906F-9647CF18C025}" type="presOf" srcId="{7CF9E0D5-8D4B-4625-8C1F-19DBE041A2AB}" destId="{105FBC14-687F-47BA-AB33-D718D03EC1A2}" srcOrd="0" destOrd="0" presId="urn:microsoft.com/office/officeart/2005/8/layout/vList2"/>
    <dgm:cxn modelId="{677DAF7D-1653-41EA-A37E-1D81A316F507}" srcId="{C791B7B6-8AF8-4E00-A43F-86E5252F2095}" destId="{89163763-FF0E-4260-9BE5-F5747D1B25B6}" srcOrd="2" destOrd="0" parTransId="{32C4959C-CFC2-49D2-9AE0-57A9709777FE}" sibTransId="{7D59B552-BA2A-492B-95E1-0BFE5A6BA249}"/>
    <dgm:cxn modelId="{C44903AD-CD63-46B9-B6F3-51B35C6CC940}" srcId="{C791B7B6-8AF8-4E00-A43F-86E5252F2095}" destId="{2A25D3D7-28B9-4435-9F9A-DB330E30F7F5}" srcOrd="0" destOrd="0" parTransId="{8FE2761E-B3E0-48AA-8ED6-3B3936F035E1}" sibTransId="{F74AB5F8-0B95-4E18-B450-F44FD84E1DD2}"/>
    <dgm:cxn modelId="{D2EE08D9-837A-436F-BCFA-C8A3B4B0AE54}" type="presOf" srcId="{89163763-FF0E-4260-9BE5-F5747D1B25B6}" destId="{87D50235-C774-4741-8B6C-C62DBF721BE6}" srcOrd="0" destOrd="0" presId="urn:microsoft.com/office/officeart/2005/8/layout/vList2"/>
    <dgm:cxn modelId="{B4DD04DB-2F58-4836-99AE-58D4E8B82259}" type="presOf" srcId="{C791B7B6-8AF8-4E00-A43F-86E5252F2095}" destId="{57F6AB69-F7F9-437C-8462-21DCD833050F}" srcOrd="0" destOrd="0" presId="urn:microsoft.com/office/officeart/2005/8/layout/vList2"/>
    <dgm:cxn modelId="{9F063EDC-BD74-4A6B-9B7D-0DBC683A4AFC}" srcId="{C791B7B6-8AF8-4E00-A43F-86E5252F2095}" destId="{7CF9E0D5-8D4B-4625-8C1F-19DBE041A2AB}" srcOrd="3" destOrd="0" parTransId="{F5AE41E9-A01B-4345-9958-5A575F44DAEA}" sibTransId="{A6EAB976-F4A1-40B6-94AE-00C9B89B5F19}"/>
    <dgm:cxn modelId="{67D416F6-8960-40F7-92A9-CCEA5666080B}" type="presParOf" srcId="{57F6AB69-F7F9-437C-8462-21DCD833050F}" destId="{B6806729-8C4D-4B0B-A9E2-B56B375D5937}" srcOrd="0" destOrd="0" presId="urn:microsoft.com/office/officeart/2005/8/layout/vList2"/>
    <dgm:cxn modelId="{31F8A91A-1021-4352-A501-B73FEF882482}" type="presParOf" srcId="{57F6AB69-F7F9-437C-8462-21DCD833050F}" destId="{8145B0B4-06E6-4BAA-B038-FB35CF2E4693}" srcOrd="1" destOrd="0" presId="urn:microsoft.com/office/officeart/2005/8/layout/vList2"/>
    <dgm:cxn modelId="{71B81E4B-F917-4F05-8367-6375B5492E92}" type="presParOf" srcId="{57F6AB69-F7F9-437C-8462-21DCD833050F}" destId="{218D423C-4A8B-4598-80EB-AAC5398E308F}" srcOrd="2" destOrd="0" presId="urn:microsoft.com/office/officeart/2005/8/layout/vList2"/>
    <dgm:cxn modelId="{F729A402-7290-4E6C-A5D4-05C36F270F93}" type="presParOf" srcId="{57F6AB69-F7F9-437C-8462-21DCD833050F}" destId="{3EF631BD-7A86-4F11-B6A7-DDE1750F9503}" srcOrd="3" destOrd="0" presId="urn:microsoft.com/office/officeart/2005/8/layout/vList2"/>
    <dgm:cxn modelId="{97774350-B873-4B35-BE8F-3E124BAC1728}" type="presParOf" srcId="{57F6AB69-F7F9-437C-8462-21DCD833050F}" destId="{87D50235-C774-4741-8B6C-C62DBF721BE6}" srcOrd="4" destOrd="0" presId="urn:microsoft.com/office/officeart/2005/8/layout/vList2"/>
    <dgm:cxn modelId="{BB091BCC-C240-4444-80DA-D4C3F8A80566}" type="presParOf" srcId="{57F6AB69-F7F9-437C-8462-21DCD833050F}" destId="{E3AA7EC8-03BF-4A8E-B5E6-EA99C041552A}" srcOrd="5" destOrd="0" presId="urn:microsoft.com/office/officeart/2005/8/layout/vList2"/>
    <dgm:cxn modelId="{53B58D89-FE07-49AF-84B6-7D21E10EEED0}" type="presParOf" srcId="{57F6AB69-F7F9-437C-8462-21DCD833050F}" destId="{105FBC14-687F-47BA-AB33-D718D03EC1A2}" srcOrd="6" destOrd="0" presId="urn:microsoft.com/office/officeart/2005/8/layout/vList2"/>
    <dgm:cxn modelId="{0343C6BC-DA66-4856-96D0-E7DCD5F7DF25}" type="presParOf" srcId="{57F6AB69-F7F9-437C-8462-21DCD833050F}" destId="{D52DAF6D-D069-4CBF-9B75-6F7C9496E8F3}" srcOrd="7" destOrd="0" presId="urn:microsoft.com/office/officeart/2005/8/layout/vList2"/>
    <dgm:cxn modelId="{D0C02F3C-EEF4-45C2-845E-D3A99E8F7978}" type="presParOf" srcId="{57F6AB69-F7F9-437C-8462-21DCD833050F}" destId="{58026AF6-E410-48D2-864C-54D28F5BD9A7}"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06729-8C4D-4B0B-A9E2-B56B375D5937}">
      <dsp:nvSpPr>
        <dsp:cNvPr id="0" name=""/>
        <dsp:cNvSpPr/>
      </dsp:nvSpPr>
      <dsp:spPr>
        <a:xfrm>
          <a:off x="0" y="83790"/>
          <a:ext cx="6096000" cy="1003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dirty="0"/>
            <a:t>High Charge Approval Standard and Openness to Alternative Measures</a:t>
          </a:r>
          <a:endParaRPr lang="en-US" sz="2600" kern="1200" dirty="0"/>
        </a:p>
      </dsp:txBody>
      <dsp:txXfrm>
        <a:off x="49004" y="132794"/>
        <a:ext cx="5997992" cy="905852"/>
      </dsp:txXfrm>
    </dsp:sp>
    <dsp:sp modelId="{218D423C-4A8B-4598-80EB-AAC5398E308F}">
      <dsp:nvSpPr>
        <dsp:cNvPr id="0" name=""/>
        <dsp:cNvSpPr/>
      </dsp:nvSpPr>
      <dsp:spPr>
        <a:xfrm>
          <a:off x="0" y="1162530"/>
          <a:ext cx="6096000" cy="1003860"/>
        </a:xfrm>
        <a:prstGeom prst="roundRect">
          <a:avLst/>
        </a:prstGeom>
        <a:solidFill>
          <a:schemeClr val="accent2">
            <a:hueOff val="2300028"/>
            <a:satOff val="2228"/>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dirty="0"/>
            <a:t>LSLASP and BC Law School Clinics </a:t>
          </a:r>
          <a:endParaRPr lang="en-US" sz="2600" kern="1200" dirty="0"/>
        </a:p>
      </dsp:txBody>
      <dsp:txXfrm>
        <a:off x="49004" y="1211534"/>
        <a:ext cx="5997992" cy="905852"/>
      </dsp:txXfrm>
    </dsp:sp>
    <dsp:sp modelId="{87D50235-C774-4741-8B6C-C62DBF721BE6}">
      <dsp:nvSpPr>
        <dsp:cNvPr id="0" name=""/>
        <dsp:cNvSpPr/>
      </dsp:nvSpPr>
      <dsp:spPr>
        <a:xfrm>
          <a:off x="0" y="2241270"/>
          <a:ext cx="6096000" cy="1003860"/>
        </a:xfrm>
        <a:prstGeom prst="roundRect">
          <a:avLst/>
        </a:prstGeom>
        <a:solidFill>
          <a:schemeClr val="accent2">
            <a:hueOff val="4600057"/>
            <a:satOff val="4455"/>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dirty="0"/>
            <a:t>Creativity and Ingenuity of Legal Aid BC</a:t>
          </a:r>
          <a:endParaRPr lang="en-US" sz="2600" kern="1200" dirty="0"/>
        </a:p>
      </dsp:txBody>
      <dsp:txXfrm>
        <a:off x="49004" y="2290274"/>
        <a:ext cx="5997992" cy="905852"/>
      </dsp:txXfrm>
    </dsp:sp>
    <dsp:sp modelId="{105FBC14-687F-47BA-AB33-D718D03EC1A2}">
      <dsp:nvSpPr>
        <dsp:cNvPr id="0" name=""/>
        <dsp:cNvSpPr/>
      </dsp:nvSpPr>
      <dsp:spPr>
        <a:xfrm>
          <a:off x="0" y="3320010"/>
          <a:ext cx="6096000" cy="1003860"/>
        </a:xfrm>
        <a:prstGeom prst="roundRect">
          <a:avLst/>
        </a:prstGeom>
        <a:solidFill>
          <a:schemeClr val="accent2">
            <a:hueOff val="6900085"/>
            <a:satOff val="668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dirty="0"/>
            <a:t>Fairness of Legal Services Branch in dealing with Rowbotham Applications</a:t>
          </a:r>
          <a:endParaRPr lang="en-US" sz="2600" kern="1200" dirty="0"/>
        </a:p>
      </dsp:txBody>
      <dsp:txXfrm>
        <a:off x="49004" y="3369014"/>
        <a:ext cx="5997992" cy="905852"/>
      </dsp:txXfrm>
    </dsp:sp>
    <dsp:sp modelId="{58026AF6-E410-48D2-864C-54D28F5BD9A7}">
      <dsp:nvSpPr>
        <dsp:cNvPr id="0" name=""/>
        <dsp:cNvSpPr/>
      </dsp:nvSpPr>
      <dsp:spPr>
        <a:xfrm>
          <a:off x="0" y="4398750"/>
          <a:ext cx="6096000" cy="1003860"/>
        </a:xfrm>
        <a:prstGeom prst="roundRect">
          <a:avLst/>
        </a:prstGeom>
        <a:solidFill>
          <a:schemeClr val="accent2">
            <a:hueOff val="9200113"/>
            <a:satOff val="8910"/>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kern="1200" dirty="0"/>
            <a:t>Very Strong Criminal Law Bench </a:t>
          </a:r>
          <a:endParaRPr lang="en-US" sz="2600" kern="1200" dirty="0"/>
        </a:p>
      </dsp:txBody>
      <dsp:txXfrm>
        <a:off x="49004" y="4447754"/>
        <a:ext cx="5997992" cy="9058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12/6/2023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91649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12/6/2023</a:t>
            </a:fld>
            <a:endParaRPr lang="en-US" dirty="0"/>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55767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12/6/2023</a:t>
            </a:fld>
            <a:endParaRPr lang="en-US" dirty="0"/>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84063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12/6/2023</a:t>
            </a:fld>
            <a:endParaRPr lang="en-US" dirty="0"/>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796669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12/6/2023</a:t>
            </a:fld>
            <a:endParaRPr lang="en-US" dirty="0"/>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070836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12/6/2023</a:t>
            </a:fld>
            <a:endParaRPr lang="en-US" dirty="0"/>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363704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12/6/2023</a:t>
            </a:fld>
            <a:endParaRPr lang="en-US" dirty="0"/>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9437655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12/6/2023</a:t>
            </a:fld>
            <a:endParaRPr lang="en-US" dirty="0"/>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85904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12/6/2023</a:t>
            </a:fld>
            <a:endParaRPr lang="en-US" dirty="0"/>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76936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12/6/2023</a:t>
            </a:fld>
            <a:endParaRPr lang="en-US" dirty="0"/>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1428298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12/6/2023</a:t>
            </a:fld>
            <a:endParaRPr lang="en-US" dirty="0"/>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2163183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12/6/2023</a:t>
            </a:fld>
            <a:endParaRPr lang="en-US" dirty="0"/>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dirty="0"/>
          </a:p>
        </p:txBody>
      </p:sp>
    </p:spTree>
    <p:extLst>
      <p:ext uri="{BB962C8B-B14F-4D97-AF65-F5344CB8AC3E}">
        <p14:creationId xmlns:p14="http://schemas.microsoft.com/office/powerpoint/2010/main" val="34811012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ctvnews.ca/business/almost-half-of-canadians-living-paycheque-to-paycheque-while-support-grows-for-poilievre-s-conservatives-poll-1.6544243#:~:text=The%20poll%20by%20Leger(opens,ages%20of%2035%20and%2054" TargetMode="External"/><Relationship Id="rId7" Type="http://schemas.openxmlformats.org/officeDocument/2006/relationships/hyperlink" Target="https://financialpost.com/personal-finance/debt/shrinking-disposable-income-pushes-more-canadians-into-debt" TargetMode="External"/><Relationship Id="rId2" Type="http://schemas.openxmlformats.org/officeDocument/2006/relationships/hyperlink" Target="https://www.ctvnews.ca/business/why-employment-is-no-longer-a-sure-fire-way-out-of-poverty-1.6444160" TargetMode="External"/><Relationship Id="rId1" Type="http://schemas.openxmlformats.org/officeDocument/2006/relationships/slideLayout" Target="../slideLayouts/slideLayout2.xml"/><Relationship Id="rId6" Type="http://schemas.openxmlformats.org/officeDocument/2006/relationships/hyperlink" Target="https://www.ctvnews.ca/business/household-debt-rises-to-2-34-trillion-in-canada-as-average-credit-card-balance-jumps-to-4-000-transunion-report-1.6545592" TargetMode="External"/><Relationship Id="rId5" Type="http://schemas.openxmlformats.org/officeDocument/2006/relationships/hyperlink" Target="https://vancouversun.com/news/local-news/average-rent-for-a-one-bedroom-apartment-vancouver-tops-3000-a-month" TargetMode="External"/><Relationship Id="rId4" Type="http://schemas.openxmlformats.org/officeDocument/2006/relationships/hyperlink" Target="https://www.cbc.ca/news/business/rentals-ca-urbanation-september-1.6995438"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br.cba.org/index.php/cbr"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legalaid.on.ca/news/details-on-legal-aid-ontarios-financial-eligibility-increase-for-2020/" TargetMode="External"/><Relationship Id="rId2" Type="http://schemas.openxmlformats.org/officeDocument/2006/relationships/hyperlink" Target="https://legalaid.bc.ca/legal_aid/doIQualifyRepresentatio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1FB7DE9-F562-4290-99B7-8C2189D6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9" name="Rectangle 28">
            <a:extLst>
              <a:ext uri="{FF2B5EF4-FFF2-40B4-BE49-F238E27FC236}">
                <a16:creationId xmlns:a16="http://schemas.microsoft.com/office/drawing/2014/main" id="{B354F8A8-7D5A-4944-8B6C-36BBF5C0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3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F631D2-9102-FDCD-A91E-370D842F4985}"/>
              </a:ext>
            </a:extLst>
          </p:cNvPr>
          <p:cNvSpPr>
            <a:spLocks noGrp="1"/>
          </p:cNvSpPr>
          <p:nvPr>
            <p:ph type="ctrTitle"/>
          </p:nvPr>
        </p:nvSpPr>
        <p:spPr>
          <a:xfrm>
            <a:off x="2038350" y="3314554"/>
            <a:ext cx="8115299" cy="1295828"/>
          </a:xfrm>
        </p:spPr>
        <p:txBody>
          <a:bodyPr>
            <a:noAutofit/>
          </a:bodyPr>
          <a:lstStyle/>
          <a:p>
            <a:r>
              <a:rPr lang="en-CA" sz="3200" b="1" i="1" dirty="0">
                <a:cs typeface="Times New Roman" panose="02020603050405020304" pitchFamily="18" charset="0"/>
              </a:rPr>
              <a:t>ROWBOTHAM</a:t>
            </a:r>
            <a:r>
              <a:rPr lang="en-CA" sz="3200" b="1" dirty="0">
                <a:cs typeface="Times New Roman" panose="02020603050405020304" pitchFamily="18" charset="0"/>
              </a:rPr>
              <a:t> APPLICATIONS:  </a:t>
            </a:r>
            <a:br>
              <a:rPr lang="en-CA" sz="3200" b="1" dirty="0">
                <a:cs typeface="Times New Roman" panose="02020603050405020304" pitchFamily="18" charset="0"/>
              </a:rPr>
            </a:br>
            <a:r>
              <a:rPr lang="en-CA" sz="3200" b="1" dirty="0">
                <a:cs typeface="Times New Roman" panose="02020603050405020304" pitchFamily="18" charset="0"/>
              </a:rPr>
              <a:t>THERE ARE NO SIMPLE TRIALS</a:t>
            </a:r>
          </a:p>
        </p:txBody>
      </p:sp>
      <p:sp>
        <p:nvSpPr>
          <p:cNvPr id="3" name="Subtitle 2">
            <a:extLst>
              <a:ext uri="{FF2B5EF4-FFF2-40B4-BE49-F238E27FC236}">
                <a16:creationId xmlns:a16="http://schemas.microsoft.com/office/drawing/2014/main" id="{AF261C9F-B8CE-2D45-5CD0-8391F6366D46}"/>
              </a:ext>
            </a:extLst>
          </p:cNvPr>
          <p:cNvSpPr>
            <a:spLocks noGrp="1"/>
          </p:cNvSpPr>
          <p:nvPr>
            <p:ph type="subTitle" idx="1"/>
          </p:nvPr>
        </p:nvSpPr>
        <p:spPr>
          <a:xfrm>
            <a:off x="2743200" y="4953282"/>
            <a:ext cx="6781800" cy="761118"/>
          </a:xfrm>
        </p:spPr>
        <p:txBody>
          <a:bodyPr>
            <a:normAutofit/>
          </a:bodyPr>
          <a:lstStyle/>
          <a:p>
            <a:pPr>
              <a:lnSpc>
                <a:spcPct val="90000"/>
              </a:lnSpc>
            </a:pPr>
            <a:r>
              <a:rPr lang="en-CA" sz="2200" dirty="0"/>
              <a:t>Niko</a:t>
            </a:r>
            <a:r>
              <a:rPr lang="en-CA" sz="2200" dirty="0">
                <a:cs typeface="Times New Roman" panose="02020603050405020304" pitchFamily="18" charset="0"/>
              </a:rPr>
              <a:t>s Harris, K.C., Associate Professor of Teaching at the Allard School of Law and Counsel at Peck and Company</a:t>
            </a:r>
            <a:endParaRPr lang="en-CA" sz="2200" dirty="0"/>
          </a:p>
        </p:txBody>
      </p:sp>
      <p:pic>
        <p:nvPicPr>
          <p:cNvPr id="18" name="Video 17" descr="Moving Equations">
            <a:extLst>
              <a:ext uri="{FF2B5EF4-FFF2-40B4-BE49-F238E27FC236}">
                <a16:creationId xmlns:a16="http://schemas.microsoft.com/office/drawing/2014/main" id="{C5C433AA-5875-D822-9CF9-509096700C7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59" r="-1" b="-1"/>
          <a:stretch/>
        </p:blipFill>
        <p:spPr>
          <a:xfrm>
            <a:off x="3948437" y="979372"/>
            <a:ext cx="3963558" cy="2223727"/>
          </a:xfrm>
          <a:prstGeom prst="rect">
            <a:avLst/>
          </a:prstGeom>
        </p:spPr>
      </p:pic>
    </p:spTree>
    <p:extLst>
      <p:ext uri="{BB962C8B-B14F-4D97-AF65-F5344CB8AC3E}">
        <p14:creationId xmlns:p14="http://schemas.microsoft.com/office/powerpoint/2010/main" val="361616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mute="1">
                <p:cTn id="12" repeatCount="indefinite" fill="hold" display="0">
                  <p:stCondLst>
                    <p:cond delay="indefinite"/>
                  </p:stCondLst>
                </p:cTn>
                <p:tgtEl>
                  <p:spTgt spid="1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8" name="Rectangle 17">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AC2022-6EFA-879F-584C-9A5BC768C2B9}"/>
              </a:ext>
            </a:extLst>
          </p:cNvPr>
          <p:cNvSpPr>
            <a:spLocks noGrp="1"/>
          </p:cNvSpPr>
          <p:nvPr>
            <p:ph type="title"/>
          </p:nvPr>
        </p:nvSpPr>
        <p:spPr>
          <a:xfrm>
            <a:off x="1371599" y="1010097"/>
            <a:ext cx="9486901" cy="715961"/>
          </a:xfrm>
        </p:spPr>
        <p:txBody>
          <a:bodyPr anchor="b">
            <a:normAutofit fontScale="90000"/>
          </a:bodyPr>
          <a:lstStyle/>
          <a:p>
            <a:pPr algn="ctr"/>
            <a:r>
              <a:rPr lang="en-CA" b="1" dirty="0"/>
              <a:t>Traditional View of legal complexity </a:t>
            </a:r>
          </a:p>
        </p:txBody>
      </p:sp>
      <p:sp>
        <p:nvSpPr>
          <p:cNvPr id="3" name="Content Placeholder 2">
            <a:extLst>
              <a:ext uri="{FF2B5EF4-FFF2-40B4-BE49-F238E27FC236}">
                <a16:creationId xmlns:a16="http://schemas.microsoft.com/office/drawing/2014/main" id="{6B735FC6-ECD8-9188-1A31-03BE5CDAEDFC}"/>
              </a:ext>
            </a:extLst>
          </p:cNvPr>
          <p:cNvSpPr>
            <a:spLocks noGrp="1"/>
          </p:cNvSpPr>
          <p:nvPr>
            <p:ph idx="1"/>
          </p:nvPr>
        </p:nvSpPr>
        <p:spPr>
          <a:xfrm>
            <a:off x="1371600" y="2206257"/>
            <a:ext cx="9486901" cy="3540642"/>
          </a:xfrm>
        </p:spPr>
        <p:txBody>
          <a:bodyPr>
            <a:normAutofit/>
          </a:bodyPr>
          <a:lstStyle/>
          <a:p>
            <a:pPr marL="0" indent="0">
              <a:lnSpc>
                <a:spcPct val="90000"/>
              </a:lnSpc>
              <a:buNone/>
            </a:pPr>
            <a:r>
              <a:rPr lang="en-US" dirty="0"/>
              <a:t>Standard criminal trials do not involve “complex” legal issues.  For this factor to support a </a:t>
            </a:r>
            <a:r>
              <a:rPr lang="en-US" i="1" dirty="0"/>
              <a:t>Rowbotham</a:t>
            </a:r>
            <a:r>
              <a:rPr lang="en-US" dirty="0"/>
              <a:t> Order there must be unique complexities, such as:</a:t>
            </a:r>
          </a:p>
          <a:p>
            <a:pPr marL="0" indent="0">
              <a:lnSpc>
                <a:spcPct val="90000"/>
              </a:lnSpc>
              <a:buNone/>
            </a:pPr>
            <a:r>
              <a:rPr lang="en-US" dirty="0"/>
              <a:t>	-complicated pre-trial applications</a:t>
            </a:r>
          </a:p>
          <a:p>
            <a:pPr marL="0" indent="0">
              <a:lnSpc>
                <a:spcPct val="90000"/>
              </a:lnSpc>
              <a:buNone/>
            </a:pPr>
            <a:r>
              <a:rPr lang="en-US" dirty="0"/>
              <a:t>	-offence particularly complex elements</a:t>
            </a:r>
          </a:p>
          <a:p>
            <a:pPr marL="0" indent="0">
              <a:lnSpc>
                <a:spcPct val="90000"/>
              </a:lnSpc>
              <a:buNone/>
            </a:pPr>
            <a:r>
              <a:rPr lang="en-US" dirty="0"/>
              <a:t>	-complex defences</a:t>
            </a:r>
          </a:p>
          <a:p>
            <a:pPr marL="0" indent="0">
              <a:lnSpc>
                <a:spcPct val="90000"/>
              </a:lnSpc>
              <a:buNone/>
            </a:pPr>
            <a:r>
              <a:rPr lang="en-US" dirty="0"/>
              <a:t>	-requirements for expert evidence</a:t>
            </a:r>
          </a:p>
          <a:p>
            <a:pPr marL="0" indent="0">
              <a:lnSpc>
                <a:spcPct val="90000"/>
              </a:lnSpc>
              <a:buNone/>
            </a:pPr>
            <a:r>
              <a:rPr lang="en-US" dirty="0"/>
              <a:t>	-cut-throat defence</a:t>
            </a:r>
            <a:r>
              <a:rPr lang="en-CA" dirty="0"/>
              <a:t>s</a:t>
            </a:r>
          </a:p>
          <a:p>
            <a:pPr marL="0" indent="0">
              <a:lnSpc>
                <a:spcPct val="90000"/>
              </a:lnSpc>
              <a:buNone/>
            </a:pPr>
            <a:r>
              <a:rPr lang="en-CA" dirty="0"/>
              <a:t>	</a:t>
            </a:r>
            <a:endParaRPr lang="en-US" dirty="0"/>
          </a:p>
        </p:txBody>
      </p:sp>
    </p:spTree>
    <p:extLst>
      <p:ext uri="{BB962C8B-B14F-4D97-AF65-F5344CB8AC3E}">
        <p14:creationId xmlns:p14="http://schemas.microsoft.com/office/powerpoint/2010/main" val="2396806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B8F75B-C884-4D2B-AE54-13C07B581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B7A904-5F14-F62D-C3F9-13344E531B35}"/>
              </a:ext>
            </a:extLst>
          </p:cNvPr>
          <p:cNvSpPr>
            <a:spLocks noGrp="1"/>
          </p:cNvSpPr>
          <p:nvPr>
            <p:ph type="title"/>
          </p:nvPr>
        </p:nvSpPr>
        <p:spPr>
          <a:xfrm>
            <a:off x="776177" y="568842"/>
            <a:ext cx="3880229" cy="4727486"/>
          </a:xfrm>
        </p:spPr>
        <p:txBody>
          <a:bodyPr anchor="ctr">
            <a:normAutofit/>
          </a:bodyPr>
          <a:lstStyle/>
          <a:p>
            <a:pPr algn="ctr"/>
            <a:r>
              <a:rPr lang="en-CA" sz="3600" dirty="0"/>
              <a:t>My premise:  </a:t>
            </a:r>
            <a:br>
              <a:rPr lang="en-CA" sz="3600" dirty="0"/>
            </a:br>
            <a:r>
              <a:rPr lang="en-CA" sz="3600" dirty="0"/>
              <a:t>all criminal trials are legally compleX</a:t>
            </a:r>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8EAF203-F3A5-593A-2F53-395E80CE194C}"/>
              </a:ext>
            </a:extLst>
          </p:cNvPr>
          <p:cNvSpPr>
            <a:spLocks noGrp="1"/>
          </p:cNvSpPr>
          <p:nvPr>
            <p:ph idx="1"/>
          </p:nvPr>
        </p:nvSpPr>
        <p:spPr>
          <a:xfrm>
            <a:off x="6096000" y="568842"/>
            <a:ext cx="5426846" cy="5709684"/>
          </a:xfrm>
        </p:spPr>
        <p:txBody>
          <a:bodyPr anchor="ctr">
            <a:normAutofit/>
          </a:bodyPr>
          <a:lstStyle/>
          <a:p>
            <a:pPr marL="0" indent="0">
              <a:buNone/>
            </a:pPr>
            <a:r>
              <a:rPr lang="en-US" dirty="0"/>
              <a:t>When considering the current complexity of the </a:t>
            </a:r>
            <a:r>
              <a:rPr lang="en-US" b="1" dirty="0"/>
              <a:t>substantive, procedural and evidentiary rules </a:t>
            </a:r>
            <a:r>
              <a:rPr lang="en-US" dirty="0"/>
              <a:t>that arise in almost every case, and the degree to which they involve critical strategic considerations, the reality emerges that </a:t>
            </a:r>
            <a:r>
              <a:rPr lang="en-US" b="1" dirty="0"/>
              <a:t>almost every criminal proceeding is inherently complex</a:t>
            </a:r>
            <a:r>
              <a:rPr lang="en-US" dirty="0"/>
              <a:t>.  This actuality should be a factor that weighs in favor of the appointment of counsel to indigent accused to preserve a fair trial.</a:t>
            </a:r>
            <a:endParaRPr lang="en-CA" dirty="0"/>
          </a:p>
        </p:txBody>
      </p:sp>
    </p:spTree>
    <p:extLst>
      <p:ext uri="{BB962C8B-B14F-4D97-AF65-F5344CB8AC3E}">
        <p14:creationId xmlns:p14="http://schemas.microsoft.com/office/powerpoint/2010/main" val="3983824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0838D77-53A3-9A36-3B0C-FD1385630EC1}"/>
              </a:ext>
            </a:extLst>
          </p:cNvPr>
          <p:cNvSpPr>
            <a:spLocks noGrp="1"/>
          </p:cNvSpPr>
          <p:nvPr>
            <p:ph type="title"/>
          </p:nvPr>
        </p:nvSpPr>
        <p:spPr>
          <a:xfrm>
            <a:off x="1371599" y="1010097"/>
            <a:ext cx="9486901" cy="1010088"/>
          </a:xfrm>
        </p:spPr>
        <p:txBody>
          <a:bodyPr anchor="b">
            <a:normAutofit/>
          </a:bodyPr>
          <a:lstStyle/>
          <a:p>
            <a:pPr algn="ctr"/>
            <a:r>
              <a:rPr lang="en-CA" b="1" dirty="0"/>
              <a:t>Context one:  limits on </a:t>
            </a:r>
            <a:br>
              <a:rPr lang="en-CA" b="1" dirty="0"/>
            </a:br>
            <a:r>
              <a:rPr lang="en-CA" b="1" dirty="0"/>
              <a:t>judicial assistance</a:t>
            </a:r>
          </a:p>
        </p:txBody>
      </p:sp>
      <p:sp>
        <p:nvSpPr>
          <p:cNvPr id="3" name="Content Placeholder 2">
            <a:extLst>
              <a:ext uri="{FF2B5EF4-FFF2-40B4-BE49-F238E27FC236}">
                <a16:creationId xmlns:a16="http://schemas.microsoft.com/office/drawing/2014/main" id="{4ACA932E-F4C8-9CE0-C372-F0A0E9EE0800}"/>
              </a:ext>
            </a:extLst>
          </p:cNvPr>
          <p:cNvSpPr>
            <a:spLocks noGrp="1"/>
          </p:cNvSpPr>
          <p:nvPr>
            <p:ph idx="1"/>
          </p:nvPr>
        </p:nvSpPr>
        <p:spPr>
          <a:xfrm>
            <a:off x="1371600" y="2206257"/>
            <a:ext cx="9486901" cy="3540642"/>
          </a:xfrm>
        </p:spPr>
        <p:txBody>
          <a:bodyPr>
            <a:normAutofit/>
          </a:bodyPr>
          <a:lstStyle/>
          <a:p>
            <a:pPr marL="0" indent="0">
              <a:lnSpc>
                <a:spcPct val="90000"/>
              </a:lnSpc>
              <a:buNone/>
            </a:pPr>
            <a:r>
              <a:rPr lang="en-US" sz="2200" dirty="0"/>
              <a:t>[92]      When assisting an unrepresented accused, a trial judge must exercise caution to </a:t>
            </a:r>
            <a:r>
              <a:rPr lang="en-US" sz="2200" u="sng" dirty="0"/>
              <a:t>avoid becoming an advocate for, or legal advisor to, the accused</a:t>
            </a:r>
            <a:r>
              <a:rPr lang="en-US" sz="2200" dirty="0"/>
              <a:t>. As Justice Griffin recently stated in </a:t>
            </a:r>
            <a:r>
              <a:rPr lang="en-US" sz="2200" i="1" dirty="0"/>
              <a:t>R. v. Wyatt</a:t>
            </a:r>
            <a:r>
              <a:rPr lang="en-US" sz="2200" dirty="0"/>
              <a:t>, 2018 BCCA 162 at para. 12, “A judge presiding over a criminal trial with a self represented accused must remain neutral and cannot become the lawyer for the accused.”</a:t>
            </a:r>
          </a:p>
          <a:p>
            <a:pPr marL="0" indent="0">
              <a:lnSpc>
                <a:spcPct val="90000"/>
              </a:lnSpc>
              <a:buNone/>
            </a:pPr>
            <a:r>
              <a:rPr lang="en-US" sz="2200" dirty="0"/>
              <a:t>[93]      It is important to keep in mind that trial </a:t>
            </a:r>
            <a:r>
              <a:rPr lang="en-US" sz="2200" u="sng" dirty="0"/>
              <a:t>fairness </a:t>
            </a:r>
            <a:r>
              <a:rPr lang="en-US" sz="2200" b="1" u="sng" dirty="0"/>
              <a:t>does not require </a:t>
            </a:r>
            <a:r>
              <a:rPr lang="en-US" sz="2200" u="sng" dirty="0"/>
              <a:t>that an unrepresented litigant be able to present their case as effectively as a </a:t>
            </a:r>
            <a:r>
              <a:rPr lang="en-US" sz="2200" b="1" u="sng" dirty="0"/>
              <a:t>competent lawyer</a:t>
            </a:r>
            <a:r>
              <a:rPr lang="en-US" sz="2200" dirty="0"/>
              <a:t>.  [emphasis added]</a:t>
            </a:r>
          </a:p>
          <a:p>
            <a:pPr marL="0" indent="0">
              <a:lnSpc>
                <a:spcPct val="90000"/>
              </a:lnSpc>
              <a:buNone/>
            </a:pPr>
            <a:r>
              <a:rPr lang="en-CA" sz="2200" i="1" baseline="30000" dirty="0">
                <a:effectLst/>
                <a:latin typeface="Times New Roman" panose="02020603050405020304" pitchFamily="18" charset="0"/>
                <a:ea typeface="Calibri" panose="020F0502020204030204" pitchFamily="34" charset="0"/>
              </a:rPr>
              <a:t>	-</a:t>
            </a:r>
            <a:r>
              <a:rPr lang="en-CA" sz="2200" i="1" baseline="30000" dirty="0">
                <a:solidFill>
                  <a:schemeClr val="tx1"/>
                </a:solidFill>
                <a:effectLst/>
                <a:latin typeface="Times New Roman" panose="02020603050405020304" pitchFamily="18" charset="0"/>
                <a:ea typeface="Calibri" panose="020F0502020204030204" pitchFamily="34" charset="0"/>
              </a:rPr>
              <a:t>R. v. Neidig</a:t>
            </a:r>
            <a:r>
              <a:rPr lang="en-CA" sz="2200" baseline="30000" dirty="0">
                <a:solidFill>
                  <a:schemeClr val="tx1"/>
                </a:solidFill>
                <a:effectLst/>
                <a:latin typeface="Times New Roman" panose="02020603050405020304" pitchFamily="18" charset="0"/>
                <a:ea typeface="Calibri" panose="020F0502020204030204" pitchFamily="34" charset="0"/>
              </a:rPr>
              <a:t>, 2018 BCCA 485</a:t>
            </a:r>
            <a:endParaRPr lang="en-CA" sz="2200" dirty="0">
              <a:solidFill>
                <a:schemeClr val="tx1"/>
              </a:solidFill>
            </a:endParaRPr>
          </a:p>
        </p:txBody>
      </p:sp>
    </p:spTree>
    <p:extLst>
      <p:ext uri="{BB962C8B-B14F-4D97-AF65-F5344CB8AC3E}">
        <p14:creationId xmlns:p14="http://schemas.microsoft.com/office/powerpoint/2010/main" val="96456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8A3FD1-9A1B-2EDB-B03B-B8D5CC1DDD0F}"/>
              </a:ext>
            </a:extLst>
          </p:cNvPr>
          <p:cNvSpPr>
            <a:spLocks noGrp="1"/>
          </p:cNvSpPr>
          <p:nvPr>
            <p:ph type="title"/>
          </p:nvPr>
        </p:nvSpPr>
        <p:spPr>
          <a:xfrm>
            <a:off x="1371599" y="1010097"/>
            <a:ext cx="9486901" cy="941993"/>
          </a:xfrm>
        </p:spPr>
        <p:txBody>
          <a:bodyPr anchor="b">
            <a:normAutofit fontScale="90000"/>
          </a:bodyPr>
          <a:lstStyle/>
          <a:p>
            <a:pPr algn="ctr"/>
            <a:r>
              <a:rPr lang="en-CA" b="1" dirty="0"/>
              <a:t>Context two:  same rules of evidence for all proceedings</a:t>
            </a:r>
          </a:p>
        </p:txBody>
      </p:sp>
      <p:sp>
        <p:nvSpPr>
          <p:cNvPr id="3" name="Content Placeholder 2">
            <a:extLst>
              <a:ext uri="{FF2B5EF4-FFF2-40B4-BE49-F238E27FC236}">
                <a16:creationId xmlns:a16="http://schemas.microsoft.com/office/drawing/2014/main" id="{34160B10-A32C-49C2-7819-3C2D6CAD7582}"/>
              </a:ext>
            </a:extLst>
          </p:cNvPr>
          <p:cNvSpPr>
            <a:spLocks noGrp="1"/>
          </p:cNvSpPr>
          <p:nvPr>
            <p:ph idx="1"/>
          </p:nvPr>
        </p:nvSpPr>
        <p:spPr>
          <a:xfrm>
            <a:off x="1371600" y="2206257"/>
            <a:ext cx="9486901" cy="3540642"/>
          </a:xfrm>
        </p:spPr>
        <p:txBody>
          <a:bodyPr>
            <a:normAutofit/>
          </a:bodyPr>
          <a:lstStyle/>
          <a:p>
            <a:pPr marL="0" indent="0">
              <a:lnSpc>
                <a:spcPct val="90000"/>
              </a:lnSpc>
              <a:buNone/>
            </a:pPr>
            <a:r>
              <a:rPr lang="en-US" dirty="0"/>
              <a:t>“</a:t>
            </a:r>
            <a:r>
              <a:rPr lang="en-US" b="0" i="0" dirty="0">
                <a:effectLst/>
              </a:rPr>
              <a:t>It is clear that a claim is to be decided by the same rules of evidence and substantive law whether a party is self-represented or not… </a:t>
            </a:r>
            <a:r>
              <a:rPr lang="en-US" b="0" i="0" u="sng" dirty="0">
                <a:effectLst/>
              </a:rPr>
              <a:t>There is not one set of rules and laws for self-represented litigants and another for everyone else</a:t>
            </a:r>
            <a:r>
              <a:rPr lang="en-US" b="0" i="0" dirty="0">
                <a:effectLst/>
              </a:rPr>
              <a:t>.”  [emphasis added]</a:t>
            </a:r>
          </a:p>
          <a:p>
            <a:pPr marL="0" indent="0">
              <a:lnSpc>
                <a:spcPct val="90000"/>
              </a:lnSpc>
              <a:buNone/>
            </a:pPr>
            <a:endParaRPr lang="en-US" b="0" i="0" dirty="0">
              <a:effectLst/>
            </a:endParaRPr>
          </a:p>
          <a:p>
            <a:pPr marL="0" indent="0">
              <a:lnSpc>
                <a:spcPct val="90000"/>
              </a:lnSpc>
              <a:buNone/>
            </a:pPr>
            <a:r>
              <a:rPr lang="en-US" b="0" i="0" dirty="0">
                <a:effectLst/>
              </a:rPr>
              <a:t>“After all, as a </a:t>
            </a:r>
            <a:r>
              <a:rPr lang="en-US" b="0" i="0" u="sng" dirty="0">
                <a:effectLst/>
              </a:rPr>
              <a:t>matter of principle</a:t>
            </a:r>
            <a:r>
              <a:rPr lang="en-US" b="0" i="0" dirty="0">
                <a:effectLst/>
              </a:rPr>
              <a:t>, even when an accused is self-represented, the </a:t>
            </a:r>
            <a:r>
              <a:rPr lang="en-US" b="0" i="0" u="sng" dirty="0">
                <a:effectLst/>
              </a:rPr>
              <a:t>same rules of evidence apply</a:t>
            </a:r>
            <a:r>
              <a:rPr lang="en-US" b="0" i="0" dirty="0">
                <a:effectLst/>
              </a:rPr>
              <a:t>.”  [emphasis added]</a:t>
            </a:r>
            <a:endParaRPr lang="en-CA" dirty="0"/>
          </a:p>
          <a:p>
            <a:pPr marL="0" indent="0">
              <a:lnSpc>
                <a:spcPct val="90000"/>
              </a:lnSpc>
              <a:buNone/>
            </a:pPr>
            <a:endParaRPr lang="en-CA" dirty="0"/>
          </a:p>
          <a:p>
            <a:pPr marL="457200" lvl="1" indent="0">
              <a:lnSpc>
                <a:spcPct val="90000"/>
              </a:lnSpc>
              <a:buNone/>
            </a:pPr>
            <a:r>
              <a:rPr lang="en-US" b="0" i="0" dirty="0">
                <a:effectLst/>
              </a:rPr>
              <a:t>-</a:t>
            </a:r>
            <a:r>
              <a:rPr lang="en-US" sz="1800" b="0" i="1" dirty="0">
                <a:effectLst/>
              </a:rPr>
              <a:t>Durkin v Facebook</a:t>
            </a:r>
            <a:r>
              <a:rPr lang="en-US" sz="1800" b="0" i="0" dirty="0">
                <a:effectLst/>
              </a:rPr>
              <a:t>, </a:t>
            </a:r>
            <a:r>
              <a:rPr lang="en-US" sz="1800" b="0" i="1" dirty="0">
                <a:effectLst/>
              </a:rPr>
              <a:t>Inc., </a:t>
            </a:r>
            <a:r>
              <a:rPr lang="en-US" sz="1800" b="0" i="0" dirty="0">
                <a:effectLst/>
              </a:rPr>
              <a:t>2022 BCSC 1305 at para. 18; </a:t>
            </a:r>
            <a:r>
              <a:rPr lang="en-CA" sz="1800" i="1" dirty="0"/>
              <a:t>R. c. Shenker</a:t>
            </a:r>
            <a:r>
              <a:rPr lang="en-CA" sz="1800" dirty="0"/>
              <a:t>, 2021 QCCQ 2376 at para. 39</a:t>
            </a:r>
          </a:p>
          <a:p>
            <a:pPr>
              <a:lnSpc>
                <a:spcPct val="90000"/>
              </a:lnSpc>
            </a:pPr>
            <a:endParaRPr lang="en-CA" dirty="0"/>
          </a:p>
        </p:txBody>
      </p:sp>
    </p:spTree>
    <p:extLst>
      <p:ext uri="{BB962C8B-B14F-4D97-AF65-F5344CB8AC3E}">
        <p14:creationId xmlns:p14="http://schemas.microsoft.com/office/powerpoint/2010/main" val="398335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4F7E2C-6D92-8C86-7080-F58758CCD50D}"/>
              </a:ext>
            </a:extLst>
          </p:cNvPr>
          <p:cNvSpPr>
            <a:spLocks noGrp="1"/>
          </p:cNvSpPr>
          <p:nvPr>
            <p:ph type="title"/>
          </p:nvPr>
        </p:nvSpPr>
        <p:spPr>
          <a:xfrm>
            <a:off x="4762500" y="942449"/>
            <a:ext cx="6096000" cy="936840"/>
          </a:xfrm>
        </p:spPr>
        <p:txBody>
          <a:bodyPr>
            <a:normAutofit/>
          </a:bodyPr>
          <a:lstStyle/>
          <a:p>
            <a:pPr algn="ctr"/>
            <a:r>
              <a:rPr lang="en-CA" sz="3000" b="1" dirty="0"/>
              <a:t>Inherent complexity 1:  </a:t>
            </a:r>
            <a:br>
              <a:rPr lang="en-CA" sz="3000" b="1" dirty="0"/>
            </a:br>
            <a:r>
              <a:rPr lang="en-CA" sz="3000" b="1" dirty="0"/>
              <a:t>elements of proof</a:t>
            </a:r>
          </a:p>
        </p:txBody>
      </p:sp>
      <p:pic>
        <p:nvPicPr>
          <p:cNvPr id="5" name="Picture 4" descr="Chess pieces">
            <a:extLst>
              <a:ext uri="{FF2B5EF4-FFF2-40B4-BE49-F238E27FC236}">
                <a16:creationId xmlns:a16="http://schemas.microsoft.com/office/drawing/2014/main" id="{F8C1C6B0-1876-2BA8-5BA9-8529DF99BF26}"/>
              </a:ext>
            </a:extLst>
          </p:cNvPr>
          <p:cNvPicPr>
            <a:picLocks noChangeAspect="1"/>
          </p:cNvPicPr>
          <p:nvPr/>
        </p:nvPicPr>
        <p:blipFill rotWithShape="1">
          <a:blip r:embed="rId2"/>
          <a:srcRect l="71175" r="5462" b="1"/>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4AEC4B24-A4A5-CE75-24A2-59F96A99F44C}"/>
              </a:ext>
            </a:extLst>
          </p:cNvPr>
          <p:cNvSpPr>
            <a:spLocks noGrp="1"/>
          </p:cNvSpPr>
          <p:nvPr>
            <p:ph idx="1"/>
          </p:nvPr>
        </p:nvSpPr>
        <p:spPr>
          <a:xfrm>
            <a:off x="4672977" y="2135938"/>
            <a:ext cx="6247233" cy="3535585"/>
          </a:xfrm>
        </p:spPr>
        <p:txBody>
          <a:bodyPr>
            <a:normAutofit/>
          </a:bodyPr>
          <a:lstStyle/>
          <a:p>
            <a:pPr marL="0" indent="0">
              <a:lnSpc>
                <a:spcPct val="90000"/>
              </a:lnSpc>
              <a:buNone/>
            </a:pPr>
            <a:r>
              <a:rPr lang="en-CA" dirty="0"/>
              <a:t>Rules for </a:t>
            </a:r>
            <a:r>
              <a:rPr lang="en-CA" b="1" dirty="0"/>
              <a:t>Particulars</a:t>
            </a:r>
            <a:r>
              <a:rPr lang="en-CA" dirty="0"/>
              <a:t>:  </a:t>
            </a:r>
          </a:p>
          <a:p>
            <a:pPr>
              <a:lnSpc>
                <a:spcPct val="90000"/>
              </a:lnSpc>
            </a:pPr>
            <a:r>
              <a:rPr lang="en-CA" dirty="0"/>
              <a:t>Presumptively Essential Elements</a:t>
            </a:r>
          </a:p>
          <a:p>
            <a:pPr>
              <a:lnSpc>
                <a:spcPct val="90000"/>
              </a:lnSpc>
            </a:pPr>
            <a:r>
              <a:rPr lang="en-CA" dirty="0"/>
              <a:t>Can Apply to Have Crown Further Particularize</a:t>
            </a:r>
          </a:p>
          <a:p>
            <a:pPr>
              <a:lnSpc>
                <a:spcPct val="90000"/>
              </a:lnSpc>
            </a:pPr>
            <a:r>
              <a:rPr lang="en-CA" dirty="0"/>
              <a:t>Subject to Amendment Power</a:t>
            </a:r>
          </a:p>
          <a:p>
            <a:pPr>
              <a:lnSpc>
                <a:spcPct val="90000"/>
              </a:lnSpc>
            </a:pPr>
            <a:r>
              <a:rPr lang="en-CA" dirty="0"/>
              <a:t>Exceptions:  Surplusage, Notice of Highter Penalty</a:t>
            </a:r>
          </a:p>
          <a:p>
            <a:pPr>
              <a:lnSpc>
                <a:spcPct val="90000"/>
              </a:lnSpc>
            </a:pPr>
            <a:r>
              <a:rPr lang="en-CA" dirty="0"/>
              <a:t>Focus on Trial Prejudice Analysis Which Engages Complex Strategic Considerations</a:t>
            </a:r>
          </a:p>
        </p:txBody>
      </p:sp>
    </p:spTree>
    <p:extLst>
      <p:ext uri="{BB962C8B-B14F-4D97-AF65-F5344CB8AC3E}">
        <p14:creationId xmlns:p14="http://schemas.microsoft.com/office/powerpoint/2010/main" val="2316219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456A80-2CDC-13FA-835C-204AF52D1B97}"/>
              </a:ext>
            </a:extLst>
          </p:cNvPr>
          <p:cNvSpPr>
            <a:spLocks noGrp="1"/>
          </p:cNvSpPr>
          <p:nvPr>
            <p:ph type="title"/>
          </p:nvPr>
        </p:nvSpPr>
        <p:spPr>
          <a:xfrm>
            <a:off x="4762500" y="942449"/>
            <a:ext cx="6096000" cy="936840"/>
          </a:xfrm>
        </p:spPr>
        <p:txBody>
          <a:bodyPr>
            <a:normAutofit/>
          </a:bodyPr>
          <a:lstStyle/>
          <a:p>
            <a:pPr algn="ctr"/>
            <a:r>
              <a:rPr lang="en-US" sz="3000" dirty="0"/>
              <a:t>Inherent complexity 1:  </a:t>
            </a:r>
            <a:br>
              <a:rPr lang="en-US" sz="3000" dirty="0"/>
            </a:br>
            <a:r>
              <a:rPr lang="en-US" sz="3000" dirty="0"/>
              <a:t>elements of proof</a:t>
            </a:r>
            <a:endParaRPr lang="en-CA" sz="3000" dirty="0"/>
          </a:p>
        </p:txBody>
      </p:sp>
      <p:pic>
        <p:nvPicPr>
          <p:cNvPr id="5" name="Picture 4" descr="Red toy person in front of two lines of white figures">
            <a:extLst>
              <a:ext uri="{FF2B5EF4-FFF2-40B4-BE49-F238E27FC236}">
                <a16:creationId xmlns:a16="http://schemas.microsoft.com/office/drawing/2014/main" id="{F7521B3B-E4A8-4D40-FF18-90605290D4A7}"/>
              </a:ext>
            </a:extLst>
          </p:cNvPr>
          <p:cNvPicPr>
            <a:picLocks noChangeAspect="1"/>
          </p:cNvPicPr>
          <p:nvPr/>
        </p:nvPicPr>
        <p:blipFill rotWithShape="1">
          <a:blip r:embed="rId2"/>
          <a:srcRect l="35673" r="31817"/>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7D87CFCE-D955-6936-74A1-FB47B2F21C22}"/>
              </a:ext>
            </a:extLst>
          </p:cNvPr>
          <p:cNvSpPr>
            <a:spLocks noGrp="1"/>
          </p:cNvSpPr>
          <p:nvPr>
            <p:ph idx="1"/>
          </p:nvPr>
        </p:nvSpPr>
        <p:spPr>
          <a:xfrm>
            <a:off x="4672977" y="2135938"/>
            <a:ext cx="6247233" cy="3535585"/>
          </a:xfrm>
        </p:spPr>
        <p:txBody>
          <a:bodyPr>
            <a:normAutofit/>
          </a:bodyPr>
          <a:lstStyle/>
          <a:p>
            <a:pPr marL="0" indent="0">
              <a:buNone/>
            </a:pPr>
            <a:r>
              <a:rPr lang="en-CA" b="1" dirty="0"/>
              <a:t>Included Offences</a:t>
            </a:r>
          </a:p>
          <a:p>
            <a:r>
              <a:rPr lang="en-CA" dirty="0"/>
              <a:t>Statutorily Included Offences, Including </a:t>
            </a:r>
            <a:r>
              <a:rPr lang="en-CA" b="1" dirty="0"/>
              <a:t>Attempts</a:t>
            </a:r>
            <a:r>
              <a:rPr lang="en-CA" dirty="0"/>
              <a:t> for Every Substantive Offence</a:t>
            </a:r>
          </a:p>
          <a:p>
            <a:r>
              <a:rPr lang="en-CA" dirty="0"/>
              <a:t>Other Sources of Included Offences:  Always Necessary to Commit Charged Offence</a:t>
            </a:r>
          </a:p>
          <a:p>
            <a:r>
              <a:rPr lang="en-CA" dirty="0"/>
              <a:t>Impacts the Approach of Accused to Both the Crown and Defence Case </a:t>
            </a:r>
          </a:p>
          <a:p>
            <a:pPr marL="0" indent="0">
              <a:buNone/>
            </a:pPr>
            <a:endParaRPr lang="en-CA" dirty="0"/>
          </a:p>
        </p:txBody>
      </p:sp>
    </p:spTree>
    <p:extLst>
      <p:ext uri="{BB962C8B-B14F-4D97-AF65-F5344CB8AC3E}">
        <p14:creationId xmlns:p14="http://schemas.microsoft.com/office/powerpoint/2010/main" val="206574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46EEA3-2EB7-B686-7B05-ED0FC0C5A5F2}"/>
              </a:ext>
            </a:extLst>
          </p:cNvPr>
          <p:cNvSpPr>
            <a:spLocks noGrp="1"/>
          </p:cNvSpPr>
          <p:nvPr>
            <p:ph type="title"/>
          </p:nvPr>
        </p:nvSpPr>
        <p:spPr>
          <a:xfrm>
            <a:off x="1371599" y="1010097"/>
            <a:ext cx="9486901" cy="770859"/>
          </a:xfrm>
        </p:spPr>
        <p:txBody>
          <a:bodyPr anchor="b">
            <a:normAutofit/>
          </a:bodyPr>
          <a:lstStyle/>
          <a:p>
            <a:pPr algn="ctr"/>
            <a:r>
              <a:rPr lang="en-CA" b="1" dirty="0"/>
              <a:t>Inherent Complexity 2:  Disclosure</a:t>
            </a:r>
          </a:p>
        </p:txBody>
      </p:sp>
      <p:sp>
        <p:nvSpPr>
          <p:cNvPr id="3" name="Content Placeholder 2">
            <a:extLst>
              <a:ext uri="{FF2B5EF4-FFF2-40B4-BE49-F238E27FC236}">
                <a16:creationId xmlns:a16="http://schemas.microsoft.com/office/drawing/2014/main" id="{E2C67F9C-9D6A-353B-1166-99CE096D21AC}"/>
              </a:ext>
            </a:extLst>
          </p:cNvPr>
          <p:cNvSpPr>
            <a:spLocks noGrp="1"/>
          </p:cNvSpPr>
          <p:nvPr>
            <p:ph idx="1"/>
          </p:nvPr>
        </p:nvSpPr>
        <p:spPr>
          <a:xfrm>
            <a:off x="1371600" y="2206257"/>
            <a:ext cx="9486901" cy="3540642"/>
          </a:xfrm>
        </p:spPr>
        <p:txBody>
          <a:bodyPr>
            <a:normAutofit lnSpcReduction="10000"/>
          </a:bodyPr>
          <a:lstStyle/>
          <a:p>
            <a:r>
              <a:rPr lang="en-CA" sz="2800" dirty="0"/>
              <a:t>Follow Up requests based on commonly available materials not included in initial disclosure package</a:t>
            </a:r>
          </a:p>
          <a:p>
            <a:r>
              <a:rPr lang="en-CA" sz="2800" dirty="0"/>
              <a:t>Making </a:t>
            </a:r>
            <a:r>
              <a:rPr lang="en-CA" sz="2800" i="1" dirty="0"/>
              <a:t>Gubbins</a:t>
            </a:r>
            <a:r>
              <a:rPr lang="en-CA" sz="2800" dirty="0"/>
              <a:t> first party applications</a:t>
            </a:r>
          </a:p>
          <a:p>
            <a:r>
              <a:rPr lang="en-CA" sz="2800" dirty="0"/>
              <a:t>Making </a:t>
            </a:r>
            <a:r>
              <a:rPr lang="en-CA" sz="2800" i="1" dirty="0"/>
              <a:t>McNeil</a:t>
            </a:r>
            <a:r>
              <a:rPr lang="en-CA" sz="2800" dirty="0"/>
              <a:t> third party applications</a:t>
            </a:r>
          </a:p>
          <a:p>
            <a:r>
              <a:rPr lang="en-CA" sz="2800" dirty="0"/>
              <a:t>Dealing with Exceptions to Disclosure </a:t>
            </a:r>
          </a:p>
          <a:p>
            <a:r>
              <a:rPr lang="en-CA" sz="2800" dirty="0"/>
              <a:t>Impracticality and Unfairness of Judge Reviewing entirety of Disclosure</a:t>
            </a:r>
          </a:p>
          <a:p>
            <a:endParaRPr lang="en-CA" dirty="0"/>
          </a:p>
        </p:txBody>
      </p:sp>
    </p:spTree>
    <p:extLst>
      <p:ext uri="{BB962C8B-B14F-4D97-AF65-F5344CB8AC3E}">
        <p14:creationId xmlns:p14="http://schemas.microsoft.com/office/powerpoint/2010/main" val="1036300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BB4345-209D-7C1F-0FAA-4AB8FFF28561}"/>
              </a:ext>
            </a:extLst>
          </p:cNvPr>
          <p:cNvSpPr>
            <a:spLocks noGrp="1"/>
          </p:cNvSpPr>
          <p:nvPr>
            <p:ph type="title"/>
          </p:nvPr>
        </p:nvSpPr>
        <p:spPr>
          <a:xfrm>
            <a:off x="1371599" y="1010097"/>
            <a:ext cx="9486901" cy="1010088"/>
          </a:xfrm>
        </p:spPr>
        <p:txBody>
          <a:bodyPr anchor="b">
            <a:normAutofit fontScale="90000"/>
          </a:bodyPr>
          <a:lstStyle/>
          <a:p>
            <a:pPr algn="ctr"/>
            <a:r>
              <a:rPr lang="en-CA" b="1" dirty="0"/>
              <a:t>Inherent complexity 3: Evidentiary issues From cross-Examination</a:t>
            </a:r>
          </a:p>
        </p:txBody>
      </p:sp>
      <p:sp>
        <p:nvSpPr>
          <p:cNvPr id="3" name="Content Placeholder 2">
            <a:extLst>
              <a:ext uri="{FF2B5EF4-FFF2-40B4-BE49-F238E27FC236}">
                <a16:creationId xmlns:a16="http://schemas.microsoft.com/office/drawing/2014/main" id="{161CA743-6868-2F78-D31F-D63A58FEBFC6}"/>
              </a:ext>
            </a:extLst>
          </p:cNvPr>
          <p:cNvSpPr>
            <a:spLocks noGrp="1"/>
          </p:cNvSpPr>
          <p:nvPr>
            <p:ph idx="1"/>
          </p:nvPr>
        </p:nvSpPr>
        <p:spPr>
          <a:xfrm>
            <a:off x="1371600" y="2206257"/>
            <a:ext cx="9486901" cy="3540642"/>
          </a:xfrm>
        </p:spPr>
        <p:txBody>
          <a:bodyPr>
            <a:normAutofit/>
          </a:bodyPr>
          <a:lstStyle/>
          <a:p>
            <a:r>
              <a:rPr lang="en-CA" i="1" dirty="0"/>
              <a:t>Browne and Dunn </a:t>
            </a:r>
            <a:r>
              <a:rPr lang="en-CA" dirty="0"/>
              <a:t>Rule, and Necessity to Know the Details of the Defence Case to Apply this Rule </a:t>
            </a:r>
          </a:p>
          <a:p>
            <a:r>
              <a:rPr lang="en-CA" dirty="0"/>
              <a:t>Risk of Adoption of Harmful Prior Inconsistent Statements</a:t>
            </a:r>
          </a:p>
          <a:p>
            <a:r>
              <a:rPr lang="en-CA" dirty="0"/>
              <a:t>Risk of Engaging Accused’s Character</a:t>
            </a:r>
          </a:p>
          <a:p>
            <a:r>
              <a:rPr lang="en-CA" dirty="0"/>
              <a:t>Opening Doors to Otherwise Inadmissible Evidence</a:t>
            </a:r>
          </a:p>
          <a:p>
            <a:r>
              <a:rPr lang="en-CA" dirty="0"/>
              <a:t>Engaging the Recent Fabrication Rule Making Prior Consistent Statements Admissible </a:t>
            </a:r>
          </a:p>
          <a:p>
            <a:pPr marL="0" indent="0">
              <a:buNone/>
            </a:pPr>
            <a:endParaRPr lang="en-CA" dirty="0"/>
          </a:p>
          <a:p>
            <a:endParaRPr lang="en-CA" dirty="0"/>
          </a:p>
        </p:txBody>
      </p:sp>
    </p:spTree>
    <p:extLst>
      <p:ext uri="{BB962C8B-B14F-4D97-AF65-F5344CB8AC3E}">
        <p14:creationId xmlns:p14="http://schemas.microsoft.com/office/powerpoint/2010/main" val="484570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BF31E91-413B-4228-A084-DEA389C835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422666B-0080-40D6-8D7E-FC8EAF5E8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105098"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D7597C-FC83-F369-D4AD-4B04A0420965}"/>
              </a:ext>
            </a:extLst>
          </p:cNvPr>
          <p:cNvSpPr>
            <a:spLocks noGrp="1"/>
          </p:cNvSpPr>
          <p:nvPr>
            <p:ph type="title"/>
          </p:nvPr>
        </p:nvSpPr>
        <p:spPr>
          <a:xfrm>
            <a:off x="554515" y="240349"/>
            <a:ext cx="5007386" cy="1295506"/>
          </a:xfrm>
        </p:spPr>
        <p:txBody>
          <a:bodyPr>
            <a:normAutofit/>
          </a:bodyPr>
          <a:lstStyle/>
          <a:p>
            <a:pPr algn="ctr"/>
            <a:r>
              <a:rPr lang="en-CA" sz="2700" b="1" dirty="0"/>
              <a:t>Inherent complexity 4:  parties </a:t>
            </a:r>
          </a:p>
        </p:txBody>
      </p:sp>
      <p:sp>
        <p:nvSpPr>
          <p:cNvPr id="3" name="Content Placeholder 2">
            <a:extLst>
              <a:ext uri="{FF2B5EF4-FFF2-40B4-BE49-F238E27FC236}">
                <a16:creationId xmlns:a16="http://schemas.microsoft.com/office/drawing/2014/main" id="{83491312-5AEB-7476-D426-32CA88B095D5}"/>
              </a:ext>
            </a:extLst>
          </p:cNvPr>
          <p:cNvSpPr>
            <a:spLocks noGrp="1"/>
          </p:cNvSpPr>
          <p:nvPr>
            <p:ph idx="1"/>
          </p:nvPr>
        </p:nvSpPr>
        <p:spPr>
          <a:xfrm>
            <a:off x="685800" y="1833055"/>
            <a:ext cx="5419299" cy="4486480"/>
          </a:xfrm>
        </p:spPr>
        <p:txBody>
          <a:bodyPr>
            <a:normAutofit/>
          </a:bodyPr>
          <a:lstStyle/>
          <a:p>
            <a:pPr>
              <a:lnSpc>
                <a:spcPct val="90000"/>
              </a:lnSpc>
            </a:pPr>
            <a:r>
              <a:rPr lang="en-CA" sz="2000" dirty="0"/>
              <a:t>Party Route to Conviction Always Open to Crown</a:t>
            </a:r>
          </a:p>
          <a:p>
            <a:pPr>
              <a:lnSpc>
                <a:spcPct val="90000"/>
              </a:lnSpc>
            </a:pPr>
            <a:r>
              <a:rPr lang="en-CA" sz="2000" dirty="0"/>
              <a:t>Every case with co-accused Has Potential Party Issues</a:t>
            </a:r>
          </a:p>
          <a:p>
            <a:pPr>
              <a:lnSpc>
                <a:spcPct val="90000"/>
              </a:lnSpc>
            </a:pPr>
            <a:r>
              <a:rPr lang="en-CA" sz="2000" dirty="0"/>
              <a:t>Party Issues Arise with Single Accused, Even where Principal Unknown</a:t>
            </a:r>
          </a:p>
          <a:p>
            <a:pPr>
              <a:lnSpc>
                <a:spcPct val="90000"/>
              </a:lnSpc>
            </a:pPr>
            <a:r>
              <a:rPr lang="en-CA" sz="2000" dirty="0"/>
              <a:t>Accused Can Raise a Party Route to Liability Through its Defence Approach </a:t>
            </a:r>
          </a:p>
          <a:p>
            <a:pPr>
              <a:lnSpc>
                <a:spcPct val="90000"/>
              </a:lnSpc>
            </a:pPr>
            <a:r>
              <a:rPr lang="en-CA" sz="2000" dirty="0"/>
              <a:t>Party Routes to Liability both Broad and Complex, and can include a minimal </a:t>
            </a:r>
            <a:r>
              <a:rPr lang="en-CA" sz="2000" i="1" dirty="0"/>
              <a:t>Actus Reus </a:t>
            </a:r>
            <a:r>
              <a:rPr lang="en-CA" sz="2000" dirty="0"/>
              <a:t>and Objective Routes to Liability for Subjective </a:t>
            </a:r>
            <a:r>
              <a:rPr lang="en-CA" sz="2000" i="1" dirty="0"/>
              <a:t>Mens Rea </a:t>
            </a:r>
            <a:r>
              <a:rPr lang="en-CA" sz="2000" dirty="0"/>
              <a:t>Offences</a:t>
            </a:r>
          </a:p>
        </p:txBody>
      </p:sp>
      <p:pic>
        <p:nvPicPr>
          <p:cNvPr id="5" name="Picture 4" descr="A group of yellow figures and a red figure on the other side">
            <a:extLst>
              <a:ext uri="{FF2B5EF4-FFF2-40B4-BE49-F238E27FC236}">
                <a16:creationId xmlns:a16="http://schemas.microsoft.com/office/drawing/2014/main" id="{DB30432D-BDC2-2382-D8A6-8223BD33189B}"/>
              </a:ext>
            </a:extLst>
          </p:cNvPr>
          <p:cNvPicPr>
            <a:picLocks noChangeAspect="1"/>
          </p:cNvPicPr>
          <p:nvPr/>
        </p:nvPicPr>
        <p:blipFill rotWithShape="1">
          <a:blip r:embed="rId2"/>
          <a:srcRect l="40736" r="4256" b="-2"/>
          <a:stretch/>
        </p:blipFill>
        <p:spPr>
          <a:xfrm>
            <a:off x="7467601" y="1371600"/>
            <a:ext cx="3390900" cy="4114801"/>
          </a:xfrm>
          <a:prstGeom prst="rect">
            <a:avLst/>
          </a:prstGeom>
        </p:spPr>
      </p:pic>
    </p:spTree>
    <p:extLst>
      <p:ext uri="{BB962C8B-B14F-4D97-AF65-F5344CB8AC3E}">
        <p14:creationId xmlns:p14="http://schemas.microsoft.com/office/powerpoint/2010/main" val="1751538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88A92C-0BD1-4D13-9480-9CA5056B10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850E0BE-0A13-43E4-9007-A06960852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1"/>
            <a:ext cx="6118275"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E3767E-5606-DD64-0740-D994B18C4C7B}"/>
              </a:ext>
            </a:extLst>
          </p:cNvPr>
          <p:cNvSpPr>
            <a:spLocks noGrp="1"/>
          </p:cNvSpPr>
          <p:nvPr>
            <p:ph type="title"/>
          </p:nvPr>
        </p:nvSpPr>
        <p:spPr>
          <a:xfrm>
            <a:off x="1050389" y="914881"/>
            <a:ext cx="5212188" cy="790629"/>
          </a:xfrm>
        </p:spPr>
        <p:txBody>
          <a:bodyPr>
            <a:normAutofit/>
          </a:bodyPr>
          <a:lstStyle/>
          <a:p>
            <a:pPr algn="ctr"/>
            <a:r>
              <a:rPr lang="en-CA" sz="2400" b="1" dirty="0"/>
              <a:t>Inherent complexity 5:  Character evidence</a:t>
            </a:r>
          </a:p>
        </p:txBody>
      </p:sp>
      <p:sp>
        <p:nvSpPr>
          <p:cNvPr id="3" name="Content Placeholder 2">
            <a:extLst>
              <a:ext uri="{FF2B5EF4-FFF2-40B4-BE49-F238E27FC236}">
                <a16:creationId xmlns:a16="http://schemas.microsoft.com/office/drawing/2014/main" id="{8836E20D-82E8-9F4D-F671-8ADB8ACB42A8}"/>
              </a:ext>
            </a:extLst>
          </p:cNvPr>
          <p:cNvSpPr>
            <a:spLocks noGrp="1"/>
          </p:cNvSpPr>
          <p:nvPr>
            <p:ph idx="1"/>
          </p:nvPr>
        </p:nvSpPr>
        <p:spPr>
          <a:xfrm>
            <a:off x="840560" y="1998324"/>
            <a:ext cx="6017440" cy="3864543"/>
          </a:xfrm>
        </p:spPr>
        <p:txBody>
          <a:bodyPr>
            <a:noAutofit/>
          </a:bodyPr>
          <a:lstStyle/>
          <a:p>
            <a:pPr marL="0" indent="0">
              <a:lnSpc>
                <a:spcPct val="90000"/>
              </a:lnSpc>
              <a:buNone/>
            </a:pPr>
            <a:r>
              <a:rPr lang="en-CA" sz="2000" dirty="0"/>
              <a:t>Character of the </a:t>
            </a:r>
            <a:r>
              <a:rPr lang="en-CA" sz="2000" b="1" dirty="0"/>
              <a:t>Accused</a:t>
            </a:r>
          </a:p>
          <a:p>
            <a:pPr>
              <a:lnSpc>
                <a:spcPct val="90000"/>
              </a:lnSpc>
            </a:pPr>
            <a:r>
              <a:rPr lang="en-CA" sz="2000" dirty="0"/>
              <a:t>Crown applications to Lead Bad Character Evidence on Probative / Prejudicial Analysis  </a:t>
            </a:r>
          </a:p>
          <a:p>
            <a:pPr>
              <a:lnSpc>
                <a:spcPct val="90000"/>
              </a:lnSpc>
            </a:pPr>
            <a:r>
              <a:rPr lang="en-CA" sz="2000" dirty="0"/>
              <a:t>Variety of Ways to </a:t>
            </a:r>
            <a:r>
              <a:rPr lang="en-CA" sz="2000" b="1" dirty="0"/>
              <a:t>Open the Door </a:t>
            </a:r>
            <a:r>
              <a:rPr lang="en-CA" sz="2000" dirty="0"/>
              <a:t>to the Accused’s Bad Character</a:t>
            </a:r>
          </a:p>
          <a:p>
            <a:pPr lvl="1">
              <a:lnSpc>
                <a:spcPct val="90000"/>
              </a:lnSpc>
            </a:pPr>
            <a:r>
              <a:rPr lang="en-CA" dirty="0"/>
              <a:t>Leading Good Character Evidence </a:t>
            </a:r>
          </a:p>
          <a:p>
            <a:pPr lvl="1">
              <a:lnSpc>
                <a:spcPct val="90000"/>
              </a:lnSpc>
            </a:pPr>
            <a:r>
              <a:rPr lang="en-CA" dirty="0"/>
              <a:t>Alleging that the victim has a propensity for violence</a:t>
            </a:r>
          </a:p>
          <a:p>
            <a:pPr lvl="1">
              <a:lnSpc>
                <a:spcPct val="90000"/>
              </a:lnSpc>
            </a:pPr>
            <a:r>
              <a:rPr lang="en-CA" dirty="0"/>
              <a:t>Making Accused’s Criminal Record More Likely to be Admissible through focus on witness’s Record</a:t>
            </a:r>
          </a:p>
        </p:txBody>
      </p:sp>
      <p:pic>
        <p:nvPicPr>
          <p:cNvPr id="5" name="Picture 4" descr="An open door on a blue wall">
            <a:extLst>
              <a:ext uri="{FF2B5EF4-FFF2-40B4-BE49-F238E27FC236}">
                <a16:creationId xmlns:a16="http://schemas.microsoft.com/office/drawing/2014/main" id="{67BB50FD-E685-8148-3BD6-8F22939683AF}"/>
              </a:ext>
            </a:extLst>
          </p:cNvPr>
          <p:cNvPicPr>
            <a:picLocks noChangeAspect="1"/>
          </p:cNvPicPr>
          <p:nvPr/>
        </p:nvPicPr>
        <p:blipFill rotWithShape="1">
          <a:blip r:embed="rId2"/>
          <a:srcRect r="56944"/>
          <a:stretch/>
        </p:blipFill>
        <p:spPr>
          <a:xfrm>
            <a:off x="7766050" y="-126990"/>
            <a:ext cx="4724400" cy="6857988"/>
          </a:xfrm>
          <a:prstGeom prst="rect">
            <a:avLst/>
          </a:prstGeom>
        </p:spPr>
      </p:pic>
    </p:spTree>
    <p:extLst>
      <p:ext uri="{BB962C8B-B14F-4D97-AF65-F5344CB8AC3E}">
        <p14:creationId xmlns:p14="http://schemas.microsoft.com/office/powerpoint/2010/main" val="1457519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2B577B-16AB-6EFC-3F8D-D8EB19D7C3B2}"/>
              </a:ext>
            </a:extLst>
          </p:cNvPr>
          <p:cNvSpPr>
            <a:spLocks noGrp="1"/>
          </p:cNvSpPr>
          <p:nvPr>
            <p:ph type="title"/>
          </p:nvPr>
        </p:nvSpPr>
        <p:spPr>
          <a:xfrm>
            <a:off x="1371599" y="1010097"/>
            <a:ext cx="9486901" cy="577403"/>
          </a:xfrm>
        </p:spPr>
        <p:txBody>
          <a:bodyPr anchor="b">
            <a:normAutofit/>
          </a:bodyPr>
          <a:lstStyle/>
          <a:p>
            <a:pPr algn="ctr"/>
            <a:r>
              <a:rPr lang="en-CA" dirty="0"/>
              <a:t>Record numbers of working poor</a:t>
            </a:r>
          </a:p>
        </p:txBody>
      </p:sp>
      <p:sp>
        <p:nvSpPr>
          <p:cNvPr id="3" name="Content Placeholder 2">
            <a:extLst>
              <a:ext uri="{FF2B5EF4-FFF2-40B4-BE49-F238E27FC236}">
                <a16:creationId xmlns:a16="http://schemas.microsoft.com/office/drawing/2014/main" id="{D72C7456-7CA6-654E-EDAF-5D1B16B818DF}"/>
              </a:ext>
            </a:extLst>
          </p:cNvPr>
          <p:cNvSpPr>
            <a:spLocks noGrp="1"/>
          </p:cNvSpPr>
          <p:nvPr>
            <p:ph idx="1"/>
          </p:nvPr>
        </p:nvSpPr>
        <p:spPr>
          <a:xfrm>
            <a:off x="1371600" y="1847850"/>
            <a:ext cx="9486901" cy="3899049"/>
          </a:xfrm>
        </p:spPr>
        <p:txBody>
          <a:bodyPr>
            <a:normAutofit/>
          </a:bodyPr>
          <a:lstStyle/>
          <a:p>
            <a:pPr>
              <a:lnSpc>
                <a:spcPct val="90000"/>
              </a:lnSpc>
            </a:pPr>
            <a:r>
              <a:rPr lang="en-CA" sz="2200" dirty="0"/>
              <a:t>One in Five working age Canadians living below the poverty line</a:t>
            </a:r>
          </a:p>
          <a:p>
            <a:pPr>
              <a:lnSpc>
                <a:spcPct val="90000"/>
              </a:lnSpc>
            </a:pPr>
            <a:r>
              <a:rPr lang="en-CA" sz="2200" dirty="0"/>
              <a:t>Half of Canadians living paycheque to paycheque </a:t>
            </a:r>
          </a:p>
          <a:p>
            <a:pPr>
              <a:lnSpc>
                <a:spcPct val="90000"/>
              </a:lnSpc>
            </a:pPr>
            <a:r>
              <a:rPr lang="en-CA" sz="2200" dirty="0"/>
              <a:t>Average Rental well above $2000 in Canada, over $3000 a month for a one bedroom in Vancouver</a:t>
            </a:r>
          </a:p>
          <a:p>
            <a:pPr>
              <a:lnSpc>
                <a:spcPct val="90000"/>
              </a:lnSpc>
            </a:pPr>
            <a:r>
              <a:rPr lang="en-CA" sz="2200" dirty="0"/>
              <a:t>Rising Household Debt Compounded with Massive Increase in Interest Rates</a:t>
            </a:r>
          </a:p>
          <a:p>
            <a:pPr marL="0" indent="0">
              <a:lnSpc>
                <a:spcPct val="90000"/>
              </a:lnSpc>
              <a:buNone/>
            </a:pPr>
            <a:endParaRPr lang="en-CA" sz="1300" dirty="0"/>
          </a:p>
          <a:p>
            <a:pPr>
              <a:lnSpc>
                <a:spcPct val="90000"/>
              </a:lnSpc>
            </a:pPr>
            <a:r>
              <a:rPr lang="en-CA" sz="1300" dirty="0">
                <a:hlinkClick r:id="rId2"/>
              </a:rPr>
              <a:t>https://www.ctvnews.ca/business/why-employment-is-no-longer-a-sure-fire-way-out-of-poverty-1.6444160</a:t>
            </a:r>
            <a:r>
              <a:rPr lang="en-CA" sz="1300" dirty="0"/>
              <a:t>; </a:t>
            </a:r>
            <a:r>
              <a:rPr lang="en-CA" sz="1300" dirty="0">
                <a:hlinkClick r:id="rId3"/>
              </a:rPr>
              <a:t>https://www.ctvnews.ca/business/almost-half-of-canadians-living-paycheque-to-paycheque-while-support-grows-for-poilievre-s-conservatives-poll-1.6544243#:~:text=The%20poll%20by%20Leger(opens,ages%20of%2035%20and%2054</a:t>
            </a:r>
            <a:r>
              <a:rPr lang="en-CA" sz="1300" dirty="0"/>
              <a:t>.; </a:t>
            </a:r>
            <a:r>
              <a:rPr lang="en-CA" sz="1300" dirty="0">
                <a:hlinkClick r:id="rId4"/>
              </a:rPr>
              <a:t>https://www.cbc.ca/news/business/rentals-ca-urbanation-september-1.6995438</a:t>
            </a:r>
            <a:r>
              <a:rPr lang="en-CA" sz="1300" dirty="0"/>
              <a:t>; </a:t>
            </a:r>
            <a:r>
              <a:rPr lang="en-CA" sz="1300" dirty="0">
                <a:hlinkClick r:id="rId5"/>
              </a:rPr>
              <a:t>https://vancouversun.com/news/local-news/average-rent-for-a-one-bedroom-apartment-vancouver-tops-3000-a-month</a:t>
            </a:r>
            <a:r>
              <a:rPr lang="en-CA" sz="1300" dirty="0"/>
              <a:t>; </a:t>
            </a:r>
            <a:r>
              <a:rPr lang="en-CA" sz="1300" dirty="0">
                <a:hlinkClick r:id="rId6"/>
              </a:rPr>
              <a:t>https://www.ctvnews.ca/business/household-debt-rises-to-2-34-trillion-in-canada-as-average-credit-card-balance-jumps-to-4-000-transunion-report-1.6545592</a:t>
            </a:r>
            <a:r>
              <a:rPr lang="en-CA" sz="1300" dirty="0"/>
              <a:t>; </a:t>
            </a:r>
            <a:r>
              <a:rPr lang="en-CA" sz="1300" dirty="0">
                <a:hlinkClick r:id="rId7"/>
              </a:rPr>
              <a:t>https://financialpost.com/personal-finance/debt/shrinking-disposable-income-pushes-more-canadians-into-debt</a:t>
            </a:r>
            <a:endParaRPr lang="en-CA" sz="1300" dirty="0"/>
          </a:p>
          <a:p>
            <a:pPr>
              <a:lnSpc>
                <a:spcPct val="90000"/>
              </a:lnSpc>
            </a:pPr>
            <a:endParaRPr lang="en-CA" sz="1300" dirty="0"/>
          </a:p>
          <a:p>
            <a:pPr>
              <a:lnSpc>
                <a:spcPct val="90000"/>
              </a:lnSpc>
            </a:pPr>
            <a:endParaRPr lang="en-CA" sz="1300" dirty="0"/>
          </a:p>
          <a:p>
            <a:pPr>
              <a:lnSpc>
                <a:spcPct val="90000"/>
              </a:lnSpc>
            </a:pPr>
            <a:endParaRPr lang="en-CA" sz="1300" dirty="0"/>
          </a:p>
          <a:p>
            <a:pPr>
              <a:lnSpc>
                <a:spcPct val="90000"/>
              </a:lnSpc>
            </a:pPr>
            <a:endParaRPr lang="en-CA" sz="1300" dirty="0"/>
          </a:p>
        </p:txBody>
      </p:sp>
    </p:spTree>
    <p:extLst>
      <p:ext uri="{BB962C8B-B14F-4D97-AF65-F5344CB8AC3E}">
        <p14:creationId xmlns:p14="http://schemas.microsoft.com/office/powerpoint/2010/main" val="1601905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BF7782-D2BD-FC5A-5976-E8B82AF039A2}"/>
              </a:ext>
            </a:extLst>
          </p:cNvPr>
          <p:cNvSpPr>
            <a:spLocks noGrp="1"/>
          </p:cNvSpPr>
          <p:nvPr>
            <p:ph type="title"/>
          </p:nvPr>
        </p:nvSpPr>
        <p:spPr>
          <a:xfrm>
            <a:off x="685800" y="1371600"/>
            <a:ext cx="2742028" cy="4114800"/>
          </a:xfrm>
        </p:spPr>
        <p:txBody>
          <a:bodyPr anchor="ctr">
            <a:normAutofit/>
          </a:bodyPr>
          <a:lstStyle/>
          <a:p>
            <a:pPr algn="ctr"/>
            <a:r>
              <a:rPr lang="en-US" sz="2700">
                <a:solidFill>
                  <a:schemeClr val="bg2"/>
                </a:solidFill>
              </a:rPr>
              <a:t>Inherent complexity 5:  Character evidence</a:t>
            </a:r>
            <a:endParaRPr lang="en-CA" sz="2700">
              <a:solidFill>
                <a:schemeClr val="bg2"/>
              </a:solidFill>
            </a:endParaRPr>
          </a:p>
        </p:txBody>
      </p:sp>
      <p:sp>
        <p:nvSpPr>
          <p:cNvPr id="21" name="Rectangle 20">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6A9F2A-0B32-7106-78C3-0DF77B2F7CE2}"/>
              </a:ext>
            </a:extLst>
          </p:cNvPr>
          <p:cNvSpPr>
            <a:spLocks noGrp="1"/>
          </p:cNvSpPr>
          <p:nvPr>
            <p:ph idx="1"/>
          </p:nvPr>
        </p:nvSpPr>
        <p:spPr>
          <a:xfrm>
            <a:off x="5310963" y="1270591"/>
            <a:ext cx="5631357" cy="4364666"/>
          </a:xfrm>
        </p:spPr>
        <p:txBody>
          <a:bodyPr anchor="ctr">
            <a:normAutofit/>
          </a:bodyPr>
          <a:lstStyle/>
          <a:p>
            <a:pPr marL="0" indent="0">
              <a:buNone/>
            </a:pPr>
            <a:r>
              <a:rPr lang="en-CA" sz="2000" dirty="0"/>
              <a:t>Bad Character of </a:t>
            </a:r>
            <a:r>
              <a:rPr lang="en-CA" sz="2000" b="1" dirty="0"/>
              <a:t>Witnesses</a:t>
            </a:r>
          </a:p>
          <a:p>
            <a:r>
              <a:rPr lang="en-CA" sz="2000" dirty="0"/>
              <a:t>Right to Lead Extensive Bad Character Evidence of Witnesses for Credibility Purposes</a:t>
            </a:r>
          </a:p>
          <a:p>
            <a:r>
              <a:rPr lang="en-CA" sz="2000" dirty="0"/>
              <a:t>Right to Lead Propensity Evidence to Support a Third Party Perpetrator Defence, Self-Defence.  However this strategy t engages issues of reasonable connection and strategic issues related to Accused’s Bad Character</a:t>
            </a:r>
          </a:p>
          <a:p>
            <a:r>
              <a:rPr lang="en-CA" sz="2000" dirty="0"/>
              <a:t>Necessity of using </a:t>
            </a:r>
            <a:r>
              <a:rPr lang="en-CA" sz="2000" i="1" dirty="0" err="1"/>
              <a:t>Gubbins</a:t>
            </a:r>
            <a:r>
              <a:rPr lang="en-CA" sz="2000" dirty="0"/>
              <a:t>, </a:t>
            </a:r>
            <a:r>
              <a:rPr lang="en-CA" sz="2000" i="1" dirty="0"/>
              <a:t>McNeil </a:t>
            </a:r>
            <a:r>
              <a:rPr lang="en-CA" sz="2000" dirty="0"/>
              <a:t>Applications </a:t>
            </a:r>
          </a:p>
          <a:p>
            <a:pPr marL="0" indent="0">
              <a:buNone/>
            </a:pPr>
            <a:endParaRPr lang="en-CA" sz="2000" dirty="0"/>
          </a:p>
        </p:txBody>
      </p:sp>
    </p:spTree>
    <p:extLst>
      <p:ext uri="{BB962C8B-B14F-4D97-AF65-F5344CB8AC3E}">
        <p14:creationId xmlns:p14="http://schemas.microsoft.com/office/powerpoint/2010/main" val="3996950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6A9DAA3B-4C9E-4945-9061-20FE0FB4F337}"/>
              </a:ext>
            </a:extLst>
          </p:cNvPr>
          <p:cNvSpPr>
            <a:spLocks noGrp="1"/>
          </p:cNvSpPr>
          <p:nvPr>
            <p:ph type="title"/>
          </p:nvPr>
        </p:nvSpPr>
        <p:spPr>
          <a:xfrm>
            <a:off x="1371599" y="1010097"/>
            <a:ext cx="9486901" cy="1010088"/>
          </a:xfrm>
        </p:spPr>
        <p:txBody>
          <a:bodyPr anchor="b">
            <a:normAutofit/>
          </a:bodyPr>
          <a:lstStyle/>
          <a:p>
            <a:pPr algn="ctr"/>
            <a:r>
              <a:rPr lang="en-CA" b="1" dirty="0"/>
              <a:t>Inherent complexity 6:  Standard  evidentiary applications</a:t>
            </a:r>
          </a:p>
        </p:txBody>
      </p:sp>
      <p:sp>
        <p:nvSpPr>
          <p:cNvPr id="3" name="Content Placeholder 2">
            <a:extLst>
              <a:ext uri="{FF2B5EF4-FFF2-40B4-BE49-F238E27FC236}">
                <a16:creationId xmlns:a16="http://schemas.microsoft.com/office/drawing/2014/main" id="{0D19A146-763A-12FF-EDC9-898B46AB391C}"/>
              </a:ext>
            </a:extLst>
          </p:cNvPr>
          <p:cNvSpPr>
            <a:spLocks noGrp="1"/>
          </p:cNvSpPr>
          <p:nvPr>
            <p:ph idx="1"/>
          </p:nvPr>
        </p:nvSpPr>
        <p:spPr>
          <a:xfrm>
            <a:off x="1371600" y="2206257"/>
            <a:ext cx="9486901" cy="3540642"/>
          </a:xfrm>
        </p:spPr>
        <p:txBody>
          <a:bodyPr>
            <a:normAutofit lnSpcReduction="10000"/>
          </a:bodyPr>
          <a:lstStyle/>
          <a:p>
            <a:pPr>
              <a:lnSpc>
                <a:spcPct val="90000"/>
              </a:lnSpc>
            </a:pPr>
            <a:r>
              <a:rPr lang="en-US" sz="1600" dirty="0"/>
              <a:t>-</a:t>
            </a:r>
            <a:r>
              <a:rPr lang="en-US" sz="2000" dirty="0"/>
              <a:t>challenging the admissibility of statements of the accused based on the common law voluntariness rule, the right to silence, partial overhears, and section 10(b) of the </a:t>
            </a:r>
            <a:r>
              <a:rPr lang="en-US" sz="2000" i="1" dirty="0"/>
              <a:t>Charter</a:t>
            </a:r>
            <a:endParaRPr lang="en-US" sz="2000" dirty="0"/>
          </a:p>
          <a:p>
            <a:pPr>
              <a:lnSpc>
                <a:spcPct val="90000"/>
              </a:lnSpc>
            </a:pPr>
            <a:r>
              <a:rPr lang="en-US" sz="2000" dirty="0"/>
              <a:t>-challenging the admissibility of items found in the possession of an accused based on violations of section 8 and 9 of the </a:t>
            </a:r>
            <a:r>
              <a:rPr lang="en-US" sz="2000" i="1" dirty="0"/>
              <a:t>Charter</a:t>
            </a:r>
            <a:endParaRPr lang="en-US" sz="2000" dirty="0"/>
          </a:p>
          <a:p>
            <a:pPr>
              <a:lnSpc>
                <a:spcPct val="90000"/>
              </a:lnSpc>
            </a:pPr>
            <a:r>
              <a:rPr lang="en-US" sz="2000" dirty="0"/>
              <a:t>-assessing whether admissibility of prior consistent statements of Crown or defence witnesses for assessing credibility, narrative purposes of circumstantial purposes</a:t>
            </a:r>
          </a:p>
          <a:p>
            <a:pPr>
              <a:lnSpc>
                <a:spcPct val="90000"/>
              </a:lnSpc>
            </a:pPr>
            <a:r>
              <a:rPr lang="en-US" sz="2000" dirty="0"/>
              <a:t>-assessing the admissibility of post-offence conduct to support inferences of guilt or innocence</a:t>
            </a:r>
          </a:p>
          <a:p>
            <a:pPr>
              <a:lnSpc>
                <a:spcPct val="90000"/>
              </a:lnSpc>
            </a:pPr>
            <a:r>
              <a:rPr lang="en-US" sz="2000" dirty="0"/>
              <a:t>-assessing the admissibility of hearsay evidence for the defence, and contesting proposed hearsay evidence from the Crown, under statutory exceptions, traditional common law exceptions, and the principled necessity and reliability test</a:t>
            </a:r>
          </a:p>
          <a:p>
            <a:pPr>
              <a:lnSpc>
                <a:spcPct val="90000"/>
              </a:lnSpc>
            </a:pPr>
            <a:endParaRPr lang="en-US" sz="1800" dirty="0"/>
          </a:p>
          <a:p>
            <a:pPr>
              <a:lnSpc>
                <a:spcPct val="90000"/>
              </a:lnSpc>
            </a:pPr>
            <a:endParaRPr lang="en-CA" sz="1300" dirty="0"/>
          </a:p>
        </p:txBody>
      </p:sp>
    </p:spTree>
    <p:extLst>
      <p:ext uri="{BB962C8B-B14F-4D97-AF65-F5344CB8AC3E}">
        <p14:creationId xmlns:p14="http://schemas.microsoft.com/office/powerpoint/2010/main" val="24775553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164D0B-5E7C-B0FA-2813-EB5CAA917E79}"/>
              </a:ext>
            </a:extLst>
          </p:cNvPr>
          <p:cNvSpPr>
            <a:spLocks noGrp="1"/>
          </p:cNvSpPr>
          <p:nvPr>
            <p:ph type="title"/>
          </p:nvPr>
        </p:nvSpPr>
        <p:spPr>
          <a:xfrm>
            <a:off x="1371599" y="1010097"/>
            <a:ext cx="9486901" cy="644042"/>
          </a:xfrm>
        </p:spPr>
        <p:txBody>
          <a:bodyPr anchor="b">
            <a:normAutofit/>
          </a:bodyPr>
          <a:lstStyle/>
          <a:p>
            <a:pPr algn="ctr"/>
            <a:r>
              <a:rPr lang="en-CA" dirty="0"/>
              <a:t>Reality of the self-represented</a:t>
            </a:r>
          </a:p>
        </p:txBody>
      </p:sp>
      <p:sp>
        <p:nvSpPr>
          <p:cNvPr id="3" name="Content Placeholder 2">
            <a:extLst>
              <a:ext uri="{FF2B5EF4-FFF2-40B4-BE49-F238E27FC236}">
                <a16:creationId xmlns:a16="http://schemas.microsoft.com/office/drawing/2014/main" id="{4CC79431-5ABA-2028-3575-C4963EE4EFDF}"/>
              </a:ext>
            </a:extLst>
          </p:cNvPr>
          <p:cNvSpPr>
            <a:spLocks noGrp="1"/>
          </p:cNvSpPr>
          <p:nvPr>
            <p:ph idx="1"/>
          </p:nvPr>
        </p:nvSpPr>
        <p:spPr>
          <a:xfrm>
            <a:off x="1371600" y="2206257"/>
            <a:ext cx="9486901" cy="3540642"/>
          </a:xfrm>
        </p:spPr>
        <p:txBody>
          <a:bodyPr>
            <a:normAutofit lnSpcReduction="10000"/>
          </a:bodyPr>
          <a:lstStyle/>
          <a:p>
            <a:pPr marL="0" indent="0">
              <a:lnSpc>
                <a:spcPct val="90000"/>
              </a:lnSpc>
              <a:buNone/>
            </a:pPr>
            <a:r>
              <a:rPr lang="en-US" sz="2000" dirty="0">
                <a:solidFill>
                  <a:schemeClr val="tx1"/>
                </a:solidFill>
              </a:rPr>
              <a:t>“Whatever the reason for his or her status, the self-represented accused is usually ill-equipped to conduct a criminal trial. He or she comes to court with a rudimentary understanding of the trial process, often influenced by misleading depictions from television shows and the movies.… His or her knowledge of substantive legal principles is limited to that derived from reading an annotated criminal code. He or she is unaware of procedure and evidentiary rules. </a:t>
            </a:r>
            <a:r>
              <a:rPr lang="en-US" sz="2000" b="1" dirty="0">
                <a:solidFill>
                  <a:schemeClr val="tx1"/>
                </a:solidFill>
              </a:rPr>
              <a:t>Even once made aware of the rules, he or she is reluctant to comply with them, or has difficulty doing so. …The limitations imposed by the concept of relevance are not understood or are ignored, and the focus of the trial is often on tangential matters. Questions, whether in examination-in-chief or cross-examination, are not framed properly. Rambling, disjointed or convoluted questions are the norm. The opportunity to make submissions is viewed as an opportunity to give evidence without entering the witness box</a:t>
            </a:r>
            <a:r>
              <a:rPr lang="en-US" sz="2000" dirty="0">
                <a:solidFill>
                  <a:schemeClr val="tx1"/>
                </a:solidFill>
              </a:rPr>
              <a:t>.”</a:t>
            </a:r>
          </a:p>
          <a:p>
            <a:pPr marL="0" indent="0">
              <a:lnSpc>
                <a:spcPct val="90000"/>
              </a:lnSpc>
              <a:buNone/>
            </a:pPr>
            <a:r>
              <a:rPr lang="en-US" sz="1800" dirty="0"/>
              <a:t>	-</a:t>
            </a:r>
            <a:r>
              <a:rPr lang="en-US" sz="1800" i="1" dirty="0"/>
              <a:t>R. v. Lewis</a:t>
            </a:r>
            <a:r>
              <a:rPr lang="en-US" sz="1800" dirty="0"/>
              <a:t>, 2016 ONCJ 859 at para. 19, quoting paper by Justice Michelle Fuerst</a:t>
            </a:r>
            <a:endParaRPr lang="en-CA" sz="1800" dirty="0"/>
          </a:p>
        </p:txBody>
      </p:sp>
    </p:spTree>
    <p:extLst>
      <p:ext uri="{BB962C8B-B14F-4D97-AF65-F5344CB8AC3E}">
        <p14:creationId xmlns:p14="http://schemas.microsoft.com/office/powerpoint/2010/main" val="3631448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E41585-6207-8399-1E0E-841BA353FDA8}"/>
              </a:ext>
            </a:extLst>
          </p:cNvPr>
          <p:cNvSpPr>
            <a:spLocks noGrp="1"/>
          </p:cNvSpPr>
          <p:nvPr>
            <p:ph type="title"/>
          </p:nvPr>
        </p:nvSpPr>
        <p:spPr>
          <a:xfrm>
            <a:off x="1371599" y="1010097"/>
            <a:ext cx="9486901" cy="731373"/>
          </a:xfrm>
        </p:spPr>
        <p:txBody>
          <a:bodyPr anchor="b">
            <a:normAutofit fontScale="90000"/>
          </a:bodyPr>
          <a:lstStyle/>
          <a:p>
            <a:pPr algn="ctr"/>
            <a:r>
              <a:rPr lang="en-CA" b="1" dirty="0"/>
              <a:t>Judicial support for this approach to legal issue complexity</a:t>
            </a:r>
          </a:p>
        </p:txBody>
      </p:sp>
      <p:sp>
        <p:nvSpPr>
          <p:cNvPr id="3" name="Content Placeholder 2">
            <a:extLst>
              <a:ext uri="{FF2B5EF4-FFF2-40B4-BE49-F238E27FC236}">
                <a16:creationId xmlns:a16="http://schemas.microsoft.com/office/drawing/2014/main" id="{98D439B0-8843-0E76-1B7E-224F49265CBB}"/>
              </a:ext>
            </a:extLst>
          </p:cNvPr>
          <p:cNvSpPr>
            <a:spLocks noGrp="1"/>
          </p:cNvSpPr>
          <p:nvPr>
            <p:ph idx="1"/>
          </p:nvPr>
        </p:nvSpPr>
        <p:spPr>
          <a:xfrm>
            <a:off x="1371600" y="2206257"/>
            <a:ext cx="9486901" cy="3540642"/>
          </a:xfrm>
        </p:spPr>
        <p:txBody>
          <a:bodyPr>
            <a:normAutofit lnSpcReduction="10000"/>
          </a:bodyPr>
          <a:lstStyle/>
          <a:p>
            <a:pPr marL="0" indent="0">
              <a:buNone/>
            </a:pPr>
            <a:r>
              <a:rPr lang="en-US" sz="2200" dirty="0"/>
              <a:t>“In my view, the trial judge applied too stringent a test. This court has never said that a </a:t>
            </a:r>
            <a:r>
              <a:rPr lang="en-US" sz="2200" i="1" dirty="0"/>
              <a:t>Rowbotham</a:t>
            </a:r>
            <a:r>
              <a:rPr lang="en-US" sz="2200" dirty="0"/>
              <a:t> order is limited to an extreme case where Legal Aid's decision is completely perverse and there is a substantial possibility of lengthy imprisonment. The passage from </a:t>
            </a:r>
            <a:r>
              <a:rPr lang="en-US" sz="2200" i="1" dirty="0"/>
              <a:t>Rowbotham </a:t>
            </a:r>
            <a:r>
              <a:rPr lang="en-US" sz="2200" dirty="0"/>
              <a:t>quoted by the trial judge is from the reasons of the trial judge in that case. This court did not endorse that test. </a:t>
            </a:r>
            <a:r>
              <a:rPr lang="en-US" sz="2200" u="sng" dirty="0"/>
              <a:t>Nor need the case be one posing "unique challenges". The authorities hold that the case must be of some complexity, but a requirement of unique challenges puts the threshold too high</a:t>
            </a:r>
            <a:r>
              <a:rPr lang="en-US" sz="2200" dirty="0"/>
              <a:t>. It is enough that there is a probability of imprisonment and that the case is </a:t>
            </a:r>
            <a:r>
              <a:rPr lang="en-US" sz="2200" u="sng" dirty="0"/>
              <a:t>sufficiently complex</a:t>
            </a:r>
            <a:r>
              <a:rPr lang="en-US" sz="2200" dirty="0"/>
              <a:t> that counsel is essential to ensure that the accused receives a fair trial.”  [emphasis added]</a:t>
            </a:r>
          </a:p>
          <a:p>
            <a:pPr marL="0" indent="0">
              <a:buNone/>
            </a:pPr>
            <a:r>
              <a:rPr lang="en-CA" sz="1800" i="1" dirty="0">
                <a:effectLst/>
                <a:latin typeface="Times New Roman" panose="02020603050405020304" pitchFamily="18" charset="0"/>
                <a:ea typeface="Calibri" panose="020F0502020204030204" pitchFamily="34" charset="0"/>
              </a:rPr>
              <a:t>	-R. v. Rushlow</a:t>
            </a:r>
            <a:r>
              <a:rPr lang="en-CA" sz="1800" dirty="0">
                <a:effectLst/>
                <a:latin typeface="Times New Roman" panose="02020603050405020304" pitchFamily="18" charset="0"/>
                <a:ea typeface="Calibri" panose="020F0502020204030204" pitchFamily="34" charset="0"/>
              </a:rPr>
              <a:t>, 2009 ONCA 461 at para. 24</a:t>
            </a:r>
            <a:endParaRPr lang="en-US" sz="2200" dirty="0"/>
          </a:p>
          <a:p>
            <a:endParaRPr lang="en-US" sz="2200" dirty="0"/>
          </a:p>
          <a:p>
            <a:endParaRPr lang="en-CA" sz="2200" dirty="0"/>
          </a:p>
        </p:txBody>
      </p:sp>
    </p:spTree>
    <p:extLst>
      <p:ext uri="{BB962C8B-B14F-4D97-AF65-F5344CB8AC3E}">
        <p14:creationId xmlns:p14="http://schemas.microsoft.com/office/powerpoint/2010/main" val="198701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CD538B8-489B-407A-A760-436DB4C56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4076700" cy="54864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53210F-D203-A6F0-96B3-7C9294179B1B}"/>
              </a:ext>
            </a:extLst>
          </p:cNvPr>
          <p:cNvSpPr>
            <a:spLocks noGrp="1"/>
          </p:cNvSpPr>
          <p:nvPr>
            <p:ph type="title"/>
          </p:nvPr>
        </p:nvSpPr>
        <p:spPr>
          <a:xfrm>
            <a:off x="1371600" y="1371600"/>
            <a:ext cx="2705100" cy="3431569"/>
          </a:xfrm>
        </p:spPr>
        <p:txBody>
          <a:bodyPr anchor="ctr">
            <a:normAutofit/>
          </a:bodyPr>
          <a:lstStyle/>
          <a:p>
            <a:pPr algn="ctr"/>
            <a:r>
              <a:rPr lang="en-CA" sz="2700" dirty="0" err="1">
                <a:solidFill>
                  <a:schemeClr val="bg2"/>
                </a:solidFill>
              </a:rPr>
              <a:t>b.C.</a:t>
            </a:r>
            <a:r>
              <a:rPr lang="en-CA" sz="2700">
                <a:solidFill>
                  <a:schemeClr val="bg2"/>
                </a:solidFill>
              </a:rPr>
              <a:t> </a:t>
            </a:r>
            <a:r>
              <a:rPr lang="en-CA" sz="2700" dirty="0">
                <a:solidFill>
                  <a:schemeClr val="bg2"/>
                </a:solidFill>
              </a:rPr>
              <a:t>is better off</a:t>
            </a:r>
          </a:p>
        </p:txBody>
      </p:sp>
      <p:graphicFrame>
        <p:nvGraphicFramePr>
          <p:cNvPr id="14" name="Content Placeholder 2">
            <a:extLst>
              <a:ext uri="{FF2B5EF4-FFF2-40B4-BE49-F238E27FC236}">
                <a16:creationId xmlns:a16="http://schemas.microsoft.com/office/drawing/2014/main" id="{F61BA148-6F2D-4CF2-3A4C-D997022C0A01}"/>
              </a:ext>
            </a:extLst>
          </p:cNvPr>
          <p:cNvGraphicFramePr>
            <a:graphicFrameLocks noGrp="1"/>
          </p:cNvGraphicFramePr>
          <p:nvPr>
            <p:ph idx="1"/>
            <p:extLst>
              <p:ext uri="{D42A27DB-BD31-4B8C-83A1-F6EECF244321}">
                <p14:modId xmlns:p14="http://schemas.microsoft.com/office/powerpoint/2010/main" val="3103746557"/>
              </p:ext>
            </p:extLst>
          </p:nvPr>
        </p:nvGraphicFramePr>
        <p:xfrm>
          <a:off x="5410200" y="685800"/>
          <a:ext cx="6096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18806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C553A7-713D-4133-B393-5017EA4F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0"/>
            <a:ext cx="67818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F8AC32-8868-CF5B-6CDA-7C6F6308D59A}"/>
              </a:ext>
            </a:extLst>
          </p:cNvPr>
          <p:cNvSpPr>
            <a:spLocks noGrp="1"/>
          </p:cNvSpPr>
          <p:nvPr>
            <p:ph type="title"/>
          </p:nvPr>
        </p:nvSpPr>
        <p:spPr>
          <a:xfrm>
            <a:off x="6108728" y="339864"/>
            <a:ext cx="5397472" cy="1202891"/>
          </a:xfrm>
        </p:spPr>
        <p:txBody>
          <a:bodyPr>
            <a:normAutofit/>
          </a:bodyPr>
          <a:lstStyle/>
          <a:p>
            <a:pPr algn="ctr"/>
            <a:r>
              <a:rPr lang="en-CA" dirty="0"/>
              <a:t>Read all about it!</a:t>
            </a:r>
            <a:br>
              <a:rPr lang="en-CA" dirty="0"/>
            </a:br>
            <a:endParaRPr lang="en-CA" dirty="0"/>
          </a:p>
        </p:txBody>
      </p:sp>
      <p:pic>
        <p:nvPicPr>
          <p:cNvPr id="7" name="Graphic 6" descr="Scales of Justice">
            <a:extLst>
              <a:ext uri="{FF2B5EF4-FFF2-40B4-BE49-F238E27FC236}">
                <a16:creationId xmlns:a16="http://schemas.microsoft.com/office/drawing/2014/main" id="{97311DE5-2482-322C-C376-49A0F3003C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0487" y="1379529"/>
            <a:ext cx="4098941" cy="4098941"/>
          </a:xfrm>
          <a:prstGeom prst="rect">
            <a:avLst/>
          </a:prstGeom>
        </p:spPr>
      </p:pic>
      <p:sp>
        <p:nvSpPr>
          <p:cNvPr id="3" name="Content Placeholder 2">
            <a:extLst>
              <a:ext uri="{FF2B5EF4-FFF2-40B4-BE49-F238E27FC236}">
                <a16:creationId xmlns:a16="http://schemas.microsoft.com/office/drawing/2014/main" id="{E4CE70BB-DA8E-982E-DA17-4707616EE1B4}"/>
              </a:ext>
            </a:extLst>
          </p:cNvPr>
          <p:cNvSpPr>
            <a:spLocks noGrp="1"/>
          </p:cNvSpPr>
          <p:nvPr>
            <p:ph idx="1"/>
          </p:nvPr>
        </p:nvSpPr>
        <p:spPr>
          <a:xfrm>
            <a:off x="6096002" y="1814732"/>
            <a:ext cx="5426844" cy="4501662"/>
          </a:xfrm>
        </p:spPr>
        <p:txBody>
          <a:bodyPr>
            <a:normAutofit/>
          </a:bodyPr>
          <a:lstStyle/>
          <a:p>
            <a:pPr marL="0" indent="0">
              <a:buNone/>
            </a:pPr>
            <a:endParaRPr lang="en-US" dirty="0"/>
          </a:p>
          <a:p>
            <a:pPr marL="0" indent="0">
              <a:buNone/>
            </a:pPr>
            <a:r>
              <a:rPr lang="en-US" dirty="0"/>
              <a:t>“Access to Justice and </a:t>
            </a:r>
            <a:r>
              <a:rPr lang="en-US" i="1" dirty="0"/>
              <a:t>Rowbotham</a:t>
            </a:r>
            <a:r>
              <a:rPr lang="en-US" dirty="0"/>
              <a:t> Applications:  Challenging the Myth of the Simple Trial”, Canadian Bar Review, Open Source (mid December, 2023)</a:t>
            </a:r>
          </a:p>
          <a:p>
            <a:pPr marL="0" indent="0">
              <a:buNone/>
            </a:pPr>
            <a:r>
              <a:rPr lang="en-US" dirty="0">
                <a:hlinkClick r:id="rId4"/>
              </a:rPr>
              <a:t>https://cbr.cba.org/index.php/cbr</a:t>
            </a:r>
            <a:endParaRPr lang="en-US" dirty="0"/>
          </a:p>
          <a:p>
            <a:pPr marL="0" indent="0">
              <a:buNone/>
            </a:pPr>
            <a:endParaRPr lang="en-US" dirty="0"/>
          </a:p>
          <a:p>
            <a:pPr marL="0" indent="0">
              <a:buNone/>
            </a:pPr>
            <a:endParaRPr lang="en-US" dirty="0"/>
          </a:p>
          <a:p>
            <a:endParaRPr lang="en-CA" dirty="0"/>
          </a:p>
        </p:txBody>
      </p:sp>
    </p:spTree>
    <p:extLst>
      <p:ext uri="{BB962C8B-B14F-4D97-AF65-F5344CB8AC3E}">
        <p14:creationId xmlns:p14="http://schemas.microsoft.com/office/powerpoint/2010/main" val="330157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CD218E-B4FC-BB51-AE33-2A56C2E742DA}"/>
              </a:ext>
            </a:extLst>
          </p:cNvPr>
          <p:cNvSpPr>
            <a:spLocks noGrp="1"/>
          </p:cNvSpPr>
          <p:nvPr>
            <p:ph type="title"/>
          </p:nvPr>
        </p:nvSpPr>
        <p:spPr>
          <a:xfrm>
            <a:off x="685800" y="1371600"/>
            <a:ext cx="2742028" cy="4114800"/>
          </a:xfrm>
        </p:spPr>
        <p:txBody>
          <a:bodyPr anchor="ctr">
            <a:normAutofit/>
          </a:bodyPr>
          <a:lstStyle/>
          <a:p>
            <a:pPr algn="ctr"/>
            <a:r>
              <a:rPr lang="en-CA" dirty="0">
                <a:solidFill>
                  <a:schemeClr val="bg2"/>
                </a:solidFill>
              </a:rPr>
              <a:t>Most working persons ineligible for legal aid</a:t>
            </a:r>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5FA5AE8-1C40-66FD-84B3-82FC0BDD5508}"/>
              </a:ext>
            </a:extLst>
          </p:cNvPr>
          <p:cNvSpPr>
            <a:spLocks noGrp="1"/>
          </p:cNvSpPr>
          <p:nvPr>
            <p:ph idx="1"/>
          </p:nvPr>
        </p:nvSpPr>
        <p:spPr>
          <a:xfrm>
            <a:off x="5310963" y="685800"/>
            <a:ext cx="5631357" cy="4949457"/>
          </a:xfrm>
        </p:spPr>
        <p:txBody>
          <a:bodyPr anchor="ctr">
            <a:normAutofit fontScale="32500" lnSpcReduction="20000"/>
          </a:bodyPr>
          <a:lstStyle/>
          <a:p>
            <a:pPr>
              <a:lnSpc>
                <a:spcPct val="90000"/>
              </a:lnSpc>
            </a:pPr>
            <a:endParaRPr lang="en-US" sz="1800" dirty="0"/>
          </a:p>
          <a:p>
            <a:pPr>
              <a:lnSpc>
                <a:spcPct val="90000"/>
              </a:lnSpc>
            </a:pPr>
            <a:endParaRPr lang="en-US" sz="1800" dirty="0"/>
          </a:p>
          <a:p>
            <a:pPr>
              <a:lnSpc>
                <a:spcPct val="90000"/>
              </a:lnSpc>
            </a:pPr>
            <a:r>
              <a:rPr lang="en-US" sz="6000" dirty="0"/>
              <a:t>B.C.:  Net household monthly income cut off:  single person of $2,320; 2 persons $3,280; 3 persons $4,020; 4 persons $4,640</a:t>
            </a:r>
          </a:p>
          <a:p>
            <a:pPr marL="0" indent="0">
              <a:lnSpc>
                <a:spcPct val="90000"/>
              </a:lnSpc>
              <a:buNone/>
            </a:pPr>
            <a:r>
              <a:rPr lang="en-US" sz="6000" dirty="0"/>
              <a:t>	</a:t>
            </a:r>
          </a:p>
          <a:p>
            <a:pPr>
              <a:lnSpc>
                <a:spcPct val="90000"/>
              </a:lnSpc>
            </a:pPr>
            <a:r>
              <a:rPr lang="en-US" sz="6000" dirty="0"/>
              <a:t>Ontario:  Gross Income Household cut off:  single person $18,795; 2 persons $32,131; 3 persons </a:t>
            </a:r>
            <a:r>
              <a:rPr lang="en-CA" sz="6000" b="0" i="0" dirty="0">
                <a:effectLst/>
              </a:rPr>
              <a:t>$39,352; 4 persons $45 289</a:t>
            </a:r>
          </a:p>
          <a:p>
            <a:pPr>
              <a:lnSpc>
                <a:spcPct val="90000"/>
              </a:lnSpc>
            </a:pPr>
            <a:endParaRPr lang="en-CA" sz="6000" b="0" i="0" dirty="0">
              <a:effectLst/>
            </a:endParaRPr>
          </a:p>
          <a:p>
            <a:pPr>
              <a:lnSpc>
                <a:spcPct val="90000"/>
              </a:lnSpc>
            </a:pPr>
            <a:r>
              <a:rPr lang="en-US" sz="6000" dirty="0"/>
              <a:t>300 000 applications for criminal law aid in Canada each year</a:t>
            </a:r>
          </a:p>
          <a:p>
            <a:pPr>
              <a:lnSpc>
                <a:spcPct val="90000"/>
              </a:lnSpc>
            </a:pPr>
            <a:endParaRPr lang="en-US" sz="4400" dirty="0"/>
          </a:p>
          <a:p>
            <a:pPr lvl="1">
              <a:lnSpc>
                <a:spcPct val="90000"/>
              </a:lnSpc>
            </a:pPr>
            <a:r>
              <a:rPr lang="en-US" sz="2500" dirty="0">
                <a:hlinkClick r:id="rId2"/>
              </a:rPr>
              <a:t>https://legalaid.bc.ca/legal_aid/doIQualifyRepresentation</a:t>
            </a:r>
            <a:r>
              <a:rPr lang="en-US" sz="2500" dirty="0"/>
              <a:t>; </a:t>
            </a:r>
            <a:r>
              <a:rPr lang="en-US" sz="2500" dirty="0">
                <a:hlinkClick r:id="rId3"/>
              </a:rPr>
              <a:t>https://www.legalaid.on.ca/news/details-on-legal-aid-ontarios-financial-eligibility-increase-for-2020/</a:t>
            </a:r>
            <a:endParaRPr lang="en-US" sz="2500" dirty="0"/>
          </a:p>
          <a:p>
            <a:pPr lvl="1">
              <a:lnSpc>
                <a:spcPct val="90000"/>
              </a:lnSpc>
            </a:pPr>
            <a:endParaRPr lang="en-US" sz="2500" dirty="0"/>
          </a:p>
          <a:p>
            <a:pPr marL="457200" lvl="1" indent="0">
              <a:lnSpc>
                <a:spcPct val="90000"/>
              </a:lnSpc>
              <a:buNone/>
            </a:pPr>
            <a:endParaRPr lang="en-US" sz="2500" dirty="0"/>
          </a:p>
          <a:p>
            <a:pPr lvl="1">
              <a:lnSpc>
                <a:spcPct val="90000"/>
              </a:lnSpc>
            </a:pPr>
            <a:endParaRPr lang="en-US" sz="2500" dirty="0"/>
          </a:p>
          <a:p>
            <a:pPr lvl="1">
              <a:lnSpc>
                <a:spcPct val="90000"/>
              </a:lnSpc>
            </a:pPr>
            <a:endParaRPr lang="en-US" sz="1400" dirty="0"/>
          </a:p>
          <a:p>
            <a:pPr lvl="1">
              <a:lnSpc>
                <a:spcPct val="90000"/>
              </a:lnSpc>
            </a:pPr>
            <a:endParaRPr lang="en-US" sz="1400" dirty="0"/>
          </a:p>
          <a:p>
            <a:pPr marL="457200" lvl="1" indent="0">
              <a:lnSpc>
                <a:spcPct val="90000"/>
              </a:lnSpc>
              <a:buNone/>
            </a:pPr>
            <a:r>
              <a:rPr lang="en-US" sz="1400" dirty="0"/>
              <a:t>	</a:t>
            </a:r>
          </a:p>
          <a:p>
            <a:pPr>
              <a:lnSpc>
                <a:spcPct val="90000"/>
              </a:lnSpc>
            </a:pPr>
            <a:endParaRPr lang="en-US" sz="1400" dirty="0"/>
          </a:p>
          <a:p>
            <a:pPr>
              <a:lnSpc>
                <a:spcPct val="90000"/>
              </a:lnSpc>
            </a:pPr>
            <a:endParaRPr lang="en-CA" sz="1400" dirty="0"/>
          </a:p>
        </p:txBody>
      </p:sp>
    </p:spTree>
    <p:extLst>
      <p:ext uri="{BB962C8B-B14F-4D97-AF65-F5344CB8AC3E}">
        <p14:creationId xmlns:p14="http://schemas.microsoft.com/office/powerpoint/2010/main" val="1983056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46E7C6-84A5-B548-014A-8F3F7B3FA0CC}"/>
              </a:ext>
            </a:extLst>
          </p:cNvPr>
          <p:cNvSpPr>
            <a:spLocks noGrp="1"/>
          </p:cNvSpPr>
          <p:nvPr>
            <p:ph type="title"/>
          </p:nvPr>
        </p:nvSpPr>
        <p:spPr>
          <a:xfrm>
            <a:off x="1371599" y="1010097"/>
            <a:ext cx="9486901" cy="1010088"/>
          </a:xfrm>
        </p:spPr>
        <p:txBody>
          <a:bodyPr anchor="b">
            <a:normAutofit/>
          </a:bodyPr>
          <a:lstStyle/>
          <a:p>
            <a:pPr algn="ctr"/>
            <a:r>
              <a:rPr lang="en-CA" sz="2200" b="1" dirty="0"/>
              <a:t>Increased complexity means a trial </a:t>
            </a:r>
            <a:br>
              <a:rPr lang="en-CA" sz="2200" b="1" dirty="0"/>
            </a:br>
            <a:r>
              <a:rPr lang="en-CA" sz="2200" b="1" dirty="0"/>
              <a:t>involves significant resources for</a:t>
            </a:r>
            <a:br>
              <a:rPr lang="en-CA" sz="2200" b="1" dirty="0"/>
            </a:br>
            <a:r>
              <a:rPr lang="en-CA" sz="2200" b="1" dirty="0"/>
              <a:t>competent representation</a:t>
            </a:r>
          </a:p>
        </p:txBody>
      </p:sp>
      <p:sp>
        <p:nvSpPr>
          <p:cNvPr id="3" name="Content Placeholder 2">
            <a:extLst>
              <a:ext uri="{FF2B5EF4-FFF2-40B4-BE49-F238E27FC236}">
                <a16:creationId xmlns:a16="http://schemas.microsoft.com/office/drawing/2014/main" id="{C76B098B-8C84-FB93-65B4-0544C6647A13}"/>
              </a:ext>
            </a:extLst>
          </p:cNvPr>
          <p:cNvSpPr>
            <a:spLocks noGrp="1"/>
          </p:cNvSpPr>
          <p:nvPr>
            <p:ph idx="1"/>
          </p:nvPr>
        </p:nvSpPr>
        <p:spPr>
          <a:xfrm>
            <a:off x="1371600" y="2206257"/>
            <a:ext cx="9486901" cy="3540642"/>
          </a:xfrm>
        </p:spPr>
        <p:txBody>
          <a:bodyPr>
            <a:normAutofit/>
          </a:bodyPr>
          <a:lstStyle/>
          <a:p>
            <a:r>
              <a:rPr lang="en-CA" i="1" dirty="0"/>
              <a:t>Charter</a:t>
            </a:r>
            <a:r>
              <a:rPr lang="en-CA" dirty="0"/>
              <a:t> Complexity: Remedies based on abuses of process, establishing patterns of violations or cumulative violations, sentencing remedies</a:t>
            </a:r>
          </a:p>
          <a:p>
            <a:r>
              <a:rPr lang="en-CA" dirty="0"/>
              <a:t>Litigating Systemic Discrimination at Bail, Trial and Sentence</a:t>
            </a:r>
          </a:p>
          <a:p>
            <a:r>
              <a:rPr lang="en-CA" dirty="0"/>
              <a:t>Duties Surrounding Collateral Consequences</a:t>
            </a:r>
          </a:p>
          <a:p>
            <a:r>
              <a:rPr lang="en-CA" i="1" dirty="0"/>
              <a:t>Gubbins</a:t>
            </a:r>
            <a:r>
              <a:rPr lang="en-CA" dirty="0"/>
              <a:t> First Party and </a:t>
            </a:r>
            <a:r>
              <a:rPr lang="en-CA" i="1" dirty="0"/>
              <a:t>McNeil</a:t>
            </a:r>
            <a:r>
              <a:rPr lang="en-CA" dirty="0"/>
              <a:t> Third Party Applications</a:t>
            </a:r>
          </a:p>
          <a:p>
            <a:r>
              <a:rPr lang="en-CA" dirty="0"/>
              <a:t>Constantly Evolving Evidentiary Rules:  Hearsay, Admissibility of Prior Statements, Extrinsic Misconduct Evidence </a:t>
            </a:r>
          </a:p>
          <a:p>
            <a:endParaRPr lang="en-CA" dirty="0"/>
          </a:p>
          <a:p>
            <a:endParaRPr lang="en-CA" dirty="0"/>
          </a:p>
        </p:txBody>
      </p:sp>
    </p:spTree>
    <p:extLst>
      <p:ext uri="{BB962C8B-B14F-4D97-AF65-F5344CB8AC3E}">
        <p14:creationId xmlns:p14="http://schemas.microsoft.com/office/powerpoint/2010/main" val="3866665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EDD7AB-87B3-AE57-774C-875108579937}"/>
              </a:ext>
            </a:extLst>
          </p:cNvPr>
          <p:cNvSpPr>
            <a:spLocks noGrp="1"/>
          </p:cNvSpPr>
          <p:nvPr>
            <p:ph type="title"/>
          </p:nvPr>
        </p:nvSpPr>
        <p:spPr>
          <a:xfrm>
            <a:off x="1371599" y="898989"/>
            <a:ext cx="9486901" cy="873303"/>
          </a:xfrm>
        </p:spPr>
        <p:txBody>
          <a:bodyPr anchor="b">
            <a:noAutofit/>
          </a:bodyPr>
          <a:lstStyle/>
          <a:p>
            <a:pPr algn="ctr"/>
            <a:r>
              <a:rPr lang="en-CA" sz="2800" b="1" dirty="0"/>
              <a:t>Colliding circumstances create </a:t>
            </a:r>
            <a:br>
              <a:rPr lang="en-CA" sz="2800" b="1" dirty="0"/>
            </a:br>
            <a:r>
              <a:rPr lang="en-CA" sz="2800" b="1" dirty="0"/>
              <a:t>increase in indigent accused</a:t>
            </a:r>
          </a:p>
        </p:txBody>
      </p:sp>
      <p:sp>
        <p:nvSpPr>
          <p:cNvPr id="3" name="Content Placeholder 2">
            <a:extLst>
              <a:ext uri="{FF2B5EF4-FFF2-40B4-BE49-F238E27FC236}">
                <a16:creationId xmlns:a16="http://schemas.microsoft.com/office/drawing/2014/main" id="{5480E620-5B98-7AB6-57F8-FFFE71752385}"/>
              </a:ext>
            </a:extLst>
          </p:cNvPr>
          <p:cNvSpPr>
            <a:spLocks noGrp="1"/>
          </p:cNvSpPr>
          <p:nvPr>
            <p:ph idx="1"/>
          </p:nvPr>
        </p:nvSpPr>
        <p:spPr>
          <a:xfrm>
            <a:off x="1371599" y="2005911"/>
            <a:ext cx="9486901" cy="3540642"/>
          </a:xfrm>
        </p:spPr>
        <p:txBody>
          <a:bodyPr>
            <a:normAutofit/>
          </a:bodyPr>
          <a:lstStyle/>
          <a:p>
            <a:pPr marL="0" indent="0">
              <a:buNone/>
            </a:pPr>
            <a:r>
              <a:rPr lang="en-US" sz="2800" dirty="0">
                <a:cs typeface="Times New Roman" panose="02020603050405020304" pitchFamily="18" charset="0"/>
              </a:rPr>
              <a:t>“It is well-known that criminal trials over the last decades have become </a:t>
            </a:r>
            <a:r>
              <a:rPr lang="en-US" sz="2800" u="sng" dirty="0">
                <a:cs typeface="Times New Roman" panose="02020603050405020304" pitchFamily="18" charset="0"/>
              </a:rPr>
              <a:t>lengthier and more complex</a:t>
            </a:r>
            <a:r>
              <a:rPr lang="en-US" sz="2800" dirty="0">
                <a:cs typeface="Times New Roman" panose="02020603050405020304" pitchFamily="18" charset="0"/>
              </a:rPr>
              <a:t>. This was noted in the </a:t>
            </a:r>
            <a:r>
              <a:rPr lang="en-US" sz="2800" i="1" dirty="0">
                <a:cs typeface="Times New Roman" panose="02020603050405020304" pitchFamily="18" charset="0"/>
              </a:rPr>
              <a:t>Rowbotham</a:t>
            </a:r>
            <a:r>
              <a:rPr lang="en-US" sz="2800" dirty="0">
                <a:cs typeface="Times New Roman" panose="02020603050405020304" pitchFamily="18" charset="0"/>
              </a:rPr>
              <a:t> judgment itself over three decades ago (para. 193, Carswell). At the same time, </a:t>
            </a:r>
            <a:r>
              <a:rPr lang="en-US" sz="2800" u="sng" dirty="0">
                <a:cs typeface="Times New Roman" panose="02020603050405020304" pitchFamily="18" charset="0"/>
              </a:rPr>
              <a:t>income inequality </a:t>
            </a:r>
            <a:r>
              <a:rPr lang="en-US" sz="2800" dirty="0">
                <a:cs typeface="Times New Roman" panose="02020603050405020304" pitchFamily="18" charset="0"/>
              </a:rPr>
              <a:t>between rich and poor has grown significantly. </a:t>
            </a:r>
            <a:r>
              <a:rPr lang="en-US" sz="2800" u="sng" dirty="0">
                <a:cs typeface="Times New Roman" panose="02020603050405020304" pitchFamily="18" charset="0"/>
              </a:rPr>
              <a:t>These two factors, and others as well, have often made it more difficult for accused persons to fund their own trial defence</a:t>
            </a:r>
            <a:r>
              <a:rPr lang="en-US" sz="2800" dirty="0">
                <a:cs typeface="Times New Roman" panose="02020603050405020304" pitchFamily="18" charset="0"/>
              </a:rPr>
              <a:t>.”  [emphasis added]</a:t>
            </a:r>
          </a:p>
          <a:p>
            <a:pPr marL="457200" lvl="1" indent="0">
              <a:buNone/>
            </a:pPr>
            <a:r>
              <a:rPr lang="en-US" b="0" i="1" dirty="0">
                <a:effectLst/>
                <a:cs typeface="Times New Roman" panose="02020603050405020304" pitchFamily="18" charset="0"/>
              </a:rPr>
              <a:t>R. v. Rose</a:t>
            </a:r>
            <a:r>
              <a:rPr lang="en-US" b="0" i="0" dirty="0">
                <a:effectLst/>
                <a:cs typeface="Times New Roman" panose="02020603050405020304" pitchFamily="18" charset="0"/>
              </a:rPr>
              <a:t>, 2019 ONSC 4842</a:t>
            </a:r>
            <a:endParaRPr lang="en-CA" dirty="0">
              <a:cs typeface="Times New Roman" panose="02020603050405020304" pitchFamily="18" charset="0"/>
            </a:endParaRPr>
          </a:p>
        </p:txBody>
      </p:sp>
    </p:spTree>
    <p:extLst>
      <p:ext uri="{BB962C8B-B14F-4D97-AF65-F5344CB8AC3E}">
        <p14:creationId xmlns:p14="http://schemas.microsoft.com/office/powerpoint/2010/main" val="361006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6" name="Rectangle 15">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92C3ADB-24FD-B54F-186D-5B69202784CE}"/>
              </a:ext>
            </a:extLst>
          </p:cNvPr>
          <p:cNvSpPr>
            <a:spLocks noGrp="1"/>
          </p:cNvSpPr>
          <p:nvPr>
            <p:ph type="title"/>
          </p:nvPr>
        </p:nvSpPr>
        <p:spPr>
          <a:xfrm>
            <a:off x="1371599" y="1010097"/>
            <a:ext cx="9486901" cy="672653"/>
          </a:xfrm>
        </p:spPr>
        <p:txBody>
          <a:bodyPr anchor="b">
            <a:normAutofit/>
          </a:bodyPr>
          <a:lstStyle/>
          <a:p>
            <a:pPr algn="ctr"/>
            <a:r>
              <a:rPr lang="en-CA" i="1" dirty="0"/>
              <a:t>Rowbotham</a:t>
            </a:r>
            <a:r>
              <a:rPr lang="en-CA" dirty="0"/>
              <a:t> Framework</a:t>
            </a:r>
          </a:p>
        </p:txBody>
      </p:sp>
      <p:sp>
        <p:nvSpPr>
          <p:cNvPr id="3" name="Content Placeholder 2">
            <a:extLst>
              <a:ext uri="{FF2B5EF4-FFF2-40B4-BE49-F238E27FC236}">
                <a16:creationId xmlns:a16="http://schemas.microsoft.com/office/drawing/2014/main" id="{A423FF0A-981D-7838-1106-F0C795368C0D}"/>
              </a:ext>
            </a:extLst>
          </p:cNvPr>
          <p:cNvSpPr>
            <a:spLocks noGrp="1"/>
          </p:cNvSpPr>
          <p:nvPr>
            <p:ph idx="1"/>
          </p:nvPr>
        </p:nvSpPr>
        <p:spPr>
          <a:xfrm>
            <a:off x="1371600" y="1931542"/>
            <a:ext cx="9486901" cy="3815357"/>
          </a:xfrm>
        </p:spPr>
        <p:txBody>
          <a:bodyPr>
            <a:normAutofit/>
          </a:bodyPr>
          <a:lstStyle/>
          <a:p>
            <a:pPr marL="0" indent="0">
              <a:lnSpc>
                <a:spcPct val="90000"/>
              </a:lnSpc>
              <a:buNone/>
            </a:pPr>
            <a:r>
              <a:rPr lang="en-US" sz="2200" dirty="0"/>
              <a:t>… In our opinion, those who framed the </a:t>
            </a:r>
            <a:r>
              <a:rPr lang="en-US" sz="2200" i="1" dirty="0"/>
              <a:t>Charter</a:t>
            </a:r>
            <a:r>
              <a:rPr lang="en-US" sz="2200" dirty="0"/>
              <a:t> did not expressly constitutionalize the right of an indigent accused to be provided with counsel, because they considered that, generally speaking, the provincial legal aid systems were adequate to provide counsel for persons charged with serious crimes who lacked the means to employ counsel. However, in cases not falling within provincial legal aid plans, </a:t>
            </a:r>
            <a:r>
              <a:rPr lang="en-US" sz="2200" u="sng" dirty="0"/>
              <a:t>ss. 7 and 11(d) of the </a:t>
            </a:r>
            <a:r>
              <a:rPr lang="en-US" sz="2200" i="1" u="sng" dirty="0"/>
              <a:t>Charter</a:t>
            </a:r>
            <a:r>
              <a:rPr lang="en-US" sz="2200" u="sng" dirty="0"/>
              <a:t>, which guarantee an accused a fair trial in accordance with the principles of fundamental justice, require funded counsel to be provided if the accused wishes counsel but cannot pay a lawyer, and representation of the accused by counsel is essential to a fair trial</a:t>
            </a:r>
            <a:r>
              <a:rPr lang="en-US" sz="2200" dirty="0"/>
              <a:t>.  [emphasis added]</a:t>
            </a:r>
          </a:p>
          <a:p>
            <a:pPr marL="0" indent="0">
              <a:lnSpc>
                <a:spcPct val="90000"/>
              </a:lnSpc>
              <a:buNone/>
            </a:pPr>
            <a:r>
              <a:rPr lang="en-CA" sz="2200" i="1" dirty="0">
                <a:effectLst/>
                <a:latin typeface="Times New Roman" panose="02020603050405020304" pitchFamily="18" charset="0"/>
                <a:ea typeface="Calibri" panose="020F0502020204030204" pitchFamily="34" charset="0"/>
              </a:rPr>
              <a:t>	R. v. Rowbotham</a:t>
            </a:r>
            <a:r>
              <a:rPr lang="en-CA" sz="2200" dirty="0">
                <a:effectLst/>
                <a:latin typeface="Times New Roman" panose="02020603050405020304" pitchFamily="18" charset="0"/>
                <a:ea typeface="Calibri" panose="020F0502020204030204" pitchFamily="34" charset="0"/>
              </a:rPr>
              <a:t>, 1988 CanLII 147 (ONCA) at para. 156</a:t>
            </a:r>
            <a:endParaRPr lang="en-CA" sz="2200" dirty="0"/>
          </a:p>
        </p:txBody>
      </p:sp>
    </p:spTree>
    <p:extLst>
      <p:ext uri="{BB962C8B-B14F-4D97-AF65-F5344CB8AC3E}">
        <p14:creationId xmlns:p14="http://schemas.microsoft.com/office/powerpoint/2010/main" val="202672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B530DC-FAF0-F060-190F-5A416860BD85}"/>
              </a:ext>
            </a:extLst>
          </p:cNvPr>
          <p:cNvSpPr>
            <a:spLocks noGrp="1"/>
          </p:cNvSpPr>
          <p:nvPr>
            <p:ph type="title"/>
          </p:nvPr>
        </p:nvSpPr>
        <p:spPr>
          <a:xfrm>
            <a:off x="4762500" y="942449"/>
            <a:ext cx="6096000" cy="936840"/>
          </a:xfrm>
        </p:spPr>
        <p:txBody>
          <a:bodyPr>
            <a:normAutofit/>
          </a:bodyPr>
          <a:lstStyle/>
          <a:p>
            <a:pPr algn="ctr"/>
            <a:r>
              <a:rPr lang="en-CA" sz="3000" dirty="0"/>
              <a:t>Orders intended to be exceptional</a:t>
            </a:r>
          </a:p>
        </p:txBody>
      </p:sp>
      <p:pic>
        <p:nvPicPr>
          <p:cNvPr id="5" name="Picture 4" descr="A vintage weighing scales">
            <a:extLst>
              <a:ext uri="{FF2B5EF4-FFF2-40B4-BE49-F238E27FC236}">
                <a16:creationId xmlns:a16="http://schemas.microsoft.com/office/drawing/2014/main" id="{9F690DC1-B7D0-12D2-BA13-5243E6509852}"/>
              </a:ext>
            </a:extLst>
          </p:cNvPr>
          <p:cNvPicPr>
            <a:picLocks noChangeAspect="1"/>
          </p:cNvPicPr>
          <p:nvPr/>
        </p:nvPicPr>
        <p:blipFill rotWithShape="1">
          <a:blip r:embed="rId2"/>
          <a:srcRect l="3613" r="22220"/>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E7970FA3-9FF0-8A01-8324-F75F077950E8}"/>
              </a:ext>
            </a:extLst>
          </p:cNvPr>
          <p:cNvSpPr>
            <a:spLocks noGrp="1"/>
          </p:cNvSpPr>
          <p:nvPr>
            <p:ph idx="1"/>
          </p:nvPr>
        </p:nvSpPr>
        <p:spPr>
          <a:xfrm>
            <a:off x="4672977" y="2135938"/>
            <a:ext cx="6247233" cy="3535585"/>
          </a:xfrm>
        </p:spPr>
        <p:txBody>
          <a:bodyPr>
            <a:normAutofit/>
          </a:bodyPr>
          <a:lstStyle/>
          <a:p>
            <a:pPr>
              <a:lnSpc>
                <a:spcPct val="90000"/>
              </a:lnSpc>
            </a:pPr>
            <a:r>
              <a:rPr lang="en-CA" dirty="0"/>
              <a:t>Avoid determining broad fiscal priorities of government</a:t>
            </a:r>
          </a:p>
          <a:p>
            <a:pPr>
              <a:lnSpc>
                <a:spcPct val="90000"/>
              </a:lnSpc>
            </a:pPr>
            <a:r>
              <a:rPr lang="en-CA" dirty="0"/>
              <a:t>Assumption Legal Aid broadly Available </a:t>
            </a:r>
          </a:p>
          <a:p>
            <a:pPr>
              <a:lnSpc>
                <a:spcPct val="90000"/>
              </a:lnSpc>
            </a:pPr>
            <a:r>
              <a:rPr lang="en-CA" dirty="0"/>
              <a:t>Fair Trial Assessment is Based on Whether Legal Representation is “Essential” for a Fair Trial, not “any risk” of an unfair trial or the delivery of a “perfect trial” </a:t>
            </a:r>
          </a:p>
          <a:p>
            <a:pPr>
              <a:lnSpc>
                <a:spcPct val="90000"/>
              </a:lnSpc>
            </a:pPr>
            <a:r>
              <a:rPr lang="en-CA" dirty="0"/>
              <a:t>Duty of Trial Judge to assist self-represented  Accused</a:t>
            </a:r>
          </a:p>
        </p:txBody>
      </p:sp>
    </p:spTree>
    <p:extLst>
      <p:ext uri="{BB962C8B-B14F-4D97-AF65-F5344CB8AC3E}">
        <p14:creationId xmlns:p14="http://schemas.microsoft.com/office/powerpoint/2010/main" val="1214749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0EE8294-4110-44EB-8577-6CA8DF797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C45E44A-48F0-452E-94AB-C02C0355C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76700" y="685800"/>
            <a:ext cx="74295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9EA972-9123-080D-C928-03E298CC403A}"/>
              </a:ext>
            </a:extLst>
          </p:cNvPr>
          <p:cNvSpPr>
            <a:spLocks noGrp="1"/>
          </p:cNvSpPr>
          <p:nvPr>
            <p:ph type="title"/>
          </p:nvPr>
        </p:nvSpPr>
        <p:spPr>
          <a:xfrm>
            <a:off x="4762500" y="942449"/>
            <a:ext cx="6096000" cy="936840"/>
          </a:xfrm>
        </p:spPr>
        <p:txBody>
          <a:bodyPr>
            <a:normAutofit/>
          </a:bodyPr>
          <a:lstStyle/>
          <a:p>
            <a:pPr algn="ctr"/>
            <a:r>
              <a:rPr lang="en-CA" sz="3000" dirty="0"/>
              <a:t>Three </a:t>
            </a:r>
            <a:r>
              <a:rPr lang="en-CA" sz="3000" i="1" dirty="0"/>
              <a:t>Rowbotham</a:t>
            </a:r>
            <a:r>
              <a:rPr lang="en-CA" sz="3000" dirty="0"/>
              <a:t> requirements</a:t>
            </a:r>
          </a:p>
        </p:txBody>
      </p:sp>
      <p:pic>
        <p:nvPicPr>
          <p:cNvPr id="5" name="Picture 4" descr="Front steps and columns of a majestic city building">
            <a:extLst>
              <a:ext uri="{FF2B5EF4-FFF2-40B4-BE49-F238E27FC236}">
                <a16:creationId xmlns:a16="http://schemas.microsoft.com/office/drawing/2014/main" id="{C42CF247-703A-B775-225C-018EE3FE8122}"/>
              </a:ext>
            </a:extLst>
          </p:cNvPr>
          <p:cNvPicPr>
            <a:picLocks noChangeAspect="1"/>
          </p:cNvPicPr>
          <p:nvPr/>
        </p:nvPicPr>
        <p:blipFill rotWithShape="1">
          <a:blip r:embed="rId2"/>
          <a:srcRect l="32323" r="34672" b="-1"/>
          <a:stretch/>
        </p:blipFill>
        <p:spPr>
          <a:xfrm>
            <a:off x="1" y="10"/>
            <a:ext cx="3390899" cy="6857990"/>
          </a:xfrm>
          <a:prstGeom prst="rect">
            <a:avLst/>
          </a:prstGeom>
        </p:spPr>
      </p:pic>
      <p:sp>
        <p:nvSpPr>
          <p:cNvPr id="3" name="Content Placeholder 2">
            <a:extLst>
              <a:ext uri="{FF2B5EF4-FFF2-40B4-BE49-F238E27FC236}">
                <a16:creationId xmlns:a16="http://schemas.microsoft.com/office/drawing/2014/main" id="{357BE283-DAAF-1406-9FD7-17D7D23D9EAD}"/>
              </a:ext>
            </a:extLst>
          </p:cNvPr>
          <p:cNvSpPr>
            <a:spLocks noGrp="1"/>
          </p:cNvSpPr>
          <p:nvPr>
            <p:ph idx="1"/>
          </p:nvPr>
        </p:nvSpPr>
        <p:spPr>
          <a:xfrm>
            <a:off x="4248151" y="1879290"/>
            <a:ext cx="7073900" cy="3792234"/>
          </a:xfrm>
        </p:spPr>
        <p:txBody>
          <a:bodyPr>
            <a:normAutofit/>
          </a:bodyPr>
          <a:lstStyle/>
          <a:p>
            <a:pPr marL="0" indent="0">
              <a:lnSpc>
                <a:spcPct val="90000"/>
              </a:lnSpc>
              <a:buNone/>
            </a:pPr>
            <a:r>
              <a:rPr lang="en-US" sz="1300" dirty="0"/>
              <a:t>“</a:t>
            </a:r>
            <a:r>
              <a:rPr lang="en-US" sz="2000" dirty="0"/>
              <a:t>The court’s determination of whether to conditionally stay proceedings pending the appointment of publicly funded counsel depends on the applicant satisfying all three of the following conditions, on the balance of probabilities:</a:t>
            </a:r>
          </a:p>
          <a:p>
            <a:pPr marL="0" indent="0">
              <a:lnSpc>
                <a:spcPct val="90000"/>
              </a:lnSpc>
              <a:buNone/>
            </a:pPr>
            <a:r>
              <a:rPr lang="en-US" sz="2000" dirty="0"/>
              <a:t>1.        The applicant is ineligible for or has been </a:t>
            </a:r>
            <a:r>
              <a:rPr lang="en-US" sz="2000" b="1" dirty="0"/>
              <a:t>refused legal aid</a:t>
            </a:r>
            <a:r>
              <a:rPr lang="en-US" sz="2000" dirty="0"/>
              <a:t> and has exhausted all appeals for re-consideration of his eligibility.</a:t>
            </a:r>
          </a:p>
          <a:p>
            <a:pPr marL="0" indent="0">
              <a:lnSpc>
                <a:spcPct val="90000"/>
              </a:lnSpc>
              <a:buNone/>
            </a:pPr>
            <a:r>
              <a:rPr lang="en-US" sz="2000" dirty="0"/>
              <a:t>2.        The applicant is </a:t>
            </a:r>
            <a:r>
              <a:rPr lang="en-US" sz="2000" b="1" dirty="0"/>
              <a:t>indigen</a:t>
            </a:r>
            <a:r>
              <a:rPr lang="en-US" sz="2000" dirty="0"/>
              <a:t>t and unable to privately retain counsel to represent him; and</a:t>
            </a:r>
          </a:p>
          <a:p>
            <a:pPr marL="0" indent="0">
              <a:lnSpc>
                <a:spcPct val="90000"/>
              </a:lnSpc>
              <a:buNone/>
            </a:pPr>
            <a:r>
              <a:rPr lang="en-US" sz="2000" dirty="0"/>
              <a:t>3.	The applicant’s </a:t>
            </a:r>
            <a:r>
              <a:rPr lang="en-US" sz="2000" b="1" dirty="0"/>
              <a:t>right to a fair trial </a:t>
            </a:r>
            <a:r>
              <a:rPr lang="en-US" sz="2000" dirty="0"/>
              <a:t>will be materially compromised absent funding for counsel…”</a:t>
            </a:r>
          </a:p>
          <a:p>
            <a:pPr marL="457200" lvl="1" indent="0">
              <a:lnSpc>
                <a:spcPct val="90000"/>
              </a:lnSpc>
              <a:buNone/>
            </a:pPr>
            <a:r>
              <a:rPr lang="en-CA" sz="1300" i="1" dirty="0">
                <a:effectLst/>
                <a:latin typeface="Times New Roman" panose="02020603050405020304" pitchFamily="18" charset="0"/>
                <a:ea typeface="Calibri" panose="020F0502020204030204" pitchFamily="34" charset="0"/>
              </a:rPr>
              <a:t>	</a:t>
            </a:r>
          </a:p>
          <a:p>
            <a:pPr marL="457200" lvl="1" indent="0">
              <a:lnSpc>
                <a:spcPct val="90000"/>
              </a:lnSpc>
              <a:buNone/>
            </a:pPr>
            <a:r>
              <a:rPr lang="en-CA" sz="1300" i="1" dirty="0">
                <a:latin typeface="Times New Roman" panose="02020603050405020304" pitchFamily="18" charset="0"/>
                <a:ea typeface="Calibri" panose="020F0502020204030204" pitchFamily="34" charset="0"/>
              </a:rPr>
              <a:t>	-</a:t>
            </a:r>
            <a:r>
              <a:rPr lang="en-CA" sz="1300" i="1" dirty="0">
                <a:effectLst/>
                <a:latin typeface="Times New Roman" panose="02020603050405020304" pitchFamily="18" charset="0"/>
                <a:ea typeface="Calibri" panose="020F0502020204030204" pitchFamily="34" charset="0"/>
              </a:rPr>
              <a:t>R. v. Gooch</a:t>
            </a:r>
            <a:r>
              <a:rPr lang="en-CA" sz="1300" dirty="0">
                <a:effectLst/>
                <a:latin typeface="Times New Roman" panose="02020603050405020304" pitchFamily="18" charset="0"/>
                <a:ea typeface="Calibri" panose="020F0502020204030204" pitchFamily="34" charset="0"/>
              </a:rPr>
              <a:t>, 2022 NSSC 171 at para. </a:t>
            </a:r>
            <a:r>
              <a:rPr lang="en-CA" sz="1300" dirty="0">
                <a:latin typeface="Times New Roman" panose="02020603050405020304" pitchFamily="18" charset="0"/>
                <a:ea typeface="Calibri" panose="020F0502020204030204" pitchFamily="34" charset="0"/>
              </a:rPr>
              <a:t>15</a:t>
            </a:r>
            <a:endParaRPr lang="en-US" sz="1300" dirty="0"/>
          </a:p>
          <a:p>
            <a:pPr>
              <a:lnSpc>
                <a:spcPct val="90000"/>
              </a:lnSpc>
            </a:pPr>
            <a:endParaRPr lang="en-CA" sz="1300" dirty="0"/>
          </a:p>
        </p:txBody>
      </p:sp>
    </p:spTree>
    <p:extLst>
      <p:ext uri="{BB962C8B-B14F-4D97-AF65-F5344CB8AC3E}">
        <p14:creationId xmlns:p14="http://schemas.microsoft.com/office/powerpoint/2010/main" val="1079244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BBC959F-CAB6-4E23-81DE-E0BBF2B7E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A94DEED-5E0F-4E41-A445-58C14864C3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767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5DA07C7-2495-EE25-A3A2-21E04DD668A5}"/>
              </a:ext>
            </a:extLst>
          </p:cNvPr>
          <p:cNvSpPr>
            <a:spLocks noGrp="1"/>
          </p:cNvSpPr>
          <p:nvPr>
            <p:ph type="title"/>
          </p:nvPr>
        </p:nvSpPr>
        <p:spPr>
          <a:xfrm>
            <a:off x="685800" y="1371600"/>
            <a:ext cx="2742028" cy="3446980"/>
          </a:xfrm>
        </p:spPr>
        <p:txBody>
          <a:bodyPr anchor="ctr">
            <a:normAutofit/>
          </a:bodyPr>
          <a:lstStyle/>
          <a:p>
            <a:pPr algn="ctr"/>
            <a:r>
              <a:rPr lang="en-CA" dirty="0">
                <a:solidFill>
                  <a:schemeClr val="bg2"/>
                </a:solidFill>
              </a:rPr>
              <a:t>Fair trial factors</a:t>
            </a:r>
          </a:p>
        </p:txBody>
      </p:sp>
      <p:sp>
        <p:nvSpPr>
          <p:cNvPr id="17" name="Rectangle 16">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500" y="685800"/>
            <a:ext cx="6743700" cy="54864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0B1DE78-EAC3-B6AB-2B2F-EF590F10D463}"/>
              </a:ext>
            </a:extLst>
          </p:cNvPr>
          <p:cNvSpPr>
            <a:spLocks noGrp="1"/>
          </p:cNvSpPr>
          <p:nvPr>
            <p:ph idx="1"/>
          </p:nvPr>
        </p:nvSpPr>
        <p:spPr>
          <a:xfrm>
            <a:off x="5310963" y="1270591"/>
            <a:ext cx="5631357" cy="4364666"/>
          </a:xfrm>
        </p:spPr>
        <p:txBody>
          <a:bodyPr anchor="ctr">
            <a:normAutofit/>
          </a:bodyPr>
          <a:lstStyle/>
          <a:p>
            <a:r>
              <a:rPr lang="en-US" sz="2000" dirty="0"/>
              <a:t>the length of the proceedings</a:t>
            </a:r>
          </a:p>
          <a:p>
            <a:r>
              <a:rPr lang="en-US" sz="2000" dirty="0"/>
              <a:t>seriousness of charges  </a:t>
            </a:r>
          </a:p>
          <a:p>
            <a:r>
              <a:rPr lang="en-US" sz="2000" dirty="0"/>
              <a:t>the volume of disclosure</a:t>
            </a:r>
          </a:p>
          <a:p>
            <a:r>
              <a:rPr lang="en-US" sz="2000" dirty="0"/>
              <a:t>the nature and extent of pre-trial motions</a:t>
            </a:r>
          </a:p>
          <a:p>
            <a:r>
              <a:rPr lang="en-US" sz="2000" dirty="0"/>
              <a:t>whether the proceedings involve co-accused</a:t>
            </a:r>
          </a:p>
          <a:p>
            <a:r>
              <a:rPr lang="en-US" sz="2000" dirty="0"/>
              <a:t>personal characteristics of the applicant regarding their ability to properly conduct the proceedings</a:t>
            </a:r>
          </a:p>
          <a:p>
            <a:r>
              <a:rPr lang="en-US" sz="2000" b="1" dirty="0"/>
              <a:t>the complexity of the legal issues in the case</a:t>
            </a:r>
            <a:endParaRPr lang="en-CA" sz="2000" dirty="0"/>
          </a:p>
        </p:txBody>
      </p:sp>
    </p:spTree>
    <p:extLst>
      <p:ext uri="{BB962C8B-B14F-4D97-AF65-F5344CB8AC3E}">
        <p14:creationId xmlns:p14="http://schemas.microsoft.com/office/powerpoint/2010/main" val="2947956819"/>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docProps/app.xml><?xml version="1.0" encoding="utf-8"?>
<Properties xmlns="http://schemas.openxmlformats.org/officeDocument/2006/extended-properties" xmlns:vt="http://schemas.openxmlformats.org/officeDocument/2006/docPropsVTypes">
  <TotalTime>2207</TotalTime>
  <Words>2189</Words>
  <Application>Microsoft Office PowerPoint</Application>
  <PresentationFormat>Widescreen</PresentationFormat>
  <Paragraphs>144</Paragraphs>
  <Slides>25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Gill Sans MT</vt:lpstr>
      <vt:lpstr>Goudy Old Style</vt:lpstr>
      <vt:lpstr>Times New Roman</vt:lpstr>
      <vt:lpstr>ClassicFrameVTI</vt:lpstr>
      <vt:lpstr>ROWBOTHAM APPLICATIONS:   THERE ARE NO SIMPLE TRIALS</vt:lpstr>
      <vt:lpstr>Record numbers of working poor</vt:lpstr>
      <vt:lpstr>Most working persons ineligible for legal aid</vt:lpstr>
      <vt:lpstr>Increased complexity means a trial  involves significant resources for competent representation</vt:lpstr>
      <vt:lpstr>Colliding circumstances create  increase in indigent accused</vt:lpstr>
      <vt:lpstr>Rowbotham Framework</vt:lpstr>
      <vt:lpstr>Orders intended to be exceptional</vt:lpstr>
      <vt:lpstr>Three Rowbotham requirements</vt:lpstr>
      <vt:lpstr>Fair trial factors</vt:lpstr>
      <vt:lpstr>Traditional View of legal complexity </vt:lpstr>
      <vt:lpstr>My premise:   all criminal trials are legally compleX</vt:lpstr>
      <vt:lpstr>Context one:  limits on  judicial assistance</vt:lpstr>
      <vt:lpstr>Context two:  same rules of evidence for all proceedings</vt:lpstr>
      <vt:lpstr>Inherent complexity 1:   elements of proof</vt:lpstr>
      <vt:lpstr>Inherent complexity 1:   elements of proof</vt:lpstr>
      <vt:lpstr>Inherent Complexity 2:  Disclosure</vt:lpstr>
      <vt:lpstr>Inherent complexity 3: Evidentiary issues From cross-Examination</vt:lpstr>
      <vt:lpstr>Inherent complexity 4:  parties </vt:lpstr>
      <vt:lpstr>Inherent complexity 5:  Character evidence</vt:lpstr>
      <vt:lpstr>Inherent complexity 5:  Character evidence</vt:lpstr>
      <vt:lpstr>Inherent complexity 6:  Standard  evidentiary applications</vt:lpstr>
      <vt:lpstr>Reality of the self-represented</vt:lpstr>
      <vt:lpstr>Judicial support for this approach to legal issue complexity</vt:lpstr>
      <vt:lpstr>b.C. is better off</vt:lpstr>
      <vt:lpstr>Read all about it!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ROWBOTHAM APPLICATIONS:   THERE ARE NO SIMPLE TRIALS</dc:title>
  <dc:creator>Harris, Nikos</dc:creator>
  <cp:lastModifiedBy>Nikos Harris</cp:lastModifiedBy>
  <cp:revision>4</cp:revision>
  <cp:lastPrinted>2023-12-03T21:16:49Z</cp:lastPrinted>
  <dcterms:created xsi:type="dcterms:W3CDTF">2023-11-29T16:07:42Z</dcterms:created>
  <dcterms:modified xsi:type="dcterms:W3CDTF">2023-12-06T16:55:30Z</dcterms:modified>
</cp:coreProperties>
</file>