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59" r:id="rId6"/>
    <p:sldId id="261" r:id="rId7"/>
    <p:sldId id="272" r:id="rId8"/>
    <p:sldId id="262" r:id="rId9"/>
    <p:sldId id="263" r:id="rId10"/>
    <p:sldId id="264" r:id="rId11"/>
    <p:sldId id="265" r:id="rId12"/>
    <p:sldId id="266" r:id="rId13"/>
    <p:sldId id="267" r:id="rId14"/>
    <p:sldId id="286" r:id="rId15"/>
    <p:sldId id="287" r:id="rId16"/>
    <p:sldId id="268" r:id="rId17"/>
    <p:sldId id="297" r:id="rId18"/>
    <p:sldId id="298" r:id="rId19"/>
    <p:sldId id="299" r:id="rId20"/>
    <p:sldId id="283" r:id="rId21"/>
    <p:sldId id="284" r:id="rId22"/>
    <p:sldId id="269" r:id="rId23"/>
    <p:sldId id="270" r:id="rId24"/>
    <p:sldId id="285" r:id="rId25"/>
    <p:sldId id="271" r:id="rId26"/>
    <p:sldId id="273" r:id="rId27"/>
    <p:sldId id="274" r:id="rId28"/>
    <p:sldId id="275" r:id="rId29"/>
    <p:sldId id="288" r:id="rId30"/>
    <p:sldId id="277" r:id="rId31"/>
    <p:sldId id="276" r:id="rId32"/>
    <p:sldId id="278" r:id="rId33"/>
    <p:sldId id="279" r:id="rId34"/>
    <p:sldId id="280" r:id="rId35"/>
    <p:sldId id="281" r:id="rId36"/>
    <p:sldId id="282" r:id="rId37"/>
    <p:sldId id="289" r:id="rId38"/>
    <p:sldId id="290" r:id="rId39"/>
    <p:sldId id="291" r:id="rId40"/>
    <p:sldId id="292" r:id="rId41"/>
    <p:sldId id="293" r:id="rId42"/>
    <p:sldId id="295" r:id="rId43"/>
    <p:sldId id="296" r:id="rId44"/>
  </p:sldIdLst>
  <p:sldSz cx="12192000" cy="6858000"/>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2A47F9-1631-41C8-8EB9-677D9B7EC97F}" type="datetimeFigureOut">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5E07D-7C6C-44C9-9900-032FD6C3D58F}" type="slidenum">
              <a:rPr lang="en-US" smtClean="0"/>
              <a:t>‹#›</a:t>
            </a:fld>
            <a:endParaRPr lang="en-US"/>
          </a:p>
        </p:txBody>
      </p:sp>
    </p:spTree>
    <p:extLst>
      <p:ext uri="{BB962C8B-B14F-4D97-AF65-F5344CB8AC3E}">
        <p14:creationId xmlns:p14="http://schemas.microsoft.com/office/powerpoint/2010/main" val="3079955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2A47F9-1631-41C8-8EB9-677D9B7EC97F}" type="datetimeFigureOut">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5E07D-7C6C-44C9-9900-032FD6C3D58F}" type="slidenum">
              <a:rPr lang="en-US" smtClean="0"/>
              <a:t>‹#›</a:t>
            </a:fld>
            <a:endParaRPr lang="en-US"/>
          </a:p>
        </p:txBody>
      </p:sp>
    </p:spTree>
    <p:extLst>
      <p:ext uri="{BB962C8B-B14F-4D97-AF65-F5344CB8AC3E}">
        <p14:creationId xmlns:p14="http://schemas.microsoft.com/office/powerpoint/2010/main" val="1259916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2A47F9-1631-41C8-8EB9-677D9B7EC97F}" type="datetimeFigureOut">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5E07D-7C6C-44C9-9900-032FD6C3D58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81452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2A47F9-1631-41C8-8EB9-677D9B7EC97F}" type="datetimeFigureOut">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5E07D-7C6C-44C9-9900-032FD6C3D58F}" type="slidenum">
              <a:rPr lang="en-US" smtClean="0"/>
              <a:t>‹#›</a:t>
            </a:fld>
            <a:endParaRPr lang="en-US"/>
          </a:p>
        </p:txBody>
      </p:sp>
    </p:spTree>
    <p:extLst>
      <p:ext uri="{BB962C8B-B14F-4D97-AF65-F5344CB8AC3E}">
        <p14:creationId xmlns:p14="http://schemas.microsoft.com/office/powerpoint/2010/main" val="13372422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2A47F9-1631-41C8-8EB9-677D9B7EC97F}" type="datetimeFigureOut">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5E07D-7C6C-44C9-9900-032FD6C3D58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553708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2A47F9-1631-41C8-8EB9-677D9B7EC97F}" type="datetimeFigureOut">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5E07D-7C6C-44C9-9900-032FD6C3D58F}" type="slidenum">
              <a:rPr lang="en-US" smtClean="0"/>
              <a:t>‹#›</a:t>
            </a:fld>
            <a:endParaRPr lang="en-US"/>
          </a:p>
        </p:txBody>
      </p:sp>
    </p:spTree>
    <p:extLst>
      <p:ext uri="{BB962C8B-B14F-4D97-AF65-F5344CB8AC3E}">
        <p14:creationId xmlns:p14="http://schemas.microsoft.com/office/powerpoint/2010/main" val="39325420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2A47F9-1631-41C8-8EB9-677D9B7EC97F}" type="datetimeFigureOut">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5E07D-7C6C-44C9-9900-032FD6C3D58F}" type="slidenum">
              <a:rPr lang="en-US" smtClean="0"/>
              <a:t>‹#›</a:t>
            </a:fld>
            <a:endParaRPr lang="en-US"/>
          </a:p>
        </p:txBody>
      </p:sp>
    </p:spTree>
    <p:extLst>
      <p:ext uri="{BB962C8B-B14F-4D97-AF65-F5344CB8AC3E}">
        <p14:creationId xmlns:p14="http://schemas.microsoft.com/office/powerpoint/2010/main" val="29002117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2A47F9-1631-41C8-8EB9-677D9B7EC97F}" type="datetimeFigureOut">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5E07D-7C6C-44C9-9900-032FD6C3D58F}" type="slidenum">
              <a:rPr lang="en-US" smtClean="0"/>
              <a:t>‹#›</a:t>
            </a:fld>
            <a:endParaRPr lang="en-US"/>
          </a:p>
        </p:txBody>
      </p:sp>
    </p:spTree>
    <p:extLst>
      <p:ext uri="{BB962C8B-B14F-4D97-AF65-F5344CB8AC3E}">
        <p14:creationId xmlns:p14="http://schemas.microsoft.com/office/powerpoint/2010/main" val="550933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2A47F9-1631-41C8-8EB9-677D9B7EC97F}" type="datetimeFigureOut">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5E07D-7C6C-44C9-9900-032FD6C3D58F}" type="slidenum">
              <a:rPr lang="en-US" smtClean="0"/>
              <a:t>‹#›</a:t>
            </a:fld>
            <a:endParaRPr lang="en-US"/>
          </a:p>
        </p:txBody>
      </p:sp>
    </p:spTree>
    <p:extLst>
      <p:ext uri="{BB962C8B-B14F-4D97-AF65-F5344CB8AC3E}">
        <p14:creationId xmlns:p14="http://schemas.microsoft.com/office/powerpoint/2010/main" val="2776707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2A47F9-1631-41C8-8EB9-677D9B7EC97F}" type="datetimeFigureOut">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5E07D-7C6C-44C9-9900-032FD6C3D58F}" type="slidenum">
              <a:rPr lang="en-US" smtClean="0"/>
              <a:t>‹#›</a:t>
            </a:fld>
            <a:endParaRPr lang="en-US"/>
          </a:p>
        </p:txBody>
      </p:sp>
    </p:spTree>
    <p:extLst>
      <p:ext uri="{BB962C8B-B14F-4D97-AF65-F5344CB8AC3E}">
        <p14:creationId xmlns:p14="http://schemas.microsoft.com/office/powerpoint/2010/main" val="773741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2A47F9-1631-41C8-8EB9-677D9B7EC97F}" type="datetimeFigureOut">
              <a:rPr lang="en-US" smtClean="0"/>
              <a:t>6/12/2023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85E07D-7C6C-44C9-9900-032FD6C3D58F}" type="slidenum">
              <a:rPr lang="en-US" smtClean="0"/>
              <a:t>‹#›</a:t>
            </a:fld>
            <a:endParaRPr lang="en-US"/>
          </a:p>
        </p:txBody>
      </p:sp>
    </p:spTree>
    <p:extLst>
      <p:ext uri="{BB962C8B-B14F-4D97-AF65-F5344CB8AC3E}">
        <p14:creationId xmlns:p14="http://schemas.microsoft.com/office/powerpoint/2010/main" val="2369761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2A47F9-1631-41C8-8EB9-677D9B7EC97F}" type="datetimeFigureOut">
              <a:rPr lang="en-US" smtClean="0"/>
              <a:t>6/12/2023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85E07D-7C6C-44C9-9900-032FD6C3D58F}" type="slidenum">
              <a:rPr lang="en-US" smtClean="0"/>
              <a:t>‹#›</a:t>
            </a:fld>
            <a:endParaRPr lang="en-US"/>
          </a:p>
        </p:txBody>
      </p:sp>
    </p:spTree>
    <p:extLst>
      <p:ext uri="{BB962C8B-B14F-4D97-AF65-F5344CB8AC3E}">
        <p14:creationId xmlns:p14="http://schemas.microsoft.com/office/powerpoint/2010/main" val="3276185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2A47F9-1631-41C8-8EB9-677D9B7EC97F}" type="datetimeFigureOut">
              <a:rPr lang="en-US" smtClean="0"/>
              <a:t>6/12/2023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85E07D-7C6C-44C9-9900-032FD6C3D58F}" type="slidenum">
              <a:rPr lang="en-US" smtClean="0"/>
              <a:t>‹#›</a:t>
            </a:fld>
            <a:endParaRPr lang="en-US"/>
          </a:p>
        </p:txBody>
      </p:sp>
    </p:spTree>
    <p:extLst>
      <p:ext uri="{BB962C8B-B14F-4D97-AF65-F5344CB8AC3E}">
        <p14:creationId xmlns:p14="http://schemas.microsoft.com/office/powerpoint/2010/main" val="1345149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2A47F9-1631-41C8-8EB9-677D9B7EC97F}" type="datetimeFigureOut">
              <a:rPr lang="en-US" smtClean="0"/>
              <a:t>6/12/2023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85E07D-7C6C-44C9-9900-032FD6C3D58F}" type="slidenum">
              <a:rPr lang="en-US" smtClean="0"/>
              <a:t>‹#›</a:t>
            </a:fld>
            <a:endParaRPr lang="en-US"/>
          </a:p>
        </p:txBody>
      </p:sp>
    </p:spTree>
    <p:extLst>
      <p:ext uri="{BB962C8B-B14F-4D97-AF65-F5344CB8AC3E}">
        <p14:creationId xmlns:p14="http://schemas.microsoft.com/office/powerpoint/2010/main" val="937930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2A47F9-1631-41C8-8EB9-677D9B7EC97F}" type="datetimeFigureOut">
              <a:rPr lang="en-US" smtClean="0"/>
              <a:t>6/12/2023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85E07D-7C6C-44C9-9900-032FD6C3D58F}" type="slidenum">
              <a:rPr lang="en-US" smtClean="0"/>
              <a:t>‹#›</a:t>
            </a:fld>
            <a:endParaRPr lang="en-US"/>
          </a:p>
        </p:txBody>
      </p:sp>
    </p:spTree>
    <p:extLst>
      <p:ext uri="{BB962C8B-B14F-4D97-AF65-F5344CB8AC3E}">
        <p14:creationId xmlns:p14="http://schemas.microsoft.com/office/powerpoint/2010/main" val="2463211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2A47F9-1631-41C8-8EB9-677D9B7EC97F}" type="datetimeFigureOut">
              <a:rPr lang="en-US" smtClean="0"/>
              <a:t>6/12/2023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85E07D-7C6C-44C9-9900-032FD6C3D58F}" type="slidenum">
              <a:rPr lang="en-US" smtClean="0"/>
              <a:t>‹#›</a:t>
            </a:fld>
            <a:endParaRPr lang="en-US"/>
          </a:p>
        </p:txBody>
      </p:sp>
    </p:spTree>
    <p:extLst>
      <p:ext uri="{BB962C8B-B14F-4D97-AF65-F5344CB8AC3E}">
        <p14:creationId xmlns:p14="http://schemas.microsoft.com/office/powerpoint/2010/main" val="4020704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A2A47F9-1631-41C8-8EB9-677D9B7EC97F}" type="datetimeFigureOut">
              <a:rPr lang="en-US" smtClean="0"/>
              <a:t>6/12/2023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385E07D-7C6C-44C9-9900-032FD6C3D58F}" type="slidenum">
              <a:rPr lang="en-US" smtClean="0"/>
              <a:t>‹#›</a:t>
            </a:fld>
            <a:endParaRPr lang="en-US"/>
          </a:p>
        </p:txBody>
      </p:sp>
    </p:spTree>
    <p:extLst>
      <p:ext uri="{BB962C8B-B14F-4D97-AF65-F5344CB8AC3E}">
        <p14:creationId xmlns:p14="http://schemas.microsoft.com/office/powerpoint/2010/main" val="42473371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westcoastleaf.org/wp-content/uploads/2020/04/lower-res-Complainant-Counsel-Toolkit-Nov-2022-update-web.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gwendoline.allison@bartonthaney.com"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B24AC-259C-4E4F-A0C5-A556C925A5DB}"/>
              </a:ext>
            </a:extLst>
          </p:cNvPr>
          <p:cNvSpPr>
            <a:spLocks noGrp="1"/>
          </p:cNvSpPr>
          <p:nvPr>
            <p:ph type="ctrTitle"/>
          </p:nvPr>
        </p:nvSpPr>
        <p:spPr>
          <a:xfrm>
            <a:off x="1507067" y="904461"/>
            <a:ext cx="7766936" cy="3146375"/>
          </a:xfrm>
        </p:spPr>
        <p:txBody>
          <a:bodyPr/>
          <a:lstStyle/>
          <a:p>
            <a:pPr algn="ctr"/>
            <a:r>
              <a:rPr lang="en-CA" b="1" dirty="0">
                <a:solidFill>
                  <a:schemeClr val="tx1"/>
                </a:solidFill>
                <a:latin typeface="Raleway" panose="020B0604020202020204" pitchFamily="2" charset="0"/>
              </a:rPr>
              <a:t>Advising Complainants in Criminal Sexual Assault Cases</a:t>
            </a:r>
            <a:endParaRPr lang="en-US" b="1" dirty="0">
              <a:solidFill>
                <a:schemeClr val="tx1"/>
              </a:solidFill>
              <a:latin typeface="Raleway" panose="020B0604020202020204" pitchFamily="2" charset="0"/>
            </a:endParaRPr>
          </a:p>
        </p:txBody>
      </p:sp>
      <p:sp>
        <p:nvSpPr>
          <p:cNvPr id="3" name="Subtitle 2">
            <a:extLst>
              <a:ext uri="{FF2B5EF4-FFF2-40B4-BE49-F238E27FC236}">
                <a16:creationId xmlns:a16="http://schemas.microsoft.com/office/drawing/2014/main" id="{3E6D1AF3-BD6A-60F0-F169-9655039232F3}"/>
              </a:ext>
            </a:extLst>
          </p:cNvPr>
          <p:cNvSpPr>
            <a:spLocks noGrp="1"/>
          </p:cNvSpPr>
          <p:nvPr>
            <p:ph type="subTitle" idx="1"/>
          </p:nvPr>
        </p:nvSpPr>
        <p:spPr>
          <a:xfrm>
            <a:off x="1507067" y="4050833"/>
            <a:ext cx="7766936" cy="1276541"/>
          </a:xfrm>
        </p:spPr>
        <p:txBody>
          <a:bodyPr>
            <a:normAutofit/>
          </a:bodyPr>
          <a:lstStyle/>
          <a:p>
            <a:pPr algn="ctr"/>
            <a:r>
              <a:rPr lang="en-CA" sz="2400" dirty="0">
                <a:solidFill>
                  <a:schemeClr val="tx2"/>
                </a:solidFill>
                <a:latin typeface="Lato" panose="020F0502020204030203" pitchFamily="34" charset="0"/>
                <a:ea typeface="Lato" panose="020F0502020204030203" pitchFamily="34" charset="0"/>
                <a:cs typeface="Lato" panose="020F0502020204030203" pitchFamily="34" charset="0"/>
              </a:rPr>
              <a:t>Gwendoline Allison</a:t>
            </a:r>
            <a:br>
              <a:rPr lang="en-CA" sz="2400" dirty="0">
                <a:solidFill>
                  <a:schemeClr val="tx2"/>
                </a:solidFill>
                <a:latin typeface="Lato" panose="020F0502020204030203" pitchFamily="34" charset="0"/>
                <a:ea typeface="Lato" panose="020F0502020204030203" pitchFamily="34" charset="0"/>
                <a:cs typeface="Lato" panose="020F0502020204030203" pitchFamily="34" charset="0"/>
              </a:rPr>
            </a:br>
            <a:r>
              <a:rPr lang="en-CA" sz="2400" dirty="0">
                <a:solidFill>
                  <a:schemeClr val="tx2"/>
                </a:solidFill>
                <a:latin typeface="Lato" panose="020F0502020204030203" pitchFamily="34" charset="0"/>
                <a:ea typeface="Lato" panose="020F0502020204030203" pitchFamily="34" charset="0"/>
                <a:cs typeface="Lato" panose="020F0502020204030203" pitchFamily="34" charset="0"/>
              </a:rPr>
              <a:t>SHARP Workplaces Training for ILA Pilot</a:t>
            </a:r>
            <a:br>
              <a:rPr lang="en-CA" sz="2400" dirty="0">
                <a:solidFill>
                  <a:schemeClr val="tx2"/>
                </a:solidFill>
                <a:latin typeface="Lato" panose="020F0502020204030203" pitchFamily="34" charset="0"/>
                <a:ea typeface="Lato" panose="020F0502020204030203" pitchFamily="34" charset="0"/>
                <a:cs typeface="Lato" panose="020F0502020204030203" pitchFamily="34" charset="0"/>
              </a:rPr>
            </a:br>
            <a:r>
              <a:rPr lang="en-CA" sz="2400" dirty="0">
                <a:solidFill>
                  <a:schemeClr val="tx2"/>
                </a:solidFill>
                <a:latin typeface="Lato" panose="020F0502020204030203" pitchFamily="34" charset="0"/>
                <a:ea typeface="Lato" panose="020F0502020204030203" pitchFamily="34" charset="0"/>
                <a:cs typeface="Lato" panose="020F0502020204030203" pitchFamily="34" charset="0"/>
              </a:rPr>
              <a:t>13 June 2023</a:t>
            </a:r>
            <a:endParaRPr lang="en-US" sz="2400" dirty="0">
              <a:solidFill>
                <a:schemeClr val="tx2"/>
              </a:solidFill>
              <a:latin typeface="Lato" panose="020F0502020204030203" pitchFamily="34" charset="0"/>
              <a:ea typeface="Lato" panose="020F0502020204030203" pitchFamily="34" charset="0"/>
              <a:cs typeface="Lato" panose="020F0502020204030203" pitchFamily="34" charset="0"/>
            </a:endParaRPr>
          </a:p>
        </p:txBody>
      </p:sp>
      <p:pic>
        <p:nvPicPr>
          <p:cNvPr id="6" name="Picture 5" descr="A picture containing text, hitting, player&#10;&#10;Description automatically generated">
            <a:extLst>
              <a:ext uri="{FF2B5EF4-FFF2-40B4-BE49-F238E27FC236}">
                <a16:creationId xmlns:a16="http://schemas.microsoft.com/office/drawing/2014/main" id="{A1A5AC9E-7473-11FE-A61A-059D83663CF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47570" y="5766904"/>
            <a:ext cx="3168650" cy="680720"/>
          </a:xfrm>
          <a:prstGeom prst="rect">
            <a:avLst/>
          </a:prstGeom>
        </p:spPr>
      </p:pic>
    </p:spTree>
    <p:extLst>
      <p:ext uri="{BB962C8B-B14F-4D97-AF65-F5344CB8AC3E}">
        <p14:creationId xmlns:p14="http://schemas.microsoft.com/office/powerpoint/2010/main" val="3716534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Independent Legal Advice (continued)</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a:bodyPr>
          <a:lstStyle/>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ILA includes explaining to the complainant:</a:t>
            </a:r>
          </a:p>
          <a:p>
            <a:pPr lvl="1"/>
            <a:r>
              <a:rPr lang="en-CA" sz="2200" dirty="0">
                <a:solidFill>
                  <a:schemeClr val="tx1"/>
                </a:solidFill>
                <a:latin typeface="Lato" panose="020F0502020204030203" pitchFamily="34" charset="0"/>
                <a:ea typeface="Lato" panose="020F0502020204030203" pitchFamily="34" charset="0"/>
                <a:cs typeface="Lato" panose="020F0502020204030203" pitchFamily="34" charset="0"/>
              </a:rPr>
              <a:t>That the complainant has a privacy interest in the documents;</a:t>
            </a:r>
          </a:p>
          <a:p>
            <a:pPr lvl="1"/>
            <a:r>
              <a:rPr lang="en-CA" sz="2200" dirty="0">
                <a:solidFill>
                  <a:schemeClr val="tx1"/>
                </a:solidFill>
                <a:latin typeface="Lato" panose="020F0502020204030203" pitchFamily="34" charset="0"/>
                <a:ea typeface="Lato" panose="020F0502020204030203" pitchFamily="34" charset="0"/>
                <a:cs typeface="Lato" panose="020F0502020204030203" pitchFamily="34" charset="0"/>
              </a:rPr>
              <a:t>If the complainant produces the documents, the Crown will disclose the documents to the accused;</a:t>
            </a:r>
          </a:p>
          <a:p>
            <a:pPr lvl="1"/>
            <a:r>
              <a:rPr lang="en-CA" sz="2200" dirty="0">
                <a:solidFill>
                  <a:schemeClr val="tx1"/>
                </a:solidFill>
                <a:latin typeface="Lato" panose="020F0502020204030203" pitchFamily="34" charset="0"/>
                <a:ea typeface="Lato" panose="020F0502020204030203" pitchFamily="34" charset="0"/>
                <a:cs typeface="Lato" panose="020F0502020204030203" pitchFamily="34" charset="0"/>
              </a:rPr>
              <a:t>The Crown may wish to use the documents in the prosecution of the case;</a:t>
            </a:r>
          </a:p>
          <a:p>
            <a:pPr lvl="1"/>
            <a:r>
              <a:rPr lang="en-CA" sz="2200" dirty="0">
                <a:solidFill>
                  <a:schemeClr val="tx1"/>
                </a:solidFill>
                <a:latin typeface="Lato" panose="020F0502020204030203" pitchFamily="34" charset="0"/>
                <a:ea typeface="Lato" panose="020F0502020204030203" pitchFamily="34" charset="0"/>
                <a:cs typeface="Lato" panose="020F0502020204030203" pitchFamily="34" charset="0"/>
              </a:rPr>
              <a:t>The accused may wish to use the documents to undermine the complainant’s evidence.</a:t>
            </a:r>
          </a:p>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The goal is for the complainant’s consent to be informed.</a:t>
            </a:r>
            <a:endParaRPr lang="en-US" sz="24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1891988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Introduction to Pre-Trial Applications</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fontScale="92500" lnSpcReduction="20000"/>
          </a:bodyPr>
          <a:lstStyle/>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Production of records from third parties:</a:t>
            </a:r>
          </a:p>
          <a:p>
            <a:pPr marL="0" indent="0" algn="l">
              <a:buNone/>
            </a:pPr>
            <a:r>
              <a:rPr lang="en-US" sz="1900" b="1" i="0" u="none" strike="noStrike" dirty="0">
                <a:solidFill>
                  <a:schemeClr val="tx1"/>
                </a:solidFill>
                <a:effectLst/>
                <a:latin typeface="Lato" panose="020F0502020204030203" pitchFamily="34" charset="0"/>
                <a:ea typeface="Lato" panose="020F0502020204030203" pitchFamily="34" charset="0"/>
                <a:cs typeface="Lato" panose="020F0502020204030203" pitchFamily="34" charset="0"/>
              </a:rPr>
              <a:t>278.2</a:t>
            </a:r>
            <a:r>
              <a:rPr lang="en-US" sz="1900" b="0" i="0" dirty="0">
                <a:solidFill>
                  <a:schemeClr val="tx1"/>
                </a:solidFill>
                <a:effectLst/>
                <a:latin typeface="Lato" panose="020F0502020204030203" pitchFamily="34" charset="0"/>
                <a:ea typeface="Lato" panose="020F0502020204030203" pitchFamily="34" charset="0"/>
                <a:cs typeface="Lato" panose="020F0502020204030203" pitchFamily="34" charset="0"/>
              </a:rPr>
              <a:t> </a:t>
            </a:r>
            <a:r>
              <a:rPr lang="en-US" sz="1900" b="1" i="0" dirty="0">
                <a:solidFill>
                  <a:schemeClr val="tx1"/>
                </a:solidFill>
                <a:effectLst/>
                <a:latin typeface="Lato" panose="020F0502020204030203" pitchFamily="34" charset="0"/>
                <a:ea typeface="Lato" panose="020F0502020204030203" pitchFamily="34" charset="0"/>
                <a:cs typeface="Lato" panose="020F0502020204030203" pitchFamily="34" charset="0"/>
              </a:rPr>
              <a:t>(1)</a:t>
            </a:r>
            <a:r>
              <a:rPr lang="en-US" sz="1900" b="0" i="0" dirty="0">
                <a:solidFill>
                  <a:schemeClr val="tx1"/>
                </a:solidFill>
                <a:effectLst/>
                <a:latin typeface="Lato" panose="020F0502020204030203" pitchFamily="34" charset="0"/>
                <a:ea typeface="Lato" panose="020F0502020204030203" pitchFamily="34" charset="0"/>
                <a:cs typeface="Lato" panose="020F0502020204030203" pitchFamily="34" charset="0"/>
              </a:rPr>
              <a:t> Except in accordance with sections 278.3 to 278.91, no record relating to a complainant or a witness shall be produced to an accused in any proceedings in respect of any of the following offences or in any proceedings in respect of two or more offences at least one of which is any of the following offences:</a:t>
            </a:r>
          </a:p>
          <a:p>
            <a:pPr marL="457200" lvl="1" indent="0" algn="l">
              <a:buNone/>
            </a:pPr>
            <a:r>
              <a:rPr lang="en-US" sz="1900" b="1" i="0" dirty="0">
                <a:solidFill>
                  <a:schemeClr val="tx1"/>
                </a:solidFill>
                <a:effectLst/>
                <a:latin typeface="Lato" panose="020F0502020204030203" pitchFamily="34" charset="0"/>
                <a:ea typeface="Lato" panose="020F0502020204030203" pitchFamily="34" charset="0"/>
                <a:cs typeface="Lato" panose="020F0502020204030203" pitchFamily="34" charset="0"/>
              </a:rPr>
              <a:t>(a)</a:t>
            </a:r>
            <a:r>
              <a:rPr lang="en-US" sz="1900" b="0" i="0" dirty="0">
                <a:solidFill>
                  <a:schemeClr val="tx1"/>
                </a:solidFill>
                <a:effectLst/>
                <a:latin typeface="Lato" panose="020F0502020204030203" pitchFamily="34" charset="0"/>
                <a:ea typeface="Lato" panose="020F0502020204030203" pitchFamily="34" charset="0"/>
                <a:cs typeface="Lato" panose="020F0502020204030203" pitchFamily="34" charset="0"/>
              </a:rPr>
              <a:t> an offence under section 151, 152, 153, 153.1, 155, 160, 170, 171, 172, 173, 213, 271, 272, 273, 279.01, 279.011, 279.02, 279.03, 286.1, 286.2 or 286.3; or</a:t>
            </a:r>
          </a:p>
          <a:p>
            <a:pPr marL="457200" lvl="1" indent="0" algn="l">
              <a:buNone/>
            </a:pPr>
            <a:r>
              <a:rPr lang="en-US" sz="1900" b="1" i="0" dirty="0">
                <a:solidFill>
                  <a:schemeClr val="tx1"/>
                </a:solidFill>
                <a:effectLst/>
                <a:latin typeface="Lato" panose="020F0502020204030203" pitchFamily="34" charset="0"/>
                <a:ea typeface="Lato" panose="020F0502020204030203" pitchFamily="34" charset="0"/>
                <a:cs typeface="Lato" panose="020F0502020204030203" pitchFamily="34" charset="0"/>
              </a:rPr>
              <a:t>(b)</a:t>
            </a:r>
            <a:r>
              <a:rPr lang="en-US" sz="1900" b="0" i="0" dirty="0">
                <a:solidFill>
                  <a:schemeClr val="tx1"/>
                </a:solidFill>
                <a:effectLst/>
                <a:latin typeface="Lato" panose="020F0502020204030203" pitchFamily="34" charset="0"/>
                <a:ea typeface="Lato" panose="020F0502020204030203" pitchFamily="34" charset="0"/>
                <a:cs typeface="Lato" panose="020F0502020204030203" pitchFamily="34" charset="0"/>
              </a:rPr>
              <a:t> any offence under this Act, as it read from time to time before the day on which this paragraph comes into force, if the conduct alleged would be an offence referred to in paragraph (a) if it occurred on or after that day. * * *</a:t>
            </a:r>
          </a:p>
          <a:p>
            <a:pPr marL="0" indent="0">
              <a:buNone/>
            </a:pPr>
            <a:r>
              <a:rPr lang="en-US" sz="1900" b="1" i="0" u="none" strike="noStrike" dirty="0">
                <a:solidFill>
                  <a:srgbClr val="000000"/>
                </a:solidFill>
                <a:effectLst/>
                <a:latin typeface="Lato" panose="020F0502020204030203" pitchFamily="34" charset="0"/>
                <a:ea typeface="Lato" panose="020F0502020204030203" pitchFamily="34" charset="0"/>
                <a:cs typeface="Lato" panose="020F0502020204030203" pitchFamily="34" charset="0"/>
              </a:rPr>
              <a:t>278.3</a:t>
            </a:r>
            <a:r>
              <a:rPr lang="en-US" sz="1900" b="0" i="0" dirty="0">
                <a:solidFill>
                  <a:srgbClr val="333333"/>
                </a:solidFill>
                <a:effectLst/>
                <a:latin typeface="Lato" panose="020F0502020204030203" pitchFamily="34" charset="0"/>
                <a:ea typeface="Lato" panose="020F0502020204030203" pitchFamily="34" charset="0"/>
                <a:cs typeface="Lato" panose="020F0502020204030203" pitchFamily="34" charset="0"/>
              </a:rPr>
              <a:t> </a:t>
            </a:r>
            <a:r>
              <a:rPr lang="en-US" sz="1900" b="1" i="0" dirty="0">
                <a:solidFill>
                  <a:srgbClr val="000000"/>
                </a:solidFill>
                <a:effectLst/>
                <a:latin typeface="Lato" panose="020F0502020204030203" pitchFamily="34" charset="0"/>
                <a:ea typeface="Lato" panose="020F0502020204030203" pitchFamily="34" charset="0"/>
                <a:cs typeface="Lato" panose="020F0502020204030203" pitchFamily="34" charset="0"/>
              </a:rPr>
              <a:t>(1)</a:t>
            </a:r>
            <a:r>
              <a:rPr lang="en-US" sz="1900" b="0" i="0" dirty="0">
                <a:solidFill>
                  <a:srgbClr val="333333"/>
                </a:solidFill>
                <a:effectLst/>
                <a:latin typeface="Lato" panose="020F0502020204030203" pitchFamily="34" charset="0"/>
                <a:ea typeface="Lato" panose="020F0502020204030203" pitchFamily="34" charset="0"/>
                <a:cs typeface="Lato" panose="020F0502020204030203" pitchFamily="34" charset="0"/>
              </a:rPr>
              <a:t> An accused who seeks production of a record referred to in subsection 278.2(1) must make an application to the judge before whom the accused is to be, or is being, tried.</a:t>
            </a:r>
          </a:p>
          <a:p>
            <a:endParaRPr lang="en-US" sz="24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18692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Introduction to Pre-Trial Applications</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a:bodyPr>
          <a:lstStyle/>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Admission of “other sexual activity” evidence:</a:t>
            </a:r>
          </a:p>
          <a:p>
            <a:pPr marL="0" indent="0" algn="l">
              <a:buNone/>
            </a:pPr>
            <a:r>
              <a:rPr lang="en-US" b="1" i="0" u="none" strike="noStrike" dirty="0">
                <a:solidFill>
                  <a:srgbClr val="000000"/>
                </a:solidFill>
                <a:effectLst/>
                <a:latin typeface="Lato" panose="020F0502020204030203" pitchFamily="34" charset="0"/>
                <a:ea typeface="Lato" panose="020F0502020204030203" pitchFamily="34" charset="0"/>
                <a:cs typeface="Lato" panose="020F0502020204030203" pitchFamily="34" charset="0"/>
              </a:rPr>
              <a:t>276</a:t>
            </a:r>
            <a:r>
              <a:rPr lang="en-US" b="0" i="0" dirty="0">
                <a:solidFill>
                  <a:srgbClr val="333333"/>
                </a:solidFill>
                <a:effectLst/>
                <a:latin typeface="Lato" panose="020F0502020204030203" pitchFamily="34" charset="0"/>
                <a:ea typeface="Lato" panose="020F0502020204030203" pitchFamily="34" charset="0"/>
                <a:cs typeface="Lato" panose="020F0502020204030203" pitchFamily="34" charset="0"/>
              </a:rPr>
              <a:t> </a:t>
            </a:r>
            <a:r>
              <a:rPr lang="en-US" b="1" i="0" dirty="0">
                <a:solidFill>
                  <a:srgbClr val="000000"/>
                </a:solidFill>
                <a:effectLst/>
                <a:latin typeface="Lato" panose="020F0502020204030203" pitchFamily="34" charset="0"/>
                <a:ea typeface="Lato" panose="020F0502020204030203" pitchFamily="34" charset="0"/>
                <a:cs typeface="Lato" panose="020F0502020204030203" pitchFamily="34" charset="0"/>
              </a:rPr>
              <a:t>(1)</a:t>
            </a:r>
            <a:r>
              <a:rPr lang="en-US" b="0" i="0" dirty="0">
                <a:solidFill>
                  <a:srgbClr val="333333"/>
                </a:solidFill>
                <a:effectLst/>
                <a:latin typeface="Lato" panose="020F0502020204030203" pitchFamily="34" charset="0"/>
                <a:ea typeface="Lato" panose="020F0502020204030203" pitchFamily="34" charset="0"/>
                <a:cs typeface="Lato" panose="020F0502020204030203" pitchFamily="34" charset="0"/>
              </a:rPr>
              <a:t> In proceedings in respect of an offence under section 151, 152, 153, 153.1 or 155, subsection 160(2) or (3) or section 170, 171, 172, 173, 271, 272 or 273, evidence that the complainant has engaged in sexual activity, whether with the accused or with any other person, is not admissible to support an inference that, by reason of the sexual nature of that activity, the complainant</a:t>
            </a:r>
          </a:p>
          <a:p>
            <a:pPr marL="457200" lvl="1" indent="0" algn="l">
              <a:buNone/>
            </a:pPr>
            <a:r>
              <a:rPr lang="en-US" b="1" i="0" dirty="0">
                <a:solidFill>
                  <a:srgbClr val="000000"/>
                </a:solidFill>
                <a:effectLst/>
                <a:latin typeface="Lato" panose="020F0502020204030203" pitchFamily="34" charset="0"/>
                <a:ea typeface="Lato" panose="020F0502020204030203" pitchFamily="34" charset="0"/>
                <a:cs typeface="Lato" panose="020F0502020204030203" pitchFamily="34" charset="0"/>
              </a:rPr>
              <a:t>(a)</a:t>
            </a:r>
            <a:r>
              <a:rPr lang="en-US" b="0" i="0" dirty="0">
                <a:solidFill>
                  <a:srgbClr val="333333"/>
                </a:solidFill>
                <a:effectLst/>
                <a:latin typeface="Lato" panose="020F0502020204030203" pitchFamily="34" charset="0"/>
                <a:ea typeface="Lato" panose="020F0502020204030203" pitchFamily="34" charset="0"/>
                <a:cs typeface="Lato" panose="020F0502020204030203" pitchFamily="34" charset="0"/>
              </a:rPr>
              <a:t> is more likely to have consented to the sexual activity that forms the subject-matter of the charge; or</a:t>
            </a:r>
          </a:p>
          <a:p>
            <a:pPr marL="457200" lvl="1" indent="0" algn="l">
              <a:buNone/>
            </a:pPr>
            <a:r>
              <a:rPr lang="en-US" b="1" i="0" dirty="0">
                <a:solidFill>
                  <a:srgbClr val="000000"/>
                </a:solidFill>
                <a:effectLst/>
                <a:latin typeface="Lato" panose="020F0502020204030203" pitchFamily="34" charset="0"/>
                <a:ea typeface="Lato" panose="020F0502020204030203" pitchFamily="34" charset="0"/>
                <a:cs typeface="Lato" panose="020F0502020204030203" pitchFamily="34" charset="0"/>
              </a:rPr>
              <a:t>(b)</a:t>
            </a:r>
            <a:r>
              <a:rPr lang="en-US" b="0" i="0" dirty="0">
                <a:solidFill>
                  <a:srgbClr val="333333"/>
                </a:solidFill>
                <a:effectLst/>
                <a:latin typeface="Lato" panose="020F0502020204030203" pitchFamily="34" charset="0"/>
                <a:ea typeface="Lato" panose="020F0502020204030203" pitchFamily="34" charset="0"/>
                <a:cs typeface="Lato" panose="020F0502020204030203" pitchFamily="34" charset="0"/>
              </a:rPr>
              <a:t> is less worthy of belief.</a:t>
            </a:r>
          </a:p>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I will address the test of admitting evidence later.</a:t>
            </a:r>
            <a:endParaRPr lang="en-US" sz="24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2119831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3EADF-4F20-10DD-615B-D375909F15D8}"/>
              </a:ext>
            </a:extLst>
          </p:cNvPr>
          <p:cNvSpPr>
            <a:spLocks noGrp="1"/>
          </p:cNvSpPr>
          <p:nvPr>
            <p:ph type="title"/>
          </p:nvPr>
        </p:nvSpPr>
        <p:spPr/>
        <p:txBody>
          <a:bodyPr/>
          <a:lstStyle/>
          <a:p>
            <a:r>
              <a:rPr lang="en-CA" b="1" dirty="0">
                <a:solidFill>
                  <a:schemeClr val="tx1"/>
                </a:solidFill>
                <a:latin typeface="Raleway" pitchFamily="2" charset="0"/>
              </a:rPr>
              <a:t>Introduction to Pre-Trial Applications</a:t>
            </a:r>
            <a:endParaRPr lang="en-US" b="1" dirty="0">
              <a:solidFill>
                <a:schemeClr val="tx1"/>
              </a:solidFill>
              <a:latin typeface="Raleway" pitchFamily="2" charset="0"/>
            </a:endParaRPr>
          </a:p>
        </p:txBody>
      </p:sp>
      <p:sp>
        <p:nvSpPr>
          <p:cNvPr id="3" name="Content Placeholder 2">
            <a:extLst>
              <a:ext uri="{FF2B5EF4-FFF2-40B4-BE49-F238E27FC236}">
                <a16:creationId xmlns:a16="http://schemas.microsoft.com/office/drawing/2014/main" id="{CD8205B0-0EC9-091C-F02F-1C4AB485FC6E}"/>
              </a:ext>
            </a:extLst>
          </p:cNvPr>
          <p:cNvSpPr>
            <a:spLocks noGrp="1"/>
          </p:cNvSpPr>
          <p:nvPr>
            <p:ph idx="1"/>
          </p:nvPr>
        </p:nvSpPr>
        <p:spPr/>
        <p:txBody>
          <a:bodyPr>
            <a:normAutofit lnSpcReduction="10000"/>
          </a:bodyPr>
          <a:lstStyle/>
          <a:p>
            <a:r>
              <a:rPr lang="en-CA" sz="2400" dirty="0">
                <a:latin typeface="Lato" panose="020F0502020204030203" pitchFamily="34" charset="0"/>
                <a:ea typeface="Lato" panose="020F0502020204030203" pitchFamily="34" charset="0"/>
                <a:cs typeface="Lato" panose="020F0502020204030203" pitchFamily="34" charset="0"/>
              </a:rPr>
              <a:t>Applications to admit records in the hands of the accused:</a:t>
            </a:r>
          </a:p>
          <a:p>
            <a:pPr marL="0" indent="0" algn="l">
              <a:buNone/>
            </a:pPr>
            <a:r>
              <a:rPr lang="en-US" b="1" i="0" u="none" strike="noStrike" dirty="0">
                <a:solidFill>
                  <a:srgbClr val="000000"/>
                </a:solidFill>
                <a:effectLst/>
                <a:latin typeface="Helvetica Neue"/>
              </a:rPr>
              <a:t>278.92</a:t>
            </a:r>
            <a:r>
              <a:rPr lang="en-US" b="0" i="0" dirty="0">
                <a:solidFill>
                  <a:srgbClr val="333333"/>
                </a:solidFill>
                <a:effectLst/>
                <a:latin typeface="Helvetica Neue"/>
              </a:rPr>
              <a:t> </a:t>
            </a:r>
            <a:r>
              <a:rPr lang="en-US" b="1" i="0" dirty="0">
                <a:solidFill>
                  <a:srgbClr val="000000"/>
                </a:solidFill>
                <a:effectLst/>
                <a:latin typeface="Helvetica Neue"/>
              </a:rPr>
              <a:t>(1)</a:t>
            </a:r>
            <a:r>
              <a:rPr lang="en-US" b="0" i="0" dirty="0">
                <a:solidFill>
                  <a:srgbClr val="333333"/>
                </a:solidFill>
                <a:effectLst/>
                <a:latin typeface="Helvetica Neue"/>
              </a:rPr>
              <a:t> Except in accordance with this section, no record relating to a complainant that is in the possession or control of the accused — and which the accused intends to adduce — shall be admitted in evidence in any proceedings in respect of any of the following offences or in any proceedings in respect of two or more offences at least one of which is any of the following offences:</a:t>
            </a:r>
          </a:p>
          <a:p>
            <a:pPr marL="457200" lvl="1" indent="0" algn="l">
              <a:buNone/>
            </a:pPr>
            <a:r>
              <a:rPr lang="en-US" b="1" i="0" dirty="0">
                <a:solidFill>
                  <a:srgbClr val="000000"/>
                </a:solidFill>
                <a:effectLst/>
                <a:latin typeface="Helvetica Neue"/>
              </a:rPr>
              <a:t>(a)</a:t>
            </a:r>
            <a:r>
              <a:rPr lang="en-US" b="0" i="0" dirty="0">
                <a:solidFill>
                  <a:srgbClr val="333333"/>
                </a:solidFill>
                <a:effectLst/>
                <a:latin typeface="Helvetica Neue"/>
              </a:rPr>
              <a:t> an offence under section 151, 152, 153, 153.1, 155, 160, 170, 171, 172, 173, 213, 271, 272, 273, 279.01, 279.011, 279.02, 279.03, 286.1, 286.2 or 286.3; or</a:t>
            </a:r>
          </a:p>
          <a:p>
            <a:pPr marL="457200" lvl="1" indent="0" algn="l">
              <a:buNone/>
            </a:pPr>
            <a:r>
              <a:rPr lang="en-US" b="1" i="0" dirty="0">
                <a:solidFill>
                  <a:srgbClr val="000000"/>
                </a:solidFill>
                <a:effectLst/>
                <a:latin typeface="Helvetica Neue"/>
              </a:rPr>
              <a:t>(b)</a:t>
            </a:r>
            <a:r>
              <a:rPr lang="en-US" b="0" i="0" dirty="0">
                <a:solidFill>
                  <a:srgbClr val="333333"/>
                </a:solidFill>
                <a:effectLst/>
                <a:latin typeface="Helvetica Neue"/>
              </a:rPr>
              <a:t> any offence under this Act, as it read from time to time before the day on which this paragraph comes into force, if the conduct alleged would be an offence referred to in paragraph (a) if it occurred on or after that day.</a:t>
            </a:r>
          </a:p>
          <a:p>
            <a:pPr indent="-285750"/>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I will address the test of admitting evidence later.</a:t>
            </a:r>
            <a:endParaRPr lang="en-US" sz="2400" dirty="0">
              <a:solidFill>
                <a:schemeClr val="tx1"/>
              </a:solidFill>
              <a:latin typeface="Lato" panose="020F0502020204030203" pitchFamily="34" charset="0"/>
              <a:ea typeface="Lato" panose="020F0502020204030203" pitchFamily="34" charset="0"/>
              <a:cs typeface="Lato" panose="020F0502020204030203" pitchFamily="34" charset="0"/>
            </a:endParaRPr>
          </a:p>
          <a:p>
            <a:pPr indent="-285750">
              <a:buFont typeface="Arial" panose="020B0604020202020204" pitchFamily="34" charset="0"/>
              <a:buChar char="•"/>
            </a:pPr>
            <a:endParaRPr lang="en-US" b="0" i="0" dirty="0">
              <a:solidFill>
                <a:srgbClr val="333333"/>
              </a:solidFill>
              <a:effectLst/>
              <a:latin typeface="Helvetica Neue"/>
            </a:endParaRPr>
          </a:p>
          <a:p>
            <a:endParaRPr lang="en-US" sz="2400"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489180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What is a Record?</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lnSpcReduction="10000"/>
          </a:bodyPr>
          <a:lstStyle/>
          <a:p>
            <a:pPr marL="0" indent="0">
              <a:buNone/>
            </a:pPr>
            <a:r>
              <a:rPr lang="en-US" sz="2400" b="1" i="0" u="none" strike="noStrike" dirty="0">
                <a:solidFill>
                  <a:srgbClr val="000000"/>
                </a:solidFill>
                <a:effectLst/>
                <a:latin typeface="Lato" panose="020F0502020204030203" pitchFamily="34" charset="0"/>
                <a:ea typeface="Lato" panose="020F0502020204030203" pitchFamily="34" charset="0"/>
                <a:cs typeface="Lato" panose="020F0502020204030203" pitchFamily="34" charset="0"/>
              </a:rPr>
              <a:t>278.1</a:t>
            </a:r>
            <a:r>
              <a:rPr lang="en-US" sz="2400" b="0" i="0" dirty="0">
                <a:solidFill>
                  <a:srgbClr val="333333"/>
                </a:solidFill>
                <a:effectLst/>
                <a:latin typeface="Lato" panose="020F0502020204030203" pitchFamily="34" charset="0"/>
                <a:ea typeface="Lato" panose="020F0502020204030203" pitchFamily="34" charset="0"/>
                <a:cs typeface="Lato" panose="020F0502020204030203" pitchFamily="34" charset="0"/>
              </a:rPr>
              <a:t> For the purposes of sections 278.2 to 278.92, </a:t>
            </a:r>
            <a:r>
              <a:rPr lang="en-US" sz="2400" b="1" i="1" dirty="0">
                <a:solidFill>
                  <a:srgbClr val="333333"/>
                </a:solidFill>
                <a:effectLst/>
                <a:latin typeface="Lato" panose="020F0502020204030203" pitchFamily="34" charset="0"/>
                <a:ea typeface="Lato" panose="020F0502020204030203" pitchFamily="34" charset="0"/>
                <a:cs typeface="Lato" panose="020F0502020204030203" pitchFamily="34" charset="0"/>
              </a:rPr>
              <a:t>record</a:t>
            </a:r>
            <a:r>
              <a:rPr lang="en-US" sz="2400" b="0" i="0" dirty="0">
                <a:solidFill>
                  <a:srgbClr val="333333"/>
                </a:solidFill>
                <a:effectLst/>
                <a:latin typeface="Lato" panose="020F0502020204030203" pitchFamily="34" charset="0"/>
                <a:ea typeface="Lato" panose="020F0502020204030203" pitchFamily="34" charset="0"/>
                <a:cs typeface="Lato" panose="020F0502020204030203" pitchFamily="34" charset="0"/>
              </a:rPr>
              <a:t> means any form of record that contains personal information for which there is a reasonable expectation of privacy and includes medical, psychiatric, therapeutic, counselling, education, employment, child welfare, adoption and social services records, personal journals and diaries, and records containing personal information the production or disclosure of which is protected by any other Act of Parliament or a provincial legislature, but does not include records made by persons responsible for the investigation or prosecution of the offence.</a:t>
            </a:r>
            <a:endParaRPr lang="en-US" sz="24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1408478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What is a Record (continued)?</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a:bodyPr>
          <a:lstStyle/>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The general types:</a:t>
            </a:r>
          </a:p>
          <a:p>
            <a:pPr lvl="1"/>
            <a:r>
              <a:rPr lang="en-CA" sz="2200" dirty="0">
                <a:solidFill>
                  <a:schemeClr val="tx1"/>
                </a:solidFill>
                <a:latin typeface="Lato" panose="020F0502020204030203" pitchFamily="34" charset="0"/>
                <a:ea typeface="Lato" panose="020F0502020204030203" pitchFamily="34" charset="0"/>
                <a:cs typeface="Lato" panose="020F0502020204030203" pitchFamily="34" charset="0"/>
              </a:rPr>
              <a:t>The enumerated examples – records kept by third parties and personal journals/diaries maintained by the complainant;</a:t>
            </a:r>
          </a:p>
          <a:p>
            <a:pPr lvl="1"/>
            <a:r>
              <a:rPr lang="en-CA" sz="2200" dirty="0">
                <a:solidFill>
                  <a:schemeClr val="tx1"/>
                </a:solidFill>
                <a:latin typeface="Lato" panose="020F0502020204030203" pitchFamily="34" charset="0"/>
                <a:ea typeface="Lato" panose="020F0502020204030203" pitchFamily="34" charset="0"/>
                <a:cs typeface="Lato" panose="020F0502020204030203" pitchFamily="34" charset="0"/>
              </a:rPr>
              <a:t>Texts, emails and/or messages between the complainant and the accused or third parties, photographs, certain social media posts, in which the complainant may have a reasonable expectation of privacy.</a:t>
            </a:r>
          </a:p>
          <a:p>
            <a:pPr lvl="1"/>
            <a:endParaRPr lang="en-US" sz="22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69023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Pre-trial Applications: Common Considerations</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a:bodyPr>
          <a:lstStyle/>
          <a:p>
            <a:r>
              <a:rPr lang="en-US" sz="2400" dirty="0">
                <a:solidFill>
                  <a:schemeClr val="tx1"/>
                </a:solidFill>
                <a:latin typeface="Lato" panose="020F0502020204030203" pitchFamily="34" charset="0"/>
                <a:ea typeface="Lato" panose="020F0502020204030203" pitchFamily="34" charset="0"/>
                <a:cs typeface="Lato" panose="020F0502020204030203" pitchFamily="34" charset="0"/>
                <a:hlinkClick r:id="rId2"/>
              </a:rPr>
              <a:t>https://www.westcoastleaf.org/wp-content/uploads/2020/04/lower-res-Complainant-Counsel-Toolkit-Nov-2022-update-web.pdf</a:t>
            </a:r>
            <a:endParaRPr lang="en-CA" sz="2400" dirty="0">
              <a:solidFill>
                <a:schemeClr val="tx1"/>
              </a:solidFill>
              <a:latin typeface="Lato" panose="020F0502020204030203" pitchFamily="34" charset="0"/>
              <a:ea typeface="Lato" panose="020F0502020204030203" pitchFamily="34" charset="0"/>
              <a:cs typeface="Lato" panose="020F0502020204030203" pitchFamily="34" charset="0"/>
            </a:endParaRPr>
          </a:p>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The toolkit provides an introduction to the law, and advice on how to approach contact with complainants (counsel does not have a lot of time to establish a relationship with complainants).</a:t>
            </a:r>
            <a:endParaRPr lang="en-US" sz="24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3945804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What is the Point?</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a:bodyPr>
          <a:lstStyle/>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S</a:t>
            </a:r>
            <a:r>
              <a:rPr lang="en-CA" sz="2400" dirty="0">
                <a:effectLst/>
                <a:latin typeface="Lato" panose="020F0502020204030203" pitchFamily="34" charset="0"/>
                <a:ea typeface="Lato" panose="020F0502020204030203" pitchFamily="34" charset="0"/>
                <a:cs typeface="Lato" panose="020F0502020204030203" pitchFamily="34" charset="0"/>
              </a:rPr>
              <a:t>exual assault is </a:t>
            </a:r>
            <a:r>
              <a:rPr lang="en-CA" sz="2400" i="1" dirty="0">
                <a:effectLst/>
                <a:latin typeface="Lato" panose="020F0502020204030203" pitchFamily="34" charset="0"/>
                <a:ea typeface="Lato" panose="020F0502020204030203" pitchFamily="34" charset="0"/>
                <a:cs typeface="Lato" panose="020F0502020204030203" pitchFamily="34" charset="0"/>
              </a:rPr>
              <a:t>still </a:t>
            </a:r>
            <a:r>
              <a:rPr lang="en-CA" sz="2400" dirty="0">
                <a:effectLst/>
                <a:latin typeface="Lato" panose="020F0502020204030203" pitchFamily="34" charset="0"/>
                <a:ea typeface="Lato" panose="020F0502020204030203" pitchFamily="34" charset="0"/>
                <a:cs typeface="Lato" panose="020F0502020204030203" pitchFamily="34" charset="0"/>
              </a:rPr>
              <a:t>among the most highly gendered and underreported crimes</a:t>
            </a:r>
            <a:r>
              <a:rPr lang="en-CA" dirty="0">
                <a:latin typeface="Arial" panose="020B0604020202020204" pitchFamily="34" charset="0"/>
                <a:ea typeface="Lato" panose="020F0502020204030203" pitchFamily="34" charset="0"/>
                <a:cs typeface="Times New Roman" panose="02020603050405020304" pitchFamily="18" charset="0"/>
              </a:rPr>
              <a:t>.</a:t>
            </a:r>
          </a:p>
          <a:p>
            <a:r>
              <a:rPr lang="en-CA" sz="2400" dirty="0">
                <a:solidFill>
                  <a:schemeClr val="tx1"/>
                </a:solidFill>
                <a:latin typeface="Arial" panose="020B0604020202020204" pitchFamily="34" charset="0"/>
                <a:ea typeface="Lato" panose="020F0502020204030203" pitchFamily="34" charset="0"/>
                <a:cs typeface="Times New Roman" panose="02020603050405020304" pitchFamily="18" charset="0"/>
              </a:rPr>
              <a:t>The harms associated with sexual assault are vast.</a:t>
            </a:r>
          </a:p>
          <a:p>
            <a:r>
              <a:rPr lang="en-CA" sz="2400" dirty="0">
                <a:solidFill>
                  <a:schemeClr val="tx1"/>
                </a:solidFill>
                <a:latin typeface="Arial" panose="020B0604020202020204" pitchFamily="34" charset="0"/>
                <a:ea typeface="Lato" panose="020F0502020204030203" pitchFamily="34" charset="0"/>
                <a:cs typeface="Times New Roman" panose="02020603050405020304" pitchFamily="18" charset="0"/>
              </a:rPr>
              <a:t>There remains a need to remove discriminatory myths and </a:t>
            </a:r>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stereotypes from sexual assault trials, as issues of equality and trial fairness.</a:t>
            </a:r>
          </a:p>
          <a:p>
            <a:r>
              <a:rPr lang="en-CA" sz="2400" dirty="0">
                <a:solidFill>
                  <a:schemeClr val="tx1"/>
                </a:solidFill>
                <a:effectLst/>
                <a:latin typeface="Lato" panose="020F0502020204030203" pitchFamily="34" charset="0"/>
                <a:ea typeface="Lato" panose="020F0502020204030203" pitchFamily="34" charset="0"/>
                <a:cs typeface="Lato" panose="020F0502020204030203" pitchFamily="34" charset="0"/>
              </a:rPr>
              <a:t>“The harm caused by sexual assault, and society’s biased reactions to that harm, are not relics of a bygone Victorian era”: </a:t>
            </a:r>
            <a:r>
              <a:rPr lang="en-CA" sz="2400" i="1" dirty="0">
                <a:solidFill>
                  <a:schemeClr val="tx1"/>
                </a:solidFill>
                <a:effectLst/>
                <a:latin typeface="Lato" panose="020F0502020204030203" pitchFamily="34" charset="0"/>
                <a:ea typeface="Lato" panose="020F0502020204030203" pitchFamily="34" charset="0"/>
                <a:cs typeface="Lato" panose="020F0502020204030203" pitchFamily="34" charset="0"/>
              </a:rPr>
              <a:t>R. v. Goldfinch</a:t>
            </a:r>
            <a:r>
              <a:rPr lang="en-CA" sz="2400" dirty="0">
                <a:solidFill>
                  <a:schemeClr val="tx1"/>
                </a:solidFill>
                <a:effectLst/>
                <a:latin typeface="Lato" panose="020F0502020204030203" pitchFamily="34" charset="0"/>
                <a:ea typeface="Lato" panose="020F0502020204030203" pitchFamily="34" charset="0"/>
                <a:cs typeface="Lato" panose="020F0502020204030203" pitchFamily="34" charset="0"/>
              </a:rPr>
              <a:t>, 2019 SCC 38, para. 37</a:t>
            </a:r>
            <a:endParaRPr lang="en-US" sz="24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2037582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The “Twin Myths”</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a:bodyPr>
          <a:lstStyle/>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That because of a complainant’s sexual activity, she is:</a:t>
            </a:r>
          </a:p>
          <a:p>
            <a:pPr lvl="1"/>
            <a:r>
              <a:rPr lang="en-CA" sz="2200" dirty="0">
                <a:solidFill>
                  <a:schemeClr val="tx1"/>
                </a:solidFill>
                <a:latin typeface="Lato" panose="020F0502020204030203" pitchFamily="34" charset="0"/>
                <a:ea typeface="Lato" panose="020F0502020204030203" pitchFamily="34" charset="0"/>
                <a:cs typeface="Lato" panose="020F0502020204030203" pitchFamily="34" charset="0"/>
              </a:rPr>
              <a:t>More likely to have consented to the charged conduct; or</a:t>
            </a:r>
          </a:p>
          <a:p>
            <a:pPr lvl="1"/>
            <a:r>
              <a:rPr lang="en-CA" sz="2200" dirty="0">
                <a:solidFill>
                  <a:schemeClr val="tx1"/>
                </a:solidFill>
                <a:latin typeface="Lato" panose="020F0502020204030203" pitchFamily="34" charset="0"/>
                <a:ea typeface="Lato" panose="020F0502020204030203" pitchFamily="34" charset="0"/>
                <a:cs typeface="Lato" panose="020F0502020204030203" pitchFamily="34" charset="0"/>
              </a:rPr>
              <a:t>She is less worthy of belief.</a:t>
            </a:r>
            <a:endParaRPr lang="en-US" sz="22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1901702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Other Damaging Myths and Stereotypes</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a:bodyPr>
          <a:lstStyle/>
          <a:p>
            <a:r>
              <a:rPr lang="en-CA" sz="2400" dirty="0">
                <a:latin typeface="Lato" panose="020F0502020204030203" pitchFamily="34" charset="0"/>
                <a:ea typeface="Lato" panose="020F0502020204030203" pitchFamily="34" charset="0"/>
                <a:cs typeface="Lato" panose="020F0502020204030203" pitchFamily="34" charset="0"/>
              </a:rPr>
              <a:t>W</a:t>
            </a:r>
            <a:r>
              <a:rPr lang="en-CA" sz="2400" dirty="0">
                <a:effectLst/>
                <a:latin typeface="Lato" panose="020F0502020204030203" pitchFamily="34" charset="0"/>
                <a:ea typeface="Lato" panose="020F0502020204030203" pitchFamily="34" charset="0"/>
                <a:cs typeface="Lato" panose="020F0502020204030203" pitchFamily="34" charset="0"/>
              </a:rPr>
              <a:t>omen who have been sexually assaulted deserve it; </a:t>
            </a:r>
          </a:p>
          <a:p>
            <a:r>
              <a:rPr lang="en-CA" sz="2400" dirty="0">
                <a:latin typeface="Lato" panose="020F0502020204030203" pitchFamily="34" charset="0"/>
                <a:ea typeface="Lato" panose="020F0502020204030203" pitchFamily="34" charset="0"/>
                <a:cs typeface="Lato" panose="020F0502020204030203" pitchFamily="34" charset="0"/>
              </a:rPr>
              <a:t>W</a:t>
            </a:r>
            <a:r>
              <a:rPr lang="en-CA" sz="2400" dirty="0">
                <a:effectLst/>
                <a:latin typeface="Lato" panose="020F0502020204030203" pitchFamily="34" charset="0"/>
                <a:ea typeface="Lato" panose="020F0502020204030203" pitchFamily="34" charset="0"/>
                <a:cs typeface="Lato" panose="020F0502020204030203" pitchFamily="34" charset="0"/>
              </a:rPr>
              <a:t>omen are unreliable witnesses; </a:t>
            </a:r>
          </a:p>
          <a:p>
            <a:r>
              <a:rPr lang="en-CA" sz="2400" dirty="0">
                <a:latin typeface="Lato" panose="020F0502020204030203" pitchFamily="34" charset="0"/>
                <a:ea typeface="Lato" panose="020F0502020204030203" pitchFamily="34" charset="0"/>
                <a:cs typeface="Lato" panose="020F0502020204030203" pitchFamily="34" charset="0"/>
              </a:rPr>
              <a:t>W</a:t>
            </a:r>
            <a:r>
              <a:rPr lang="en-CA" sz="2400" dirty="0">
                <a:effectLst/>
                <a:latin typeface="Lato" panose="020F0502020204030203" pitchFamily="34" charset="0"/>
                <a:ea typeface="Lato" panose="020F0502020204030203" pitchFamily="34" charset="0"/>
                <a:cs typeface="Lato" panose="020F0502020204030203" pitchFamily="34" charset="0"/>
              </a:rPr>
              <a:t>omen lie about sexual assault; </a:t>
            </a:r>
          </a:p>
          <a:p>
            <a:r>
              <a:rPr lang="en-CA" sz="2400" dirty="0">
                <a:latin typeface="Lato" panose="020F0502020204030203" pitchFamily="34" charset="0"/>
                <a:ea typeface="Lato" panose="020F0502020204030203" pitchFamily="34" charset="0"/>
                <a:cs typeface="Lato" panose="020F0502020204030203" pitchFamily="34" charset="0"/>
              </a:rPr>
              <a:t>W</a:t>
            </a:r>
            <a:r>
              <a:rPr lang="en-CA" sz="2400" dirty="0">
                <a:effectLst/>
                <a:latin typeface="Lato" panose="020F0502020204030203" pitchFamily="34" charset="0"/>
                <a:ea typeface="Lato" panose="020F0502020204030203" pitchFamily="34" charset="0"/>
                <a:cs typeface="Lato" panose="020F0502020204030203" pitchFamily="34" charset="0"/>
              </a:rPr>
              <a:t>omen allege sexual assault to get back in the good graces of those who may have her sexual conduct under scrutiny;</a:t>
            </a:r>
          </a:p>
          <a:p>
            <a:r>
              <a:rPr lang="en-CA" sz="2400" dirty="0">
                <a:latin typeface="Lato" panose="020F0502020204030203" pitchFamily="34" charset="0"/>
                <a:ea typeface="Lato" panose="020F0502020204030203" pitchFamily="34" charset="0"/>
                <a:cs typeface="Lato" panose="020F0502020204030203" pitchFamily="34" charset="0"/>
              </a:rPr>
              <a:t>Women will avoid those who sexually assault them;</a:t>
            </a:r>
          </a:p>
          <a:p>
            <a:r>
              <a:rPr lang="en-CA" sz="2400" dirty="0">
                <a:effectLst/>
                <a:latin typeface="Lato" panose="020F0502020204030203" pitchFamily="34" charset="0"/>
                <a:ea typeface="Lato" panose="020F0502020204030203" pitchFamily="34" charset="0"/>
                <a:cs typeface="Lato" panose="020F0502020204030203" pitchFamily="34" charset="0"/>
              </a:rPr>
              <a:t>Wome</a:t>
            </a:r>
            <a:r>
              <a:rPr lang="en-CA" sz="2400" dirty="0">
                <a:latin typeface="Lato" panose="020F0502020204030203" pitchFamily="34" charset="0"/>
                <a:ea typeface="Lato" panose="020F0502020204030203" pitchFamily="34" charset="0"/>
                <a:cs typeface="Lato" panose="020F0502020204030203" pitchFamily="34" charset="0"/>
              </a:rPr>
              <a:t>n will report a sexual assault immediately afterwards;</a:t>
            </a:r>
            <a:r>
              <a:rPr lang="en-CA" sz="2400" dirty="0">
                <a:effectLst/>
                <a:latin typeface="Lato" panose="020F0502020204030203" pitchFamily="34" charset="0"/>
                <a:ea typeface="Lato" panose="020F0502020204030203" pitchFamily="34" charset="0"/>
                <a:cs typeface="Lato" panose="020F0502020204030203" pitchFamily="34" charset="0"/>
              </a:rPr>
              <a:t> </a:t>
            </a:r>
          </a:p>
          <a:p>
            <a:r>
              <a:rPr lang="en-CA" sz="2400" dirty="0">
                <a:latin typeface="Lato" panose="020F0502020204030203" pitchFamily="34" charset="0"/>
                <a:ea typeface="Lato" panose="020F0502020204030203" pitchFamily="34" charset="0"/>
                <a:cs typeface="Lato" panose="020F0502020204030203" pitchFamily="34" charset="0"/>
              </a:rPr>
              <a:t>S</a:t>
            </a:r>
            <a:r>
              <a:rPr lang="en-CA" sz="2400" dirty="0">
                <a:effectLst/>
                <a:latin typeface="Lato" panose="020F0502020204030203" pitchFamily="34" charset="0"/>
                <a:ea typeface="Lato" panose="020F0502020204030203" pitchFamily="34" charset="0"/>
                <a:cs typeface="Lato" panose="020F0502020204030203" pitchFamily="34" charset="0"/>
              </a:rPr>
              <a:t>exual assault is committed by strangers.</a:t>
            </a:r>
            <a:r>
              <a:rPr lang="en-US" sz="2400" dirty="0">
                <a:effectLst/>
                <a:latin typeface="Lato" panose="020F0502020204030203" pitchFamily="34" charset="0"/>
                <a:ea typeface="Lato" panose="020F0502020204030203" pitchFamily="34" charset="0"/>
                <a:cs typeface="Lato" panose="020F0502020204030203" pitchFamily="34" charset="0"/>
              </a:rPr>
              <a:t> </a:t>
            </a:r>
          </a:p>
          <a:p>
            <a:endParaRPr lang="en-US" sz="24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1767267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The Plan</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lnSpcReduction="10000"/>
          </a:bodyPr>
          <a:lstStyle/>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Introductory comments</a:t>
            </a:r>
          </a:p>
          <a:p>
            <a:pPr lvl="1"/>
            <a:r>
              <a:rPr lang="en-CA" sz="2200" dirty="0">
                <a:solidFill>
                  <a:schemeClr val="tx1"/>
                </a:solidFill>
                <a:latin typeface="Lato" panose="020F0502020204030203" pitchFamily="34" charset="0"/>
                <a:ea typeface="Lato" panose="020F0502020204030203" pitchFamily="34" charset="0"/>
                <a:cs typeface="Lato" panose="020F0502020204030203" pitchFamily="34" charset="0"/>
              </a:rPr>
              <a:t>Role of complainants in criminal sexual assault cases</a:t>
            </a:r>
          </a:p>
          <a:p>
            <a:pPr lvl="1"/>
            <a:r>
              <a:rPr lang="en-CA" sz="2200" dirty="0">
                <a:solidFill>
                  <a:schemeClr val="tx1"/>
                </a:solidFill>
                <a:latin typeface="Lato" panose="020F0502020204030203" pitchFamily="34" charset="0"/>
                <a:ea typeface="Lato" panose="020F0502020204030203" pitchFamily="34" charset="0"/>
                <a:cs typeface="Lato" panose="020F0502020204030203" pitchFamily="34" charset="0"/>
              </a:rPr>
              <a:t>Barriers to advising complainants</a:t>
            </a:r>
          </a:p>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Independent legal advice</a:t>
            </a:r>
          </a:p>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Introduction to pre-trial applications: </a:t>
            </a:r>
          </a:p>
          <a:p>
            <a:pPr lvl="1"/>
            <a:r>
              <a:rPr lang="en-CA" sz="2200" dirty="0">
                <a:solidFill>
                  <a:schemeClr val="tx1"/>
                </a:solidFill>
                <a:latin typeface="Lato" panose="020F0502020204030203" pitchFamily="34" charset="0"/>
                <a:ea typeface="Lato" panose="020F0502020204030203" pitchFamily="34" charset="0"/>
                <a:cs typeface="Lato" panose="020F0502020204030203" pitchFamily="34" charset="0"/>
              </a:rPr>
              <a:t>Production of records from third parties (section 278.3)</a:t>
            </a:r>
          </a:p>
          <a:p>
            <a:pPr lvl="1"/>
            <a:r>
              <a:rPr lang="en-CA" sz="2200" dirty="0">
                <a:solidFill>
                  <a:schemeClr val="tx1"/>
                </a:solidFill>
                <a:latin typeface="Lato" panose="020F0502020204030203" pitchFamily="34" charset="0"/>
                <a:ea typeface="Lato" panose="020F0502020204030203" pitchFamily="34" charset="0"/>
                <a:cs typeface="Lato" panose="020F0502020204030203" pitchFamily="34" charset="0"/>
              </a:rPr>
              <a:t>Admission of “other sexual activity” evidence (section 276)</a:t>
            </a:r>
          </a:p>
          <a:p>
            <a:pPr lvl="1"/>
            <a:r>
              <a:rPr lang="en-CA" sz="2200" dirty="0">
                <a:solidFill>
                  <a:schemeClr val="tx1"/>
                </a:solidFill>
                <a:latin typeface="Lato" panose="020F0502020204030203" pitchFamily="34" charset="0"/>
                <a:ea typeface="Lato" panose="020F0502020204030203" pitchFamily="34" charset="0"/>
                <a:cs typeface="Lato" panose="020F0502020204030203" pitchFamily="34" charset="0"/>
              </a:rPr>
              <a:t>Admission of records in the hands of the accused (section 278.92)</a:t>
            </a:r>
          </a:p>
          <a:p>
            <a:pPr marL="0" indent="0">
              <a:buNone/>
            </a:pPr>
            <a:endParaRPr lang="en-CA" sz="24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4940464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The Role of Complainant’s Counsel</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fontScale="92500" lnSpcReduction="20000"/>
          </a:bodyPr>
          <a:lstStyle/>
          <a:p>
            <a:pPr>
              <a:lnSpc>
                <a:spcPct val="120000"/>
              </a:lnSpc>
              <a:spcBef>
                <a:spcPts val="0"/>
              </a:spcBef>
            </a:pPr>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The complainant is not a compellable witness but may appear and make submissions: sections 278.4(1) and 278.94(2); </a:t>
            </a:r>
            <a:r>
              <a:rPr lang="en-CA" sz="2400" i="1" dirty="0">
                <a:solidFill>
                  <a:schemeClr val="tx1"/>
                </a:solidFill>
                <a:latin typeface="Lato" panose="020F0502020204030203" pitchFamily="34" charset="0"/>
                <a:ea typeface="Lato" panose="020F0502020204030203" pitchFamily="34" charset="0"/>
                <a:cs typeface="Lato" panose="020F0502020204030203" pitchFamily="34" charset="0"/>
              </a:rPr>
              <a:t>R. v. J.J.</a:t>
            </a:r>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 2020 SCC 28, paras. 99-102</a:t>
            </a:r>
          </a:p>
          <a:p>
            <a:pPr>
              <a:lnSpc>
                <a:spcPct val="120000"/>
              </a:lnSpc>
              <a:spcBef>
                <a:spcPts val="0"/>
              </a:spcBef>
            </a:pPr>
            <a:r>
              <a:rPr lang="en-US" sz="2400" b="0" i="0" u="none" strike="noStrike" baseline="0" dirty="0">
                <a:solidFill>
                  <a:srgbClr val="000000"/>
                </a:solidFill>
                <a:latin typeface="Lato" panose="020F0502020204030203" pitchFamily="34" charset="0"/>
                <a:ea typeface="Lato" panose="020F0502020204030203" pitchFamily="34" charset="0"/>
                <a:cs typeface="Lato" panose="020F0502020204030203" pitchFamily="34" charset="0"/>
              </a:rPr>
              <a:t>There is little judicial</a:t>
            </a:r>
            <a:r>
              <a:rPr lang="en-US" sz="2400" dirty="0">
                <a:solidFill>
                  <a:srgbClr val="000000"/>
                </a:solidFill>
                <a:latin typeface="Lato" panose="020F0502020204030203" pitchFamily="34" charset="0"/>
                <a:ea typeface="Lato" panose="020F0502020204030203" pitchFamily="34" charset="0"/>
                <a:cs typeface="Lato" panose="020F0502020204030203" pitchFamily="34" charset="0"/>
              </a:rPr>
              <a:t> guidance on the content of a complainant’s submissions.</a:t>
            </a:r>
          </a:p>
          <a:p>
            <a:pPr>
              <a:lnSpc>
                <a:spcPct val="120000"/>
              </a:lnSpc>
              <a:spcBef>
                <a:spcPts val="0"/>
              </a:spcBef>
            </a:pPr>
            <a:r>
              <a:rPr lang="en-US" sz="2400" b="0" i="0" u="none" strike="noStrike" baseline="0" dirty="0">
                <a:solidFill>
                  <a:srgbClr val="000000"/>
                </a:solidFill>
                <a:latin typeface="Lato" panose="020F0502020204030203" pitchFamily="34" charset="0"/>
                <a:ea typeface="Lato" panose="020F0502020204030203" pitchFamily="34" charset="0"/>
                <a:cs typeface="Lato" panose="020F0502020204030203" pitchFamily="34" charset="0"/>
              </a:rPr>
              <a:t>There is a general expectation </a:t>
            </a:r>
            <a:r>
              <a:rPr lang="en-US" sz="2400" dirty="0">
                <a:solidFill>
                  <a:srgbClr val="000000"/>
                </a:solidFill>
                <a:latin typeface="Lato" panose="020F0502020204030203" pitchFamily="34" charset="0"/>
                <a:ea typeface="Lato" panose="020F0502020204030203" pitchFamily="34" charset="0"/>
                <a:cs typeface="Lato" panose="020F0502020204030203" pitchFamily="34" charset="0"/>
              </a:rPr>
              <a:t>that the complainant’s submission will focus on the complainant’s privacy, security and equality interests.</a:t>
            </a:r>
          </a:p>
          <a:p>
            <a:pPr>
              <a:lnSpc>
                <a:spcPct val="120000"/>
              </a:lnSpc>
              <a:spcBef>
                <a:spcPts val="0"/>
              </a:spcBef>
            </a:pPr>
            <a:r>
              <a:rPr lang="en-US" sz="2400" dirty="0">
                <a:solidFill>
                  <a:srgbClr val="000000"/>
                </a:solidFill>
                <a:latin typeface="Lato" panose="020F0502020204030203" pitchFamily="34" charset="0"/>
                <a:ea typeface="Lato" panose="020F0502020204030203" pitchFamily="34" charset="0"/>
                <a:cs typeface="Lato" panose="020F0502020204030203" pitchFamily="34" charset="0"/>
              </a:rPr>
              <a:t>It is questionable whether the complainant may make submissions on the sufficiency of the application and the requirement to set out a </a:t>
            </a:r>
            <a:r>
              <a:rPr lang="en-US" sz="2400" dirty="0" err="1">
                <a:solidFill>
                  <a:srgbClr val="000000"/>
                </a:solidFill>
                <a:latin typeface="Lato" panose="020F0502020204030203" pitchFamily="34" charset="0"/>
                <a:ea typeface="Lato" panose="020F0502020204030203" pitchFamily="34" charset="0"/>
                <a:cs typeface="Lato" panose="020F0502020204030203" pitchFamily="34" charset="0"/>
              </a:rPr>
              <a:t>defence</a:t>
            </a:r>
            <a:r>
              <a:rPr lang="en-US" sz="2400" dirty="0">
                <a:solidFill>
                  <a:srgbClr val="000000"/>
                </a:solidFill>
                <a:latin typeface="Lato" panose="020F0502020204030203" pitchFamily="34" charset="0"/>
                <a:ea typeface="Lato" panose="020F0502020204030203" pitchFamily="34" charset="0"/>
                <a:cs typeface="Lato" panose="020F0502020204030203" pitchFamily="34" charset="0"/>
              </a:rPr>
              <a:t>.</a:t>
            </a:r>
          </a:p>
          <a:p>
            <a:endParaRPr lang="en-US" sz="24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2609999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The Role of Complainant’s Counsel (continued)</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a:bodyPr>
          <a:lstStyle/>
          <a:p>
            <a:r>
              <a:rPr lang="en-US" sz="2400" dirty="0">
                <a:solidFill>
                  <a:srgbClr val="000000"/>
                </a:solidFill>
                <a:latin typeface="Lato" panose="020F0502020204030203" pitchFamily="34" charset="0"/>
                <a:ea typeface="Lato" panose="020F0502020204030203" pitchFamily="34" charset="0"/>
                <a:cs typeface="Lato" panose="020F0502020204030203" pitchFamily="34" charset="0"/>
              </a:rPr>
              <a:t>The complainant is entitled to make submissions on relevance.</a:t>
            </a:r>
          </a:p>
          <a:p>
            <a:r>
              <a:rPr lang="en-US" sz="2400" dirty="0">
                <a:solidFill>
                  <a:schemeClr val="tx1"/>
                </a:solidFill>
                <a:latin typeface="Lato" panose="020F0502020204030203" pitchFamily="34" charset="0"/>
                <a:ea typeface="Lato" panose="020F0502020204030203" pitchFamily="34" charset="0"/>
                <a:cs typeface="Lato" panose="020F0502020204030203" pitchFamily="34" charset="0"/>
              </a:rPr>
              <a:t>The complainant is not entitled to cross-examine any witnesses.</a:t>
            </a:r>
          </a:p>
          <a:p>
            <a:r>
              <a:rPr lang="en-US" sz="2400" dirty="0">
                <a:solidFill>
                  <a:schemeClr val="tx1"/>
                </a:solidFill>
                <a:latin typeface="Lato" panose="020F0502020204030203" pitchFamily="34" charset="0"/>
                <a:ea typeface="Lato" panose="020F0502020204030203" pitchFamily="34" charset="0"/>
                <a:cs typeface="Lato" panose="020F0502020204030203" pitchFamily="34" charset="0"/>
              </a:rPr>
              <a:t>The complainant is not entitled to tender evidence.</a:t>
            </a:r>
          </a:p>
          <a:p>
            <a:r>
              <a:rPr lang="en-US" sz="2400" dirty="0">
                <a:solidFill>
                  <a:schemeClr val="tx1"/>
                </a:solidFill>
                <a:latin typeface="Lato" panose="020F0502020204030203" pitchFamily="34" charset="0"/>
                <a:ea typeface="Lato" panose="020F0502020204030203" pitchFamily="34" charset="0"/>
                <a:cs typeface="Lato" panose="020F0502020204030203" pitchFamily="34" charset="0"/>
              </a:rPr>
              <a:t>The role of the complainant does not extend to the trial itself.</a:t>
            </a:r>
          </a:p>
          <a:p>
            <a:r>
              <a:rPr lang="en-US" sz="2400" dirty="0">
                <a:solidFill>
                  <a:schemeClr val="tx1"/>
                </a:solidFill>
                <a:latin typeface="Lato" panose="020F0502020204030203" pitchFamily="34" charset="0"/>
                <a:ea typeface="Lato" panose="020F0502020204030203" pitchFamily="34" charset="0"/>
                <a:cs typeface="Lato" panose="020F0502020204030203" pitchFamily="34" charset="0"/>
              </a:rPr>
              <a:t>Attendance at trial, however, may become necessary.</a:t>
            </a: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616591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The Scope of the Retainer</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Autofit/>
          </a:bodyPr>
          <a:lstStyle/>
          <a:p>
            <a:pPr marL="285750" indent="-285750">
              <a:lnSpc>
                <a:spcPct val="120000"/>
              </a:lnSpc>
              <a:spcBef>
                <a:spcPts val="0"/>
              </a:spcBef>
            </a:pPr>
            <a:r>
              <a:rPr lang="en-US" sz="2000" b="0" i="0" u="none" strike="noStrike" baseline="0" dirty="0">
                <a:solidFill>
                  <a:srgbClr val="000000"/>
                </a:solidFill>
                <a:latin typeface="Lato" panose="020F0502020204030203" pitchFamily="34" charset="0"/>
                <a:ea typeface="Lato" panose="020F0502020204030203" pitchFamily="34" charset="0"/>
                <a:cs typeface="Lato" panose="020F0502020204030203" pitchFamily="34" charset="0"/>
              </a:rPr>
              <a:t>The retainer is limited. </a:t>
            </a:r>
            <a:r>
              <a:rPr lang="en-US" sz="2000" dirty="0">
                <a:solidFill>
                  <a:srgbClr val="000000"/>
                </a:solidFill>
                <a:latin typeface="Lato" panose="020F0502020204030203" pitchFamily="34" charset="0"/>
                <a:ea typeface="Lato" panose="020F0502020204030203" pitchFamily="34" charset="0"/>
                <a:cs typeface="Lato" panose="020F0502020204030203" pitchFamily="34" charset="0"/>
              </a:rPr>
              <a:t>The role is limited to the application and is not the role of a second prosecutor. Counsel do not advise on the trial.</a:t>
            </a:r>
          </a:p>
          <a:p>
            <a:pPr marL="285750" indent="-285750">
              <a:lnSpc>
                <a:spcPct val="120000"/>
              </a:lnSpc>
              <a:spcBef>
                <a:spcPts val="0"/>
              </a:spcBef>
            </a:pPr>
            <a:r>
              <a:rPr lang="en-US" sz="2000" dirty="0">
                <a:solidFill>
                  <a:srgbClr val="000000"/>
                </a:solidFill>
                <a:latin typeface="Lato" panose="020F0502020204030203" pitchFamily="34" charset="0"/>
                <a:ea typeface="Lato" panose="020F0502020204030203" pitchFamily="34" charset="0"/>
                <a:cs typeface="Lato" panose="020F0502020204030203" pitchFamily="34" charset="0"/>
              </a:rPr>
              <a:t>Legal Aid BC pays (at their rate) for 10 hours of preparation and 20 hours of court time. It is sometimes possible to obtain an increase. </a:t>
            </a:r>
          </a:p>
          <a:p>
            <a:pPr marL="285750" indent="-285750">
              <a:lnSpc>
                <a:spcPct val="120000"/>
              </a:lnSpc>
              <a:spcBef>
                <a:spcPts val="0"/>
              </a:spcBef>
            </a:pPr>
            <a:r>
              <a:rPr lang="en-US" sz="2000" dirty="0">
                <a:solidFill>
                  <a:srgbClr val="000000"/>
                </a:solidFill>
                <a:latin typeface="Lato" panose="020F0502020204030203" pitchFamily="34" charset="0"/>
                <a:ea typeface="Lato" panose="020F0502020204030203" pitchFamily="34" charset="0"/>
                <a:cs typeface="Lato" panose="020F0502020204030203" pitchFamily="34" charset="0"/>
              </a:rPr>
              <a:t>Travel time is generally not paid, although travel disbursements are paid. There are permitted disbursements for copying.</a:t>
            </a:r>
          </a:p>
          <a:p>
            <a:pPr marL="285750" indent="-285750">
              <a:lnSpc>
                <a:spcPct val="120000"/>
              </a:lnSpc>
              <a:spcBef>
                <a:spcPts val="0"/>
              </a:spcBef>
            </a:pPr>
            <a:r>
              <a:rPr lang="en-US" sz="2000" b="0" i="0" u="none" strike="noStrike" baseline="0" dirty="0">
                <a:solidFill>
                  <a:srgbClr val="000000"/>
                </a:solidFill>
                <a:latin typeface="Lato" panose="020F0502020204030203" pitchFamily="34" charset="0"/>
                <a:ea typeface="Lato" panose="020F0502020204030203" pitchFamily="34" charset="0"/>
                <a:cs typeface="Lato" panose="020F0502020204030203" pitchFamily="34" charset="0"/>
              </a:rPr>
              <a:t>Different clients have differing needs for time, depending on their emotional </a:t>
            </a:r>
            <a:r>
              <a:rPr lang="en-US" sz="2000" b="0" i="0" u="none" strike="noStrike" baseline="0" dirty="0" err="1">
                <a:solidFill>
                  <a:srgbClr val="000000"/>
                </a:solidFill>
                <a:latin typeface="Lato" panose="020F0502020204030203" pitchFamily="34" charset="0"/>
                <a:ea typeface="Lato" panose="020F0502020204030203" pitchFamily="34" charset="0"/>
                <a:cs typeface="Lato" panose="020F0502020204030203" pitchFamily="34" charset="0"/>
              </a:rPr>
              <a:t>bandwith</a:t>
            </a:r>
            <a:r>
              <a:rPr lang="en-US" sz="2000" b="0" i="0" u="none" strike="noStrike" baseline="0" dirty="0">
                <a:solidFill>
                  <a:srgbClr val="000000"/>
                </a:solidFill>
                <a:latin typeface="Lato" panose="020F0502020204030203" pitchFamily="34" charset="0"/>
                <a:ea typeface="Lato" panose="020F0502020204030203" pitchFamily="34" charset="0"/>
                <a:cs typeface="Lato" panose="020F0502020204030203" pitchFamily="34" charset="0"/>
              </a:rPr>
              <a:t> and other vulnerabilities. </a:t>
            </a: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3587012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Ethical Considerations</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fontScale="92500" lnSpcReduction="20000"/>
          </a:bodyPr>
          <a:lstStyle/>
          <a:p>
            <a:pPr>
              <a:lnSpc>
                <a:spcPct val="120000"/>
              </a:lnSpc>
              <a:spcBef>
                <a:spcPts val="0"/>
              </a:spcBef>
            </a:pPr>
            <a:r>
              <a:rPr lang="en-US" sz="2400" b="0" i="0" u="none" strike="noStrike" baseline="0" dirty="0">
                <a:solidFill>
                  <a:srgbClr val="000000"/>
                </a:solidFill>
                <a:latin typeface="Lato" panose="020F0502020204030203" pitchFamily="34" charset="0"/>
                <a:ea typeface="Lato" panose="020F0502020204030203" pitchFamily="34" charset="0"/>
                <a:cs typeface="Lato" panose="020F0502020204030203" pitchFamily="34" charset="0"/>
              </a:rPr>
              <a:t>Solicitor/client privilege exists between the complainant and counsel. Without the consent of the complainant, counsel cannot discuss issues with Crown.</a:t>
            </a:r>
          </a:p>
          <a:p>
            <a:pPr>
              <a:lnSpc>
                <a:spcPct val="120000"/>
              </a:lnSpc>
              <a:spcBef>
                <a:spcPts val="0"/>
              </a:spcBef>
            </a:pPr>
            <a:r>
              <a:rPr lang="en-US" sz="2400" dirty="0">
                <a:solidFill>
                  <a:srgbClr val="000000"/>
                </a:solidFill>
                <a:latin typeface="Lato" panose="020F0502020204030203" pitchFamily="34" charset="0"/>
                <a:ea typeface="Lato" panose="020F0502020204030203" pitchFamily="34" charset="0"/>
                <a:cs typeface="Lato" panose="020F0502020204030203" pitchFamily="34" charset="0"/>
              </a:rPr>
              <a:t>Counsel’s duty is to act in the complainant’s best interest. The complainant’s goals, generally, are:</a:t>
            </a:r>
          </a:p>
          <a:p>
            <a:pPr lvl="1">
              <a:lnSpc>
                <a:spcPct val="120000"/>
              </a:lnSpc>
              <a:spcBef>
                <a:spcPts val="0"/>
              </a:spcBef>
            </a:pPr>
            <a:r>
              <a:rPr kumimoji="0" lang="en-CA" sz="2200" b="0" i="0" u="none" strike="noStrike" kern="0" cap="none" spc="0" normalizeH="0" baseline="0" noProof="0" dirty="0">
                <a:ln>
                  <a:noFill/>
                </a:ln>
                <a:solidFill>
                  <a:schemeClr val="tx1"/>
                </a:solidFill>
                <a:effectLst/>
                <a:uLnTx/>
                <a:uFillTx/>
                <a:latin typeface="Lato" panose="020F0502020204030203" pitchFamily="34" charset="0"/>
                <a:ea typeface="Lato" panose="020F0502020204030203" pitchFamily="34" charset="0"/>
                <a:cs typeface="Lato" panose="020F0502020204030203" pitchFamily="34" charset="0"/>
                <a:sym typeface="Nixie One"/>
              </a:rPr>
              <a:t>Get onto trial ASAP;</a:t>
            </a:r>
          </a:p>
          <a:p>
            <a:pPr lvl="1">
              <a:lnSpc>
                <a:spcPct val="120000"/>
              </a:lnSpc>
              <a:spcBef>
                <a:spcPts val="0"/>
              </a:spcBef>
            </a:pPr>
            <a:r>
              <a:rPr lang="en-CA" sz="2200" dirty="0">
                <a:solidFill>
                  <a:schemeClr val="tx1"/>
                </a:solidFill>
                <a:latin typeface="Lato" panose="020F0502020204030203" pitchFamily="34" charset="0"/>
                <a:ea typeface="Lato" panose="020F0502020204030203" pitchFamily="34" charset="0"/>
                <a:cs typeface="Lato" panose="020F0502020204030203" pitchFamily="34" charset="0"/>
              </a:rPr>
              <a:t>Ensure the trial is as fair as possible.</a:t>
            </a:r>
          </a:p>
          <a:p>
            <a:pPr>
              <a:lnSpc>
                <a:spcPct val="120000"/>
              </a:lnSpc>
              <a:spcBef>
                <a:spcPts val="0"/>
              </a:spcBef>
            </a:pPr>
            <a:r>
              <a:rPr lang="en-US" sz="2400" dirty="0">
                <a:solidFill>
                  <a:srgbClr val="000000"/>
                </a:solidFill>
                <a:latin typeface="Lato" panose="020F0502020204030203" pitchFamily="34" charset="0"/>
                <a:ea typeface="Lato" panose="020F0502020204030203" pitchFamily="34" charset="0"/>
                <a:cs typeface="Lato" panose="020F0502020204030203" pitchFamily="34" charset="0"/>
              </a:rPr>
              <a:t>The complainant’s </a:t>
            </a:r>
            <a:r>
              <a:rPr lang="en-US" sz="2400" dirty="0" err="1">
                <a:solidFill>
                  <a:srgbClr val="000000"/>
                </a:solidFill>
                <a:latin typeface="Lato" panose="020F0502020204030203" pitchFamily="34" charset="0"/>
                <a:ea typeface="Lato" panose="020F0502020204030203" pitchFamily="34" charset="0"/>
                <a:cs typeface="Lato" panose="020F0502020204030203" pitchFamily="34" charset="0"/>
              </a:rPr>
              <a:t>i</a:t>
            </a:r>
            <a:r>
              <a:rPr kumimoji="0" lang="en-US" sz="2400" b="0" i="0" u="none" strike="noStrike" kern="0" cap="none" spc="0" normalizeH="0" baseline="0" noProof="0" dirty="0" err="1">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sym typeface="Nixie One"/>
              </a:rPr>
              <a:t>nterests</a:t>
            </a:r>
            <a:r>
              <a:rPr kumimoji="0" lang="en-US" sz="2400" b="0" i="0" u="none" strike="noStrike" kern="0" cap="none" spc="0" normalizeH="0" baseline="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sym typeface="Nixie One"/>
              </a:rPr>
              <a:t> are not always aligned with the Crown.</a:t>
            </a:r>
          </a:p>
          <a:p>
            <a:pPr>
              <a:lnSpc>
                <a:spcPct val="120000"/>
              </a:lnSpc>
              <a:spcBef>
                <a:spcPts val="0"/>
              </a:spcBef>
            </a:pPr>
            <a:r>
              <a:rPr lang="en-US" sz="2400" dirty="0">
                <a:solidFill>
                  <a:srgbClr val="000000"/>
                </a:solidFill>
                <a:latin typeface="Lato" panose="020F0502020204030203" pitchFamily="34" charset="0"/>
                <a:ea typeface="Lato" panose="020F0502020204030203" pitchFamily="34" charset="0"/>
                <a:cs typeface="Lato" panose="020F0502020204030203" pitchFamily="34" charset="0"/>
              </a:rPr>
              <a:t>The disclosure of application materials is an issue that requires careful consideration.</a:t>
            </a:r>
            <a:endParaRPr kumimoji="0" lang="en-US" sz="2400" b="0" i="0" u="none" strike="noStrike" kern="0" cap="none" spc="0" normalizeH="0" baseline="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sym typeface="Nixie One"/>
            </a:endParaRPr>
          </a:p>
          <a:p>
            <a:pPr marL="742950" marR="0" lvl="1" indent="-285750" algn="l" defTabSz="914400" rtl="0" eaLnBrk="1" fontAlgn="auto" latinLnBrk="0" hangingPunct="1">
              <a:lnSpc>
                <a:spcPct val="150000"/>
              </a:lnSpc>
              <a:spcBef>
                <a:spcPts val="0"/>
              </a:spcBef>
              <a:spcAft>
                <a:spcPts val="0"/>
              </a:spcAft>
              <a:buClr>
                <a:srgbClr val="114454"/>
              </a:buClr>
              <a:buSzPct val="100000"/>
              <a:buFont typeface="Courier New" panose="02070309020205020404" pitchFamily="49" charset="0"/>
              <a:buChar char="o"/>
              <a:tabLst/>
              <a:defRPr/>
            </a:pPr>
            <a:endParaRPr lang="en-CA" sz="1600" dirty="0">
              <a:solidFill>
                <a:schemeClr val="tx1"/>
              </a:solidFill>
              <a:latin typeface="Constantia" panose="02030602050306030303" pitchFamily="18" charset="0"/>
              <a:ea typeface="Calibri" panose="020F0502020204030204" pitchFamily="34" charset="0"/>
              <a:cs typeface="Times New Roman" panose="02020603050405020304" pitchFamily="18" charset="0"/>
            </a:endParaRPr>
          </a:p>
          <a:p>
            <a:endParaRPr lang="en-US" sz="24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14622186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Ethical Considerations (Continued)</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a:bodyPr>
          <a:lstStyle/>
          <a:p>
            <a:r>
              <a:rPr lang="en-CA" sz="2400" b="0" i="0" u="none" strike="noStrike" baseline="0" dirty="0">
                <a:solidFill>
                  <a:srgbClr val="000000"/>
                </a:solidFill>
                <a:latin typeface="Lato" panose="020F0502020204030203" pitchFamily="34" charset="0"/>
                <a:ea typeface="Lato" panose="020F0502020204030203" pitchFamily="34" charset="0"/>
                <a:cs typeface="Lato" panose="020F0502020204030203" pitchFamily="34" charset="0"/>
              </a:rPr>
              <a:t>Counsel cannot (or should not) agree to accept materials until they have discussed the application with the complainant.</a:t>
            </a:r>
          </a:p>
          <a:p>
            <a:r>
              <a:rPr kumimoji="0" lang="en-CA" sz="2400" kern="0" cap="none" spc="0" normalizeH="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sym typeface="Nixie One"/>
              </a:rPr>
              <a:t>Counsel requires instructions from the complainant not to share the application materials with the complainant.</a:t>
            </a:r>
          </a:p>
          <a:p>
            <a:r>
              <a:rPr lang="en-CA" sz="2400" dirty="0">
                <a:solidFill>
                  <a:srgbClr val="000000"/>
                </a:solidFill>
                <a:latin typeface="Lato" panose="020F0502020204030203" pitchFamily="34" charset="0"/>
                <a:ea typeface="Lato" panose="020F0502020204030203" pitchFamily="34" charset="0"/>
                <a:cs typeface="Lato" panose="020F0502020204030203" pitchFamily="34" charset="0"/>
              </a:rPr>
              <a:t>Without those instructions, complainant’s counsel may have an ethical obligation to share the materials.</a:t>
            </a:r>
          </a:p>
          <a:p>
            <a:r>
              <a:rPr lang="en-CA" sz="2400" dirty="0">
                <a:solidFill>
                  <a:srgbClr val="000000"/>
                </a:solidFill>
                <a:latin typeface="Lato" panose="020F0502020204030203" pitchFamily="34" charset="0"/>
                <a:ea typeface="Lato" panose="020F0502020204030203" pitchFamily="34" charset="0"/>
                <a:cs typeface="Lato" panose="020F0502020204030203" pitchFamily="34" charset="0"/>
              </a:rPr>
              <a:t>Consequently, it is optimal for Crown and complainant’s counsel to speak before disclosing the materials.</a:t>
            </a:r>
            <a:endParaRPr kumimoji="0" lang="en-CA" sz="2400" kern="0" cap="none" spc="0" normalizeH="0" noProof="0" dirty="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sym typeface="Nixie One"/>
            </a:endParaRPr>
          </a:p>
          <a:p>
            <a:endParaRPr lang="en-US" sz="24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42767501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Publication Ban</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lnSpcReduction="10000"/>
          </a:bodyPr>
          <a:lstStyle/>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There is usually a publication ban on the identity of the complainant: section 486.</a:t>
            </a:r>
          </a:p>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The pre-trial applications also have their own separate publication bans: sections 278.9(1) and 278.95(1), which includes:</a:t>
            </a:r>
          </a:p>
          <a:p>
            <a:pPr lvl="1"/>
            <a:r>
              <a:rPr lang="en-CA" sz="2200" dirty="0">
                <a:solidFill>
                  <a:schemeClr val="tx1"/>
                </a:solidFill>
                <a:latin typeface="Lato" panose="020F0502020204030203" pitchFamily="34" charset="0"/>
                <a:ea typeface="Lato" panose="020F0502020204030203" pitchFamily="34" charset="0"/>
                <a:cs typeface="Lato" panose="020F0502020204030203" pitchFamily="34" charset="0"/>
              </a:rPr>
              <a:t>The contents of the application;</a:t>
            </a:r>
          </a:p>
          <a:p>
            <a:pPr lvl="1"/>
            <a:r>
              <a:rPr lang="en-CA" sz="2200" dirty="0">
                <a:solidFill>
                  <a:schemeClr val="tx1"/>
                </a:solidFill>
                <a:latin typeface="Lato" panose="020F0502020204030203" pitchFamily="34" charset="0"/>
                <a:ea typeface="Lato" panose="020F0502020204030203" pitchFamily="34" charset="0"/>
                <a:cs typeface="Lato" panose="020F0502020204030203" pitchFamily="34" charset="0"/>
              </a:rPr>
              <a:t>The evidence and submissions at the hearing; and </a:t>
            </a:r>
          </a:p>
          <a:p>
            <a:pPr lvl="1"/>
            <a:r>
              <a:rPr lang="en-CA" sz="2200" dirty="0">
                <a:solidFill>
                  <a:schemeClr val="tx1"/>
                </a:solidFill>
                <a:latin typeface="Lato" panose="020F0502020204030203" pitchFamily="34" charset="0"/>
                <a:ea typeface="Lato" panose="020F0502020204030203" pitchFamily="34" charset="0"/>
                <a:cs typeface="Lato" panose="020F0502020204030203" pitchFamily="34" charset="0"/>
              </a:rPr>
              <a:t>the decision.</a:t>
            </a:r>
          </a:p>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I will describe the publication ban in more detail below.</a:t>
            </a:r>
            <a:endParaRPr lang="en-US" sz="24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30853799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The Hearing of the Application</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lnSpcReduction="10000"/>
          </a:bodyPr>
          <a:lstStyle/>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The application must be heard by the trial judge.</a:t>
            </a:r>
          </a:p>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The hearing will be </a:t>
            </a:r>
            <a:r>
              <a:rPr lang="en-CA" sz="2400" i="1" dirty="0">
                <a:solidFill>
                  <a:schemeClr val="tx1"/>
                </a:solidFill>
                <a:latin typeface="Lato" panose="020F0502020204030203" pitchFamily="34" charset="0"/>
                <a:ea typeface="Lato" panose="020F0502020204030203" pitchFamily="34" charset="0"/>
                <a:cs typeface="Lato" panose="020F0502020204030203" pitchFamily="34" charset="0"/>
              </a:rPr>
              <a:t>in camera</a:t>
            </a:r>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a:t>
            </a:r>
          </a:p>
          <a:p>
            <a:pPr lvl="1"/>
            <a:r>
              <a:rPr lang="en-CA" sz="2200" dirty="0">
                <a:solidFill>
                  <a:schemeClr val="tx1"/>
                </a:solidFill>
                <a:latin typeface="Lato" panose="020F0502020204030203" pitchFamily="34" charset="0"/>
                <a:ea typeface="Lato" panose="020F0502020204030203" pitchFamily="34" charset="0"/>
                <a:cs typeface="Lato" panose="020F0502020204030203" pitchFamily="34" charset="0"/>
              </a:rPr>
              <a:t>The public are excluded from the court room;</a:t>
            </a:r>
          </a:p>
          <a:p>
            <a:pPr lvl="1"/>
            <a:r>
              <a:rPr lang="en-CA" sz="2200" dirty="0">
                <a:solidFill>
                  <a:schemeClr val="tx1"/>
                </a:solidFill>
                <a:latin typeface="Lato" panose="020F0502020204030203" pitchFamily="34" charset="0"/>
                <a:ea typeface="Lato" panose="020F0502020204030203" pitchFamily="34" charset="0"/>
                <a:cs typeface="Lato" panose="020F0502020204030203" pitchFamily="34" charset="0"/>
              </a:rPr>
              <a:t>The court room will be locked.</a:t>
            </a:r>
          </a:p>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If in the BCSC, lawyers will be gowned.</a:t>
            </a:r>
          </a:p>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The complainant may be entitled to attend:</a:t>
            </a:r>
          </a:p>
          <a:p>
            <a:pPr lvl="1"/>
            <a:r>
              <a:rPr lang="en-CA" sz="2200" dirty="0">
                <a:solidFill>
                  <a:schemeClr val="tx1"/>
                </a:solidFill>
                <a:latin typeface="Lato" panose="020F0502020204030203" pitchFamily="34" charset="0"/>
                <a:ea typeface="Lato" panose="020F0502020204030203" pitchFamily="34" charset="0"/>
                <a:cs typeface="Lato" panose="020F0502020204030203" pitchFamily="34" charset="0"/>
              </a:rPr>
              <a:t>I would question whether that is in the complainant’s best interest;</a:t>
            </a:r>
          </a:p>
          <a:p>
            <a:pPr lvl="1"/>
            <a:r>
              <a:rPr lang="en-CA" sz="2200" dirty="0">
                <a:solidFill>
                  <a:schemeClr val="tx1"/>
                </a:solidFill>
                <a:latin typeface="Lato" panose="020F0502020204030203" pitchFamily="34" charset="0"/>
                <a:ea typeface="Lato" panose="020F0502020204030203" pitchFamily="34" charset="0"/>
                <a:cs typeface="Lato" panose="020F0502020204030203" pitchFamily="34" charset="0"/>
              </a:rPr>
              <a:t>The judge may exclude the complainant.</a:t>
            </a:r>
            <a:endParaRPr lang="en-US" sz="22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14564062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Applications for the Production of Records: Sections 278.3-278.91</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a:bodyPr>
          <a:lstStyle/>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The accused must serve the application materials on the Crown, the complainant, the records holder and anyone who might have an interest in the records.</a:t>
            </a:r>
          </a:p>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The application should be brought at least 60 days before trial, but the judge may waive the time limit.</a:t>
            </a:r>
            <a:endParaRPr lang="en-US" sz="24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1226120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Applications for the Production of Records: Sections 278.3-278.91</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fontScale="92500" lnSpcReduction="10000"/>
          </a:bodyPr>
          <a:lstStyle/>
          <a:p>
            <a:r>
              <a:rPr lang="en-CA" sz="2400" b="0" i="0" u="none" strike="noStrike" dirty="0">
                <a:solidFill>
                  <a:srgbClr val="0D0D0D"/>
                </a:solidFill>
                <a:effectLst/>
                <a:latin typeface="Lato" panose="020F0502020204030203" pitchFamily="34" charset="0"/>
                <a:ea typeface="Lato" panose="020F0502020204030203" pitchFamily="34" charset="0"/>
                <a:cs typeface="Lato" panose="020F0502020204030203" pitchFamily="34" charset="0"/>
              </a:rPr>
              <a:t>Two stage test.</a:t>
            </a:r>
            <a:r>
              <a:rPr lang="en-US" sz="2400" b="0" i="0" dirty="0">
                <a:solidFill>
                  <a:srgbClr val="0D0D0D"/>
                </a:solidFill>
                <a:effectLst/>
                <a:latin typeface="Lato" panose="020F0502020204030203" pitchFamily="34" charset="0"/>
                <a:ea typeface="Lato" panose="020F0502020204030203" pitchFamily="34" charset="0"/>
                <a:cs typeface="Lato" panose="020F0502020204030203" pitchFamily="34" charset="0"/>
              </a:rPr>
              <a:t>​</a:t>
            </a:r>
          </a:p>
          <a:p>
            <a:r>
              <a:rPr lang="en-US" sz="2400" b="0" i="0" dirty="0">
                <a:solidFill>
                  <a:srgbClr val="0D0D0D"/>
                </a:solidFill>
                <a:effectLst/>
                <a:latin typeface="Lato" panose="020F0502020204030203" pitchFamily="34" charset="0"/>
                <a:ea typeface="Lato" panose="020F0502020204030203" pitchFamily="34" charset="0"/>
                <a:cs typeface="Lato" panose="020F0502020204030203" pitchFamily="34" charset="0"/>
              </a:rPr>
              <a:t>At the first stage, the records are not disclosed.</a:t>
            </a:r>
          </a:p>
          <a:p>
            <a:r>
              <a:rPr lang="en-CA" sz="2400" b="0" i="0" u="none" strike="noStrike" dirty="0">
                <a:solidFill>
                  <a:srgbClr val="0D0D0D"/>
                </a:solidFill>
                <a:effectLst/>
                <a:latin typeface="Lato" panose="020F0502020204030203" pitchFamily="34" charset="0"/>
                <a:ea typeface="Lato" panose="020F0502020204030203" pitchFamily="34" charset="0"/>
                <a:cs typeface="Lato" panose="020F0502020204030203" pitchFamily="34" charset="0"/>
              </a:rPr>
              <a:t>At the first stage, the accused must show</a:t>
            </a:r>
            <a:r>
              <a:rPr lang="en-US" sz="2400" b="0" i="0" dirty="0">
                <a:solidFill>
                  <a:srgbClr val="0D0D0D"/>
                </a:solidFill>
                <a:effectLst/>
                <a:latin typeface="Lato" panose="020F0502020204030203" pitchFamily="34" charset="0"/>
                <a:ea typeface="Lato" panose="020F0502020204030203" pitchFamily="34" charset="0"/>
                <a:cs typeface="Lato" panose="020F0502020204030203" pitchFamily="34" charset="0"/>
              </a:rPr>
              <a:t>​</a:t>
            </a:r>
          </a:p>
          <a:p>
            <a:pPr lvl="1"/>
            <a:r>
              <a:rPr lang="en-CA" sz="2200" b="0" i="0" u="none" strike="noStrike" dirty="0">
                <a:solidFill>
                  <a:srgbClr val="0D0D0D"/>
                </a:solidFill>
                <a:effectLst/>
                <a:latin typeface="Lato" panose="020F0502020204030203" pitchFamily="34" charset="0"/>
                <a:ea typeface="Lato" panose="020F0502020204030203" pitchFamily="34" charset="0"/>
                <a:cs typeface="Lato" panose="020F0502020204030203" pitchFamily="34" charset="0"/>
              </a:rPr>
              <a:t>The record is likely relevant to an issue at trial or the competence of a witness to testify.</a:t>
            </a:r>
            <a:r>
              <a:rPr lang="en-US" sz="2200" b="0" i="0" dirty="0">
                <a:solidFill>
                  <a:srgbClr val="0D0D0D"/>
                </a:solidFill>
                <a:effectLst/>
                <a:latin typeface="Lato" panose="020F0502020204030203" pitchFamily="34" charset="0"/>
                <a:ea typeface="Lato" panose="020F0502020204030203" pitchFamily="34" charset="0"/>
                <a:cs typeface="Lato" panose="020F0502020204030203" pitchFamily="34" charset="0"/>
              </a:rPr>
              <a:t>​</a:t>
            </a:r>
          </a:p>
          <a:p>
            <a:pPr lvl="1"/>
            <a:r>
              <a:rPr lang="en-CA" sz="2200" b="1" i="0" u="sng" dirty="0">
                <a:solidFill>
                  <a:srgbClr val="0D0D0D"/>
                </a:solidFill>
                <a:effectLst/>
                <a:latin typeface="Lato" panose="020F0502020204030203" pitchFamily="34" charset="0"/>
                <a:ea typeface="Lato" panose="020F0502020204030203" pitchFamily="34" charset="0"/>
                <a:cs typeface="Lato" panose="020F0502020204030203" pitchFamily="34" charset="0"/>
              </a:rPr>
              <a:t>The production of the record is necessary in the interests of justice.</a:t>
            </a:r>
            <a:r>
              <a:rPr lang="en-US" sz="2200" b="0" i="0" dirty="0">
                <a:solidFill>
                  <a:srgbClr val="0D0D0D"/>
                </a:solidFill>
                <a:effectLst/>
                <a:latin typeface="Lato" panose="020F0502020204030203" pitchFamily="34" charset="0"/>
                <a:ea typeface="Lato" panose="020F0502020204030203" pitchFamily="34" charset="0"/>
                <a:cs typeface="Lato" panose="020F0502020204030203" pitchFamily="34" charset="0"/>
              </a:rPr>
              <a:t>​</a:t>
            </a:r>
          </a:p>
          <a:p>
            <a:pPr lvl="2"/>
            <a:r>
              <a:rPr lang="en-CA" sz="2000" b="0" i="0" u="none" strike="noStrike" dirty="0">
                <a:solidFill>
                  <a:srgbClr val="0D0D0D"/>
                </a:solidFill>
                <a:effectLst/>
                <a:latin typeface="Lato" panose="020F0502020204030203" pitchFamily="34" charset="0"/>
                <a:ea typeface="Lato" panose="020F0502020204030203" pitchFamily="34" charset="0"/>
                <a:cs typeface="Lato" panose="020F0502020204030203" pitchFamily="34" charset="0"/>
              </a:rPr>
              <a:t>Salutary and deleterious effects</a:t>
            </a:r>
            <a:r>
              <a:rPr lang="en-US" sz="2000" b="0" i="0" dirty="0">
                <a:solidFill>
                  <a:srgbClr val="0D0D0D"/>
                </a:solidFill>
                <a:effectLst/>
                <a:latin typeface="Lato" panose="020F0502020204030203" pitchFamily="34" charset="0"/>
                <a:ea typeface="Lato" panose="020F0502020204030203" pitchFamily="34" charset="0"/>
                <a:cs typeface="Lato" panose="020F0502020204030203" pitchFamily="34" charset="0"/>
              </a:rPr>
              <a:t>​.</a:t>
            </a:r>
          </a:p>
          <a:p>
            <a:pPr lvl="2"/>
            <a:r>
              <a:rPr lang="en-CA" sz="2000" b="0" i="0" u="none" strike="noStrike" dirty="0">
                <a:solidFill>
                  <a:srgbClr val="0D0D0D"/>
                </a:solidFill>
                <a:effectLst/>
                <a:latin typeface="Lato" panose="020F0502020204030203" pitchFamily="34" charset="0"/>
                <a:ea typeface="Lato" panose="020F0502020204030203" pitchFamily="34" charset="0"/>
                <a:cs typeface="Lato" panose="020F0502020204030203" pitchFamily="34" charset="0"/>
              </a:rPr>
              <a:t>Right to make full answer and defence</a:t>
            </a:r>
            <a:r>
              <a:rPr lang="en-US" sz="2000" b="0" i="0" dirty="0">
                <a:solidFill>
                  <a:srgbClr val="0D0D0D"/>
                </a:solidFill>
                <a:effectLst/>
                <a:latin typeface="Lato" panose="020F0502020204030203" pitchFamily="34" charset="0"/>
                <a:ea typeface="Lato" panose="020F0502020204030203" pitchFamily="34" charset="0"/>
                <a:cs typeface="Lato" panose="020F0502020204030203" pitchFamily="34" charset="0"/>
              </a:rPr>
              <a:t>​</a:t>
            </a:r>
            <a:endParaRPr lang="en-US" sz="2000" dirty="0">
              <a:solidFill>
                <a:srgbClr val="000000"/>
              </a:solidFill>
              <a:latin typeface="Lato" panose="020F0502020204030203" pitchFamily="34" charset="0"/>
              <a:ea typeface="Lato" panose="020F0502020204030203" pitchFamily="34" charset="0"/>
              <a:cs typeface="Lato" panose="020F0502020204030203" pitchFamily="34" charset="0"/>
            </a:endParaRPr>
          </a:p>
          <a:p>
            <a:pPr lvl="2"/>
            <a:r>
              <a:rPr lang="en-CA" sz="2000" b="0" i="0" u="none" strike="noStrike" dirty="0">
                <a:solidFill>
                  <a:srgbClr val="0D0D0D"/>
                </a:solidFill>
                <a:effectLst/>
                <a:latin typeface="Lato" panose="020F0502020204030203" pitchFamily="34" charset="0"/>
                <a:ea typeface="Lato" panose="020F0502020204030203" pitchFamily="34" charset="0"/>
                <a:cs typeface="Lato" panose="020F0502020204030203" pitchFamily="34" charset="0"/>
              </a:rPr>
              <a:t>Right to privacy and equality of the complainant or witness </a:t>
            </a:r>
            <a:r>
              <a:rPr lang="en-CA" sz="2000" b="1" i="0" u="sng" dirty="0">
                <a:solidFill>
                  <a:srgbClr val="0D0D0D"/>
                </a:solidFill>
                <a:effectLst/>
                <a:latin typeface="Lato" panose="020F0502020204030203" pitchFamily="34" charset="0"/>
                <a:ea typeface="Lato" panose="020F0502020204030203" pitchFamily="34" charset="0"/>
                <a:cs typeface="Lato" panose="020F0502020204030203" pitchFamily="34" charset="0"/>
              </a:rPr>
              <a:t>and any other person to whom the record relates.</a:t>
            </a:r>
            <a:r>
              <a:rPr lang="en-CA" sz="2000" b="0" i="0" u="none" strike="noStrike" dirty="0">
                <a:solidFill>
                  <a:srgbClr val="0D0D0D"/>
                </a:solidFill>
                <a:effectLst/>
                <a:latin typeface="Lato" panose="020F0502020204030203" pitchFamily="34" charset="0"/>
                <a:ea typeface="Lato" panose="020F0502020204030203" pitchFamily="34" charset="0"/>
                <a:cs typeface="Lato" panose="020F0502020204030203" pitchFamily="34" charset="0"/>
              </a:rPr>
              <a:t> </a:t>
            </a:r>
            <a:r>
              <a:rPr lang="en-US" sz="2000" b="0" i="0" dirty="0">
                <a:solidFill>
                  <a:srgbClr val="0D0D0D"/>
                </a:solidFill>
                <a:effectLst/>
                <a:latin typeface="Lato" panose="020F0502020204030203" pitchFamily="34" charset="0"/>
                <a:ea typeface="Lato" panose="020F0502020204030203" pitchFamily="34" charset="0"/>
                <a:cs typeface="Lato" panose="020F0502020204030203" pitchFamily="34" charset="0"/>
              </a:rPr>
              <a:t>​</a:t>
            </a:r>
            <a:endParaRPr lang="en-US" sz="2000" b="0" i="0" dirty="0">
              <a:solidFill>
                <a:srgbClr val="000000"/>
              </a:solidFill>
              <a:effectLst/>
              <a:latin typeface="Lato" panose="020F0502020204030203" pitchFamily="34" charset="0"/>
              <a:ea typeface="Lato" panose="020F0502020204030203" pitchFamily="34" charset="0"/>
              <a:cs typeface="Lato" panose="020F0502020204030203" pitchFamily="34" charset="0"/>
            </a:endParaRPr>
          </a:p>
          <a:p>
            <a:endParaRPr lang="en-US" sz="24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28023869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The “Bare Assertions”: section 278.3(4)</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fontScale="85000" lnSpcReduction="20000"/>
          </a:bodyPr>
          <a:lstStyle/>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In showing “likely relevance”, the accused must be able to point to case-specific evidence.</a:t>
            </a:r>
          </a:p>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The following grounds on their own are not sufficient:</a:t>
            </a:r>
          </a:p>
          <a:p>
            <a:pPr lvl="1"/>
            <a:r>
              <a:rPr lang="en-US" sz="2200" b="1" i="0" dirty="0">
                <a:solidFill>
                  <a:srgbClr val="000000"/>
                </a:solidFill>
                <a:effectLst/>
                <a:latin typeface="Lato" panose="020F0502020204030203" pitchFamily="34" charset="0"/>
                <a:ea typeface="Lato" panose="020F0502020204030203" pitchFamily="34" charset="0"/>
                <a:cs typeface="Lato" panose="020F0502020204030203" pitchFamily="34" charset="0"/>
              </a:rPr>
              <a:t>(a)</a:t>
            </a:r>
            <a:r>
              <a:rPr lang="en-US" sz="2200" b="0" i="0" dirty="0">
                <a:solidFill>
                  <a:srgbClr val="333333"/>
                </a:solidFill>
                <a:effectLst/>
                <a:latin typeface="Lato" panose="020F0502020204030203" pitchFamily="34" charset="0"/>
                <a:ea typeface="Lato" panose="020F0502020204030203" pitchFamily="34" charset="0"/>
                <a:cs typeface="Lato" panose="020F0502020204030203" pitchFamily="34" charset="0"/>
              </a:rPr>
              <a:t> that the record exists;</a:t>
            </a:r>
          </a:p>
          <a:p>
            <a:pPr lvl="1"/>
            <a:r>
              <a:rPr lang="en-US" sz="2200" b="1" i="0" dirty="0">
                <a:solidFill>
                  <a:srgbClr val="000000"/>
                </a:solidFill>
                <a:effectLst/>
                <a:latin typeface="Lato" panose="020F0502020204030203" pitchFamily="34" charset="0"/>
                <a:ea typeface="Lato" panose="020F0502020204030203" pitchFamily="34" charset="0"/>
                <a:cs typeface="Lato" panose="020F0502020204030203" pitchFamily="34" charset="0"/>
              </a:rPr>
              <a:t>(b)</a:t>
            </a:r>
            <a:r>
              <a:rPr lang="en-US" sz="2200" b="0" i="0" dirty="0">
                <a:solidFill>
                  <a:srgbClr val="333333"/>
                </a:solidFill>
                <a:effectLst/>
                <a:latin typeface="Lato" panose="020F0502020204030203" pitchFamily="34" charset="0"/>
                <a:ea typeface="Lato" panose="020F0502020204030203" pitchFamily="34" charset="0"/>
                <a:cs typeface="Lato" panose="020F0502020204030203" pitchFamily="34" charset="0"/>
              </a:rPr>
              <a:t> that the record relates to medical or psychiatric treatment, therapy or counselling that the complainant or witness has received or is receiving;</a:t>
            </a:r>
          </a:p>
          <a:p>
            <a:pPr lvl="1"/>
            <a:r>
              <a:rPr lang="en-US" sz="2200" b="1" i="0" dirty="0">
                <a:solidFill>
                  <a:srgbClr val="000000"/>
                </a:solidFill>
                <a:effectLst/>
                <a:latin typeface="Lato" panose="020F0502020204030203" pitchFamily="34" charset="0"/>
                <a:ea typeface="Lato" panose="020F0502020204030203" pitchFamily="34" charset="0"/>
                <a:cs typeface="Lato" panose="020F0502020204030203" pitchFamily="34" charset="0"/>
              </a:rPr>
              <a:t>(c)</a:t>
            </a:r>
            <a:r>
              <a:rPr lang="en-US" sz="2200" b="0" i="0" dirty="0">
                <a:solidFill>
                  <a:srgbClr val="333333"/>
                </a:solidFill>
                <a:effectLst/>
                <a:latin typeface="Lato" panose="020F0502020204030203" pitchFamily="34" charset="0"/>
                <a:ea typeface="Lato" panose="020F0502020204030203" pitchFamily="34" charset="0"/>
                <a:cs typeface="Lato" panose="020F0502020204030203" pitchFamily="34" charset="0"/>
              </a:rPr>
              <a:t> that the record relates to the incident that is the subject-matter of the proceedings;</a:t>
            </a:r>
          </a:p>
          <a:p>
            <a:pPr lvl="1"/>
            <a:r>
              <a:rPr lang="en-US" sz="2200" b="1" i="0" dirty="0">
                <a:solidFill>
                  <a:srgbClr val="000000"/>
                </a:solidFill>
                <a:effectLst/>
                <a:latin typeface="Lato" panose="020F0502020204030203" pitchFamily="34" charset="0"/>
                <a:ea typeface="Lato" panose="020F0502020204030203" pitchFamily="34" charset="0"/>
                <a:cs typeface="Lato" panose="020F0502020204030203" pitchFamily="34" charset="0"/>
              </a:rPr>
              <a:t>(d)</a:t>
            </a:r>
            <a:r>
              <a:rPr lang="en-US" sz="2200" b="0" i="0" dirty="0">
                <a:solidFill>
                  <a:srgbClr val="333333"/>
                </a:solidFill>
                <a:effectLst/>
                <a:latin typeface="Lato" panose="020F0502020204030203" pitchFamily="34" charset="0"/>
                <a:ea typeface="Lato" panose="020F0502020204030203" pitchFamily="34" charset="0"/>
                <a:cs typeface="Lato" panose="020F0502020204030203" pitchFamily="34" charset="0"/>
              </a:rPr>
              <a:t> that the record may disclose a prior inconsistent statement of the complainant or witness;</a:t>
            </a:r>
          </a:p>
          <a:p>
            <a:pPr lvl="1"/>
            <a:r>
              <a:rPr lang="en-US" sz="2200" b="1" i="0" dirty="0">
                <a:solidFill>
                  <a:srgbClr val="000000"/>
                </a:solidFill>
                <a:effectLst/>
                <a:latin typeface="Lato" panose="020F0502020204030203" pitchFamily="34" charset="0"/>
                <a:ea typeface="Lato" panose="020F0502020204030203" pitchFamily="34" charset="0"/>
                <a:cs typeface="Lato" panose="020F0502020204030203" pitchFamily="34" charset="0"/>
              </a:rPr>
              <a:t>(	e)</a:t>
            </a:r>
            <a:r>
              <a:rPr lang="en-US" sz="2200" b="0" i="0" dirty="0">
                <a:solidFill>
                  <a:srgbClr val="333333"/>
                </a:solidFill>
                <a:effectLst/>
                <a:latin typeface="Lato" panose="020F0502020204030203" pitchFamily="34" charset="0"/>
                <a:ea typeface="Lato" panose="020F0502020204030203" pitchFamily="34" charset="0"/>
                <a:cs typeface="Lato" panose="020F0502020204030203" pitchFamily="34" charset="0"/>
              </a:rPr>
              <a:t> that the record may relate to the credibility of the complainant or witness;</a:t>
            </a:r>
          </a:p>
          <a:p>
            <a:endParaRPr lang="en-US" sz="24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1907859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The Plan (Continued)</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lnSpcReduction="10000"/>
          </a:bodyPr>
          <a:lstStyle/>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Common considerations</a:t>
            </a:r>
          </a:p>
          <a:p>
            <a:pPr lvl="1"/>
            <a:r>
              <a:rPr lang="en-CA" sz="2200" dirty="0">
                <a:solidFill>
                  <a:schemeClr val="tx1"/>
                </a:solidFill>
                <a:latin typeface="Lato" panose="020F0502020204030203" pitchFamily="34" charset="0"/>
                <a:ea typeface="Lato" panose="020F0502020204030203" pitchFamily="34" charset="0"/>
                <a:cs typeface="Lato" panose="020F0502020204030203" pitchFamily="34" charset="0"/>
              </a:rPr>
              <a:t>The role of complainant’s counsel</a:t>
            </a:r>
          </a:p>
          <a:p>
            <a:pPr lvl="1"/>
            <a:r>
              <a:rPr lang="en-CA" sz="2200" dirty="0">
                <a:solidFill>
                  <a:schemeClr val="tx1"/>
                </a:solidFill>
                <a:latin typeface="Lato" panose="020F0502020204030203" pitchFamily="34" charset="0"/>
                <a:ea typeface="Lato" panose="020F0502020204030203" pitchFamily="34" charset="0"/>
                <a:cs typeface="Lato" panose="020F0502020204030203" pitchFamily="34" charset="0"/>
              </a:rPr>
              <a:t>Ethical considerations</a:t>
            </a:r>
          </a:p>
          <a:p>
            <a:pPr lvl="1"/>
            <a:r>
              <a:rPr lang="en-CA" sz="2200" dirty="0">
                <a:solidFill>
                  <a:schemeClr val="tx1"/>
                </a:solidFill>
                <a:latin typeface="Lato" panose="020F0502020204030203" pitchFamily="34" charset="0"/>
                <a:ea typeface="Lato" panose="020F0502020204030203" pitchFamily="34" charset="0"/>
                <a:cs typeface="Lato" panose="020F0502020204030203" pitchFamily="34" charset="0"/>
              </a:rPr>
              <a:t>Publication bans</a:t>
            </a:r>
          </a:p>
          <a:p>
            <a:pPr lvl="1"/>
            <a:r>
              <a:rPr lang="en-CA" sz="2200" i="1" dirty="0">
                <a:solidFill>
                  <a:schemeClr val="tx1"/>
                </a:solidFill>
                <a:latin typeface="Lato" panose="020F0502020204030203" pitchFamily="34" charset="0"/>
                <a:ea typeface="Lato" panose="020F0502020204030203" pitchFamily="34" charset="0"/>
                <a:cs typeface="Lato" panose="020F0502020204030203" pitchFamily="34" charset="0"/>
              </a:rPr>
              <a:t>In camera</a:t>
            </a:r>
            <a:r>
              <a:rPr lang="en-CA" sz="2200" dirty="0">
                <a:solidFill>
                  <a:schemeClr val="tx1"/>
                </a:solidFill>
                <a:latin typeface="Lato" panose="020F0502020204030203" pitchFamily="34" charset="0"/>
                <a:ea typeface="Lato" panose="020F0502020204030203" pitchFamily="34" charset="0"/>
                <a:cs typeface="Lato" panose="020F0502020204030203" pitchFamily="34" charset="0"/>
              </a:rPr>
              <a:t> hearing</a:t>
            </a:r>
          </a:p>
          <a:p>
            <a:r>
              <a:rPr lang="en-US" sz="2400" dirty="0">
                <a:solidFill>
                  <a:schemeClr val="tx1"/>
                </a:solidFill>
                <a:latin typeface="Lato" panose="020F0502020204030203" pitchFamily="34" charset="0"/>
                <a:ea typeface="Lato" panose="020F0502020204030203" pitchFamily="34" charset="0"/>
                <a:cs typeface="Lato" panose="020F0502020204030203" pitchFamily="34" charset="0"/>
              </a:rPr>
              <a:t>Applications for production of records</a:t>
            </a:r>
          </a:p>
          <a:p>
            <a:r>
              <a:rPr lang="en-US" sz="2400" dirty="0">
                <a:solidFill>
                  <a:schemeClr val="tx1"/>
                </a:solidFill>
                <a:latin typeface="Lato" panose="020F0502020204030203" pitchFamily="34" charset="0"/>
                <a:ea typeface="Lato" panose="020F0502020204030203" pitchFamily="34" charset="0"/>
                <a:cs typeface="Lato" panose="020F0502020204030203" pitchFamily="34" charset="0"/>
              </a:rPr>
              <a:t>Applications to admit “other sexual activity” evidence</a:t>
            </a:r>
          </a:p>
          <a:p>
            <a:r>
              <a:rPr lang="en-US" sz="2400" dirty="0">
                <a:solidFill>
                  <a:schemeClr val="tx1"/>
                </a:solidFill>
                <a:latin typeface="Lato" panose="020F0502020204030203" pitchFamily="34" charset="0"/>
                <a:ea typeface="Lato" panose="020F0502020204030203" pitchFamily="34" charset="0"/>
                <a:cs typeface="Lato" panose="020F0502020204030203" pitchFamily="34" charset="0"/>
              </a:rPr>
              <a:t>Applications to admit records in the possession of the accused</a:t>
            </a: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41319970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The “Bare Assertions” (continued).</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fontScale="85000" lnSpcReduction="20000"/>
          </a:bodyPr>
          <a:lstStyle/>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The following grounds on their own are not sufficient:</a:t>
            </a:r>
          </a:p>
          <a:p>
            <a:pPr lvl="1"/>
            <a:r>
              <a:rPr lang="en-US" sz="2200" b="1" i="0" dirty="0">
                <a:solidFill>
                  <a:srgbClr val="000000"/>
                </a:solidFill>
                <a:effectLst/>
                <a:latin typeface="Lato" panose="020F0502020204030203" pitchFamily="34" charset="0"/>
                <a:ea typeface="Lato" panose="020F0502020204030203" pitchFamily="34" charset="0"/>
                <a:cs typeface="Lato" panose="020F0502020204030203" pitchFamily="34" charset="0"/>
              </a:rPr>
              <a:t>(f)</a:t>
            </a:r>
            <a:r>
              <a:rPr lang="en-US" sz="2200" b="0" i="0" dirty="0">
                <a:solidFill>
                  <a:srgbClr val="333333"/>
                </a:solidFill>
                <a:effectLst/>
                <a:latin typeface="Lato" panose="020F0502020204030203" pitchFamily="34" charset="0"/>
                <a:ea typeface="Lato" panose="020F0502020204030203" pitchFamily="34" charset="0"/>
                <a:cs typeface="Lato" panose="020F0502020204030203" pitchFamily="34" charset="0"/>
              </a:rPr>
              <a:t> that the record may relate to the reliability of the testimony of the complainant or witness merely because the complainant or witness has received or is receiving psychiatric treatment, therapy or counselling;</a:t>
            </a:r>
          </a:p>
          <a:p>
            <a:pPr lvl="1"/>
            <a:r>
              <a:rPr lang="en-US" sz="2200" b="1" i="0" dirty="0">
                <a:solidFill>
                  <a:srgbClr val="000000"/>
                </a:solidFill>
                <a:effectLst/>
                <a:latin typeface="Lato" panose="020F0502020204030203" pitchFamily="34" charset="0"/>
                <a:ea typeface="Lato" panose="020F0502020204030203" pitchFamily="34" charset="0"/>
                <a:cs typeface="Lato" panose="020F0502020204030203" pitchFamily="34" charset="0"/>
              </a:rPr>
              <a:t>(g)</a:t>
            </a:r>
            <a:r>
              <a:rPr lang="en-US" sz="2200" b="0" i="0" dirty="0">
                <a:solidFill>
                  <a:srgbClr val="333333"/>
                </a:solidFill>
                <a:effectLst/>
                <a:latin typeface="Lato" panose="020F0502020204030203" pitchFamily="34" charset="0"/>
                <a:ea typeface="Lato" panose="020F0502020204030203" pitchFamily="34" charset="0"/>
                <a:cs typeface="Lato" panose="020F0502020204030203" pitchFamily="34" charset="0"/>
              </a:rPr>
              <a:t> that the record may reveal allegations of sexual abuse of the complainant by a person other than the accused;</a:t>
            </a:r>
          </a:p>
          <a:p>
            <a:pPr lvl="1"/>
            <a:r>
              <a:rPr lang="en-US" sz="2200" b="1" i="0" dirty="0">
                <a:solidFill>
                  <a:srgbClr val="000000"/>
                </a:solidFill>
                <a:effectLst/>
                <a:latin typeface="Lato" panose="020F0502020204030203" pitchFamily="34" charset="0"/>
                <a:ea typeface="Lato" panose="020F0502020204030203" pitchFamily="34" charset="0"/>
                <a:cs typeface="Lato" panose="020F0502020204030203" pitchFamily="34" charset="0"/>
              </a:rPr>
              <a:t>(h)</a:t>
            </a:r>
            <a:r>
              <a:rPr lang="en-US" sz="2200" b="0" i="0" dirty="0">
                <a:solidFill>
                  <a:srgbClr val="333333"/>
                </a:solidFill>
                <a:effectLst/>
                <a:latin typeface="Lato" panose="020F0502020204030203" pitchFamily="34" charset="0"/>
                <a:ea typeface="Lato" panose="020F0502020204030203" pitchFamily="34" charset="0"/>
                <a:cs typeface="Lato" panose="020F0502020204030203" pitchFamily="34" charset="0"/>
              </a:rPr>
              <a:t> that the record relates to the sexual activity of the complainant with any person, including the accused;</a:t>
            </a:r>
          </a:p>
          <a:p>
            <a:pPr lvl="1"/>
            <a:r>
              <a:rPr lang="en-US" sz="2200" b="1" i="0" dirty="0">
                <a:solidFill>
                  <a:srgbClr val="000000"/>
                </a:solidFill>
                <a:effectLst/>
                <a:latin typeface="Lato" panose="020F0502020204030203" pitchFamily="34" charset="0"/>
                <a:ea typeface="Lato" panose="020F0502020204030203" pitchFamily="34" charset="0"/>
                <a:cs typeface="Lato" panose="020F0502020204030203" pitchFamily="34" charset="0"/>
              </a:rPr>
              <a:t>(</a:t>
            </a:r>
            <a:r>
              <a:rPr lang="en-US" sz="2200" b="1" i="0" dirty="0" err="1">
                <a:solidFill>
                  <a:srgbClr val="000000"/>
                </a:solidFill>
                <a:effectLst/>
                <a:latin typeface="Lato" panose="020F0502020204030203" pitchFamily="34" charset="0"/>
                <a:ea typeface="Lato" panose="020F0502020204030203" pitchFamily="34" charset="0"/>
                <a:cs typeface="Lato" panose="020F0502020204030203" pitchFamily="34" charset="0"/>
              </a:rPr>
              <a:t>i</a:t>
            </a:r>
            <a:r>
              <a:rPr lang="en-US" sz="2200" b="1" i="0" dirty="0">
                <a:solidFill>
                  <a:srgbClr val="000000"/>
                </a:solidFill>
                <a:effectLst/>
                <a:latin typeface="Lato" panose="020F0502020204030203" pitchFamily="34" charset="0"/>
                <a:ea typeface="Lato" panose="020F0502020204030203" pitchFamily="34" charset="0"/>
                <a:cs typeface="Lato" panose="020F0502020204030203" pitchFamily="34" charset="0"/>
              </a:rPr>
              <a:t>)</a:t>
            </a:r>
            <a:r>
              <a:rPr lang="en-US" sz="2200" b="0" i="0" dirty="0">
                <a:solidFill>
                  <a:srgbClr val="333333"/>
                </a:solidFill>
                <a:effectLst/>
                <a:latin typeface="Lato" panose="020F0502020204030203" pitchFamily="34" charset="0"/>
                <a:ea typeface="Lato" panose="020F0502020204030203" pitchFamily="34" charset="0"/>
                <a:cs typeface="Lato" panose="020F0502020204030203" pitchFamily="34" charset="0"/>
              </a:rPr>
              <a:t> that the record relates to the presence or absence of a recent complaint;</a:t>
            </a:r>
          </a:p>
          <a:p>
            <a:pPr lvl="1"/>
            <a:r>
              <a:rPr lang="en-US" sz="2200" b="1" i="0" dirty="0">
                <a:solidFill>
                  <a:srgbClr val="000000"/>
                </a:solidFill>
                <a:effectLst/>
                <a:latin typeface="Lato" panose="020F0502020204030203" pitchFamily="34" charset="0"/>
                <a:ea typeface="Lato" panose="020F0502020204030203" pitchFamily="34" charset="0"/>
                <a:cs typeface="Lato" panose="020F0502020204030203" pitchFamily="34" charset="0"/>
              </a:rPr>
              <a:t>(j)</a:t>
            </a:r>
            <a:r>
              <a:rPr lang="en-US" sz="2200" b="0" i="0" dirty="0">
                <a:solidFill>
                  <a:srgbClr val="333333"/>
                </a:solidFill>
                <a:effectLst/>
                <a:latin typeface="Lato" panose="020F0502020204030203" pitchFamily="34" charset="0"/>
                <a:ea typeface="Lato" panose="020F0502020204030203" pitchFamily="34" charset="0"/>
                <a:cs typeface="Lato" panose="020F0502020204030203" pitchFamily="34" charset="0"/>
              </a:rPr>
              <a:t> that the record relates to the complainant’s sexual reputation; or</a:t>
            </a:r>
          </a:p>
          <a:p>
            <a:pPr lvl="1"/>
            <a:r>
              <a:rPr lang="en-US" sz="2200" b="1" i="0" dirty="0">
                <a:solidFill>
                  <a:srgbClr val="000000"/>
                </a:solidFill>
                <a:effectLst/>
                <a:latin typeface="Lato" panose="020F0502020204030203" pitchFamily="34" charset="0"/>
                <a:ea typeface="Lato" panose="020F0502020204030203" pitchFamily="34" charset="0"/>
                <a:cs typeface="Lato" panose="020F0502020204030203" pitchFamily="34" charset="0"/>
              </a:rPr>
              <a:t>(k)</a:t>
            </a:r>
            <a:r>
              <a:rPr lang="en-US" sz="2200" b="0" i="0" dirty="0">
                <a:solidFill>
                  <a:srgbClr val="333333"/>
                </a:solidFill>
                <a:effectLst/>
                <a:latin typeface="Lato" panose="020F0502020204030203" pitchFamily="34" charset="0"/>
                <a:ea typeface="Lato" panose="020F0502020204030203" pitchFamily="34" charset="0"/>
                <a:cs typeface="Lato" panose="020F0502020204030203" pitchFamily="34" charset="0"/>
              </a:rPr>
              <a:t> that the record was made close in time to a complaint or to the activity that forms the subject-matter of the charge against the accused.</a:t>
            </a:r>
          </a:p>
          <a:p>
            <a:endParaRPr lang="en-US" sz="24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19931049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Factors the Court Must Consider: Section 278.5(2)</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fontScale="92500" lnSpcReduction="10000"/>
          </a:bodyPr>
          <a:lstStyle/>
          <a:p>
            <a:r>
              <a:rPr lang="en-CA" sz="2400" b="0" i="0" u="none" strike="noStrike" dirty="0">
                <a:solidFill>
                  <a:srgbClr val="000000"/>
                </a:solidFill>
                <a:effectLst/>
                <a:latin typeface="Lato" panose="020F0502020204030203" pitchFamily="34" charset="0"/>
                <a:ea typeface="Lato" panose="020F0502020204030203" pitchFamily="34" charset="0"/>
                <a:cs typeface="Lato" panose="020F0502020204030203" pitchFamily="34" charset="0"/>
              </a:rPr>
              <a:t>The accused’s right to make full answer and defence</a:t>
            </a:r>
            <a:r>
              <a:rPr lang="en-US" sz="2400" b="0" i="0" dirty="0">
                <a:solidFill>
                  <a:srgbClr val="000000"/>
                </a:solidFill>
                <a:effectLst/>
                <a:latin typeface="Lato" panose="020F0502020204030203" pitchFamily="34" charset="0"/>
                <a:ea typeface="Lato" panose="020F0502020204030203" pitchFamily="34" charset="0"/>
                <a:cs typeface="Lato" panose="020F0502020204030203" pitchFamily="34" charset="0"/>
              </a:rPr>
              <a:t>​;</a:t>
            </a:r>
            <a:endParaRPr lang="en-US" sz="2400" dirty="0">
              <a:solidFill>
                <a:srgbClr val="000000"/>
              </a:solidFill>
              <a:latin typeface="Lato" panose="020F0502020204030203" pitchFamily="34" charset="0"/>
              <a:ea typeface="Lato" panose="020F0502020204030203" pitchFamily="34" charset="0"/>
              <a:cs typeface="Lato" panose="020F0502020204030203" pitchFamily="34" charset="0"/>
            </a:endParaRPr>
          </a:p>
          <a:p>
            <a:r>
              <a:rPr lang="en-CA" sz="2400" b="0" i="0" u="none" strike="noStrike" dirty="0">
                <a:solidFill>
                  <a:srgbClr val="000000"/>
                </a:solidFill>
                <a:effectLst/>
                <a:latin typeface="Lato" panose="020F0502020204030203" pitchFamily="34" charset="0"/>
                <a:ea typeface="Lato" panose="020F0502020204030203" pitchFamily="34" charset="0"/>
                <a:cs typeface="Lato" panose="020F0502020204030203" pitchFamily="34" charset="0"/>
              </a:rPr>
              <a:t>The probative value of the record;</a:t>
            </a:r>
            <a:r>
              <a:rPr lang="en-US" sz="2400" b="0" i="0" dirty="0">
                <a:solidFill>
                  <a:srgbClr val="000000"/>
                </a:solidFill>
                <a:effectLst/>
                <a:latin typeface="Lato" panose="020F0502020204030203" pitchFamily="34" charset="0"/>
                <a:ea typeface="Lato" panose="020F0502020204030203" pitchFamily="34" charset="0"/>
                <a:cs typeface="Lato" panose="020F0502020204030203" pitchFamily="34" charset="0"/>
              </a:rPr>
              <a:t>​</a:t>
            </a:r>
            <a:endParaRPr lang="en-US" sz="2400" dirty="0">
              <a:solidFill>
                <a:srgbClr val="000000"/>
              </a:solidFill>
              <a:latin typeface="Lato" panose="020F0502020204030203" pitchFamily="34" charset="0"/>
              <a:ea typeface="Lato" panose="020F0502020204030203" pitchFamily="34" charset="0"/>
              <a:cs typeface="Lato" panose="020F0502020204030203" pitchFamily="34" charset="0"/>
            </a:endParaRPr>
          </a:p>
          <a:p>
            <a:r>
              <a:rPr lang="en-CA" sz="2400" b="0" i="0" u="none" strike="noStrike" dirty="0">
                <a:solidFill>
                  <a:srgbClr val="000000"/>
                </a:solidFill>
                <a:effectLst/>
                <a:latin typeface="Lato" panose="020F0502020204030203" pitchFamily="34" charset="0"/>
                <a:ea typeface="Lato" panose="020F0502020204030203" pitchFamily="34" charset="0"/>
                <a:cs typeface="Lato" panose="020F0502020204030203" pitchFamily="34" charset="0"/>
              </a:rPr>
              <a:t>The nature and extent of the reasonable expectation of privacy;</a:t>
            </a:r>
            <a:r>
              <a:rPr lang="en-US" sz="2400" b="0" i="0" dirty="0">
                <a:solidFill>
                  <a:srgbClr val="000000"/>
                </a:solidFill>
                <a:effectLst/>
                <a:latin typeface="Lato" panose="020F0502020204030203" pitchFamily="34" charset="0"/>
                <a:ea typeface="Lato" panose="020F0502020204030203" pitchFamily="34" charset="0"/>
                <a:cs typeface="Lato" panose="020F0502020204030203" pitchFamily="34" charset="0"/>
              </a:rPr>
              <a:t>​</a:t>
            </a:r>
            <a:endParaRPr lang="en-US" sz="2400" dirty="0">
              <a:solidFill>
                <a:srgbClr val="000000"/>
              </a:solidFill>
              <a:latin typeface="Lato" panose="020F0502020204030203" pitchFamily="34" charset="0"/>
              <a:ea typeface="Lato" panose="020F0502020204030203" pitchFamily="34" charset="0"/>
              <a:cs typeface="Lato" panose="020F0502020204030203" pitchFamily="34" charset="0"/>
            </a:endParaRPr>
          </a:p>
          <a:p>
            <a:r>
              <a:rPr lang="en-US" sz="2400" b="0" i="0" u="none" strike="noStrike" dirty="0">
                <a:solidFill>
                  <a:srgbClr val="000000"/>
                </a:solidFill>
                <a:effectLst/>
                <a:latin typeface="Lato" panose="020F0502020204030203" pitchFamily="34" charset="0"/>
                <a:ea typeface="Lato" panose="020F0502020204030203" pitchFamily="34" charset="0"/>
                <a:cs typeface="Lato" panose="020F0502020204030203" pitchFamily="34" charset="0"/>
              </a:rPr>
              <a:t>The existence of any d</a:t>
            </a:r>
            <a:r>
              <a:rPr lang="en-CA" sz="2400" b="0" i="0" u="none" strike="noStrike" dirty="0" err="1">
                <a:solidFill>
                  <a:srgbClr val="000000"/>
                </a:solidFill>
                <a:effectLst/>
                <a:latin typeface="Lato" panose="020F0502020204030203" pitchFamily="34" charset="0"/>
                <a:ea typeface="Lato" panose="020F0502020204030203" pitchFamily="34" charset="0"/>
                <a:cs typeface="Lato" panose="020F0502020204030203" pitchFamily="34" charset="0"/>
              </a:rPr>
              <a:t>iscriminatory</a:t>
            </a:r>
            <a:r>
              <a:rPr lang="en-CA" sz="2400" b="0" i="0" u="none" strike="noStrike" dirty="0">
                <a:solidFill>
                  <a:srgbClr val="000000"/>
                </a:solidFill>
                <a:effectLst/>
                <a:latin typeface="Lato" panose="020F0502020204030203" pitchFamily="34" charset="0"/>
                <a:ea typeface="Lato" panose="020F0502020204030203" pitchFamily="34" charset="0"/>
                <a:cs typeface="Lato" panose="020F0502020204030203" pitchFamily="34" charset="0"/>
              </a:rPr>
              <a:t> belief or bias</a:t>
            </a:r>
            <a:r>
              <a:rPr lang="en-US" sz="2400" b="0" i="0" dirty="0">
                <a:solidFill>
                  <a:srgbClr val="000000"/>
                </a:solidFill>
                <a:effectLst/>
                <a:latin typeface="Lato" panose="020F0502020204030203" pitchFamily="34" charset="0"/>
                <a:ea typeface="Lato" panose="020F0502020204030203" pitchFamily="34" charset="0"/>
                <a:cs typeface="Lato" panose="020F0502020204030203" pitchFamily="34" charset="0"/>
              </a:rPr>
              <a:t>​;</a:t>
            </a:r>
          </a:p>
          <a:p>
            <a:r>
              <a:rPr lang="en-CA" sz="2400" b="0" i="0" u="none" strike="noStrike" dirty="0">
                <a:solidFill>
                  <a:srgbClr val="000000"/>
                </a:solidFill>
                <a:effectLst/>
                <a:latin typeface="Lato" panose="020F0502020204030203" pitchFamily="34" charset="0"/>
                <a:ea typeface="Lato" panose="020F0502020204030203" pitchFamily="34" charset="0"/>
                <a:cs typeface="Lato" panose="020F0502020204030203" pitchFamily="34" charset="0"/>
              </a:rPr>
              <a:t>The potential prejudice to personal dignity and right to privacy of any person to whom the record relates;</a:t>
            </a:r>
            <a:r>
              <a:rPr lang="en-US" sz="2400" b="0" i="0" dirty="0">
                <a:solidFill>
                  <a:srgbClr val="000000"/>
                </a:solidFill>
                <a:effectLst/>
                <a:latin typeface="Lato" panose="020F0502020204030203" pitchFamily="34" charset="0"/>
                <a:ea typeface="Lato" panose="020F0502020204030203" pitchFamily="34" charset="0"/>
                <a:cs typeface="Lato" panose="020F0502020204030203" pitchFamily="34" charset="0"/>
              </a:rPr>
              <a:t>​</a:t>
            </a:r>
          </a:p>
          <a:p>
            <a:r>
              <a:rPr lang="en-CA" sz="2400" b="0" i="0" u="none" strike="noStrike" dirty="0">
                <a:solidFill>
                  <a:srgbClr val="000000"/>
                </a:solidFill>
                <a:effectLst/>
                <a:latin typeface="Lato" panose="020F0502020204030203" pitchFamily="34" charset="0"/>
                <a:ea typeface="Lato" panose="020F0502020204030203" pitchFamily="34" charset="0"/>
                <a:cs typeface="Lato" panose="020F0502020204030203" pitchFamily="34" charset="0"/>
              </a:rPr>
              <a:t>Society’s interest in encouraging reporting</a:t>
            </a:r>
            <a:r>
              <a:rPr lang="en-US" sz="2400" b="0" i="0" dirty="0">
                <a:solidFill>
                  <a:srgbClr val="000000"/>
                </a:solidFill>
                <a:effectLst/>
                <a:latin typeface="Lato" panose="020F0502020204030203" pitchFamily="34" charset="0"/>
                <a:ea typeface="Lato" panose="020F0502020204030203" pitchFamily="34" charset="0"/>
                <a:cs typeface="Lato" panose="020F0502020204030203" pitchFamily="34" charset="0"/>
              </a:rPr>
              <a:t>​ of sexual offences;</a:t>
            </a:r>
          </a:p>
          <a:p>
            <a:r>
              <a:rPr lang="en-CA" sz="2400" b="0" i="0" u="none" strike="noStrike" dirty="0">
                <a:solidFill>
                  <a:srgbClr val="000000"/>
                </a:solidFill>
                <a:effectLst/>
                <a:latin typeface="Lato" panose="020F0502020204030203" pitchFamily="34" charset="0"/>
                <a:ea typeface="Lato" panose="020F0502020204030203" pitchFamily="34" charset="0"/>
                <a:cs typeface="Lato" panose="020F0502020204030203" pitchFamily="34" charset="0"/>
              </a:rPr>
              <a:t>Society’s interest in encouraging complainants to seek treatment</a:t>
            </a:r>
            <a:r>
              <a:rPr lang="en-US" sz="2400" b="0" i="0" dirty="0">
                <a:solidFill>
                  <a:srgbClr val="000000"/>
                </a:solidFill>
                <a:effectLst/>
                <a:latin typeface="Lato" panose="020F0502020204030203" pitchFamily="34" charset="0"/>
                <a:ea typeface="Lato" panose="020F0502020204030203" pitchFamily="34" charset="0"/>
                <a:cs typeface="Lato" panose="020F0502020204030203" pitchFamily="34" charset="0"/>
              </a:rPr>
              <a:t>​;</a:t>
            </a:r>
          </a:p>
          <a:p>
            <a:r>
              <a:rPr lang="en-CA" sz="2400" b="0" i="0" u="none" strike="noStrike" dirty="0">
                <a:solidFill>
                  <a:srgbClr val="000000"/>
                </a:solidFill>
                <a:effectLst/>
                <a:latin typeface="Lato" panose="020F0502020204030203" pitchFamily="34" charset="0"/>
                <a:ea typeface="Lato" panose="020F0502020204030203" pitchFamily="34" charset="0"/>
                <a:cs typeface="Lato" panose="020F0502020204030203" pitchFamily="34" charset="0"/>
              </a:rPr>
              <a:t>The effect on the integrity of the trial.</a:t>
            </a:r>
            <a:endParaRPr lang="en-US" sz="2400" b="0" i="0" dirty="0">
              <a:solidFill>
                <a:srgbClr val="000000"/>
              </a:solidFill>
              <a:effectLst/>
              <a:latin typeface="Lato" panose="020F0502020204030203" pitchFamily="34" charset="0"/>
              <a:ea typeface="Lato" panose="020F0502020204030203" pitchFamily="34" charset="0"/>
              <a:cs typeface="Lato" panose="020F0502020204030203" pitchFamily="34" charset="0"/>
            </a:endParaRPr>
          </a:p>
          <a:p>
            <a:endParaRPr lang="en-US" sz="24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20966505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Stage Two: Sections 278.6 and 278.7</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a:bodyPr>
          <a:lstStyle/>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If the accused succeeds at stage one, the court will order disclosure of the records to the judge.</a:t>
            </a:r>
          </a:p>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The judge will review the records in the absence of the parties.</a:t>
            </a:r>
          </a:p>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The judge will apply the same factors as in stage one.</a:t>
            </a:r>
          </a:p>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The judge may hold a further hearing.</a:t>
            </a:r>
          </a:p>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After stage two, the court may order production to the accused.</a:t>
            </a:r>
            <a:endParaRPr lang="en-US" sz="24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28510385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normAutofit fontScale="90000"/>
          </a:bodyPr>
          <a:lstStyle/>
          <a:p>
            <a:r>
              <a:rPr lang="en-CA" b="1" dirty="0">
                <a:solidFill>
                  <a:schemeClr val="tx1"/>
                </a:solidFill>
                <a:latin typeface="Raleway" panose="020B0604020202020204" pitchFamily="2" charset="0"/>
              </a:rPr>
              <a:t>Applications to Admit “Other Sexual Activity” Evidence: sections 276 and 278.93</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a:bodyPr>
          <a:lstStyle/>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There is an absolute prohibition on evidence of other sexual activity that is being adduced for the purposes of drawing the inference that because of the other sexual activity, the complainant is:</a:t>
            </a:r>
          </a:p>
          <a:p>
            <a:pPr lvl="1"/>
            <a:r>
              <a:rPr lang="en-CA" sz="2200" dirty="0">
                <a:solidFill>
                  <a:schemeClr val="tx1"/>
                </a:solidFill>
                <a:latin typeface="Lato" panose="020F0502020204030203" pitchFamily="34" charset="0"/>
                <a:ea typeface="Lato" panose="020F0502020204030203" pitchFamily="34" charset="0"/>
                <a:cs typeface="Lato" panose="020F0502020204030203" pitchFamily="34" charset="0"/>
              </a:rPr>
              <a:t>More likely to have consented or</a:t>
            </a:r>
          </a:p>
          <a:p>
            <a:pPr lvl="1"/>
            <a:r>
              <a:rPr lang="en-CA" sz="2200" dirty="0">
                <a:solidFill>
                  <a:schemeClr val="tx1"/>
                </a:solidFill>
                <a:latin typeface="Lato" panose="020F0502020204030203" pitchFamily="34" charset="0"/>
                <a:ea typeface="Lato" panose="020F0502020204030203" pitchFamily="34" charset="0"/>
                <a:cs typeface="Lato" panose="020F0502020204030203" pitchFamily="34" charset="0"/>
              </a:rPr>
              <a:t>Is less worthy of belief (the “twin myths”).</a:t>
            </a:r>
          </a:p>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Other sexual activity evidence that is sought to be adduced for other purposes is presumptively inadmissible, except with permission of the judge.</a:t>
            </a:r>
            <a:endParaRPr lang="en-US" sz="24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42337609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B445E-313A-72A9-9434-122F021BFCC3}"/>
              </a:ext>
            </a:extLst>
          </p:cNvPr>
          <p:cNvSpPr>
            <a:spLocks noGrp="1"/>
          </p:cNvSpPr>
          <p:nvPr>
            <p:ph type="title"/>
          </p:nvPr>
        </p:nvSpPr>
        <p:spPr/>
        <p:txBody>
          <a:bodyPr>
            <a:normAutofit fontScale="90000"/>
          </a:bodyPr>
          <a:lstStyle/>
          <a:p>
            <a:r>
              <a:rPr lang="en-CA" b="1" dirty="0">
                <a:solidFill>
                  <a:schemeClr val="tx1"/>
                </a:solidFill>
                <a:latin typeface="Raleway" panose="020B0604020202020204" pitchFamily="2" charset="0"/>
              </a:rPr>
              <a:t>Applications to Admit “Other Sexual Activity” Evidence: sections 276 and 278.93</a:t>
            </a:r>
            <a:endParaRPr lang="en-US" dirty="0"/>
          </a:p>
        </p:txBody>
      </p:sp>
      <p:sp>
        <p:nvSpPr>
          <p:cNvPr id="3" name="Content Placeholder 2">
            <a:extLst>
              <a:ext uri="{FF2B5EF4-FFF2-40B4-BE49-F238E27FC236}">
                <a16:creationId xmlns:a16="http://schemas.microsoft.com/office/drawing/2014/main" id="{B3573783-EC32-731A-C7B3-5E22D7111C8A}"/>
              </a:ext>
            </a:extLst>
          </p:cNvPr>
          <p:cNvSpPr>
            <a:spLocks noGrp="1"/>
          </p:cNvSpPr>
          <p:nvPr>
            <p:ph idx="1"/>
          </p:nvPr>
        </p:nvSpPr>
        <p:spPr/>
        <p:txBody>
          <a:bodyPr>
            <a:normAutofit/>
          </a:bodyPr>
          <a:lstStyle/>
          <a:p>
            <a:r>
              <a:rPr lang="en-CA" sz="2400" dirty="0">
                <a:latin typeface="Lato" panose="020F0502020204030203" pitchFamily="34" charset="0"/>
                <a:ea typeface="Lato" panose="020F0502020204030203" pitchFamily="34" charset="0"/>
                <a:cs typeface="Lato" panose="020F0502020204030203" pitchFamily="34" charset="0"/>
              </a:rPr>
              <a:t>The application must be brought at least seven days before trial, but the judge may waive the time limit.</a:t>
            </a:r>
          </a:p>
          <a:p>
            <a:r>
              <a:rPr lang="en-CA" sz="2400" dirty="0">
                <a:latin typeface="Lato" panose="020F0502020204030203" pitchFamily="34" charset="0"/>
                <a:ea typeface="Lato" panose="020F0502020204030203" pitchFamily="34" charset="0"/>
                <a:cs typeface="Lato" panose="020F0502020204030203" pitchFamily="34" charset="0"/>
              </a:rPr>
              <a:t>Two Stage test.</a:t>
            </a:r>
          </a:p>
          <a:p>
            <a:r>
              <a:rPr lang="en-CA" sz="2400" dirty="0">
                <a:latin typeface="Lato" panose="020F0502020204030203" pitchFamily="34" charset="0"/>
                <a:ea typeface="Lato" panose="020F0502020204030203" pitchFamily="34" charset="0"/>
                <a:cs typeface="Lato" panose="020F0502020204030203" pitchFamily="34" charset="0"/>
              </a:rPr>
              <a:t>At stage one, the complainant has no standing.</a:t>
            </a:r>
          </a:p>
          <a:p>
            <a:r>
              <a:rPr lang="en-CA" sz="2400" dirty="0">
                <a:latin typeface="Lato" panose="020F0502020204030203" pitchFamily="34" charset="0"/>
                <a:ea typeface="Lato" panose="020F0502020204030203" pitchFamily="34" charset="0"/>
                <a:cs typeface="Lato" panose="020F0502020204030203" pitchFamily="34" charset="0"/>
              </a:rPr>
              <a:t>At stage one, the accused must show that the evidence is capable of being admitted for a purpose other than the twin myths.</a:t>
            </a:r>
            <a:endParaRPr lang="en-US" sz="2400"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6691990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CB852-6F77-437E-F858-6AF5B33BCFA2}"/>
              </a:ext>
            </a:extLst>
          </p:cNvPr>
          <p:cNvSpPr>
            <a:spLocks noGrp="1"/>
          </p:cNvSpPr>
          <p:nvPr>
            <p:ph type="title"/>
          </p:nvPr>
        </p:nvSpPr>
        <p:spPr/>
        <p:txBody>
          <a:bodyPr>
            <a:normAutofit fontScale="90000"/>
          </a:bodyPr>
          <a:lstStyle/>
          <a:p>
            <a:r>
              <a:rPr lang="en-CA" b="1" dirty="0">
                <a:solidFill>
                  <a:schemeClr val="tx1"/>
                </a:solidFill>
                <a:latin typeface="Raleway" panose="020B0604020202020204" pitchFamily="2" charset="0"/>
              </a:rPr>
              <a:t>Applications to Admit “Other Sexual Activity” Evidence: sections 276 and 278.93</a:t>
            </a:r>
            <a:endParaRPr lang="en-US" dirty="0"/>
          </a:p>
        </p:txBody>
      </p:sp>
      <p:sp>
        <p:nvSpPr>
          <p:cNvPr id="3" name="Content Placeholder 2">
            <a:extLst>
              <a:ext uri="{FF2B5EF4-FFF2-40B4-BE49-F238E27FC236}">
                <a16:creationId xmlns:a16="http://schemas.microsoft.com/office/drawing/2014/main" id="{B429B0AC-5B62-F29B-6D51-1DE66F519A57}"/>
              </a:ext>
            </a:extLst>
          </p:cNvPr>
          <p:cNvSpPr>
            <a:spLocks noGrp="1"/>
          </p:cNvSpPr>
          <p:nvPr>
            <p:ph idx="1"/>
          </p:nvPr>
        </p:nvSpPr>
        <p:spPr/>
        <p:txBody>
          <a:bodyPr>
            <a:normAutofit lnSpcReduction="10000"/>
          </a:bodyPr>
          <a:lstStyle/>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At stage two, the accused must establish that the evidence</a:t>
            </a:r>
          </a:p>
          <a:p>
            <a:pPr lvl="1"/>
            <a:r>
              <a:rPr lang="en-US" sz="2200" b="0" i="0" u="none" strike="noStrike" baseline="0" dirty="0">
                <a:solidFill>
                  <a:schemeClr val="tx1"/>
                </a:solidFill>
                <a:latin typeface="Lato" panose="020F0502020204030203" pitchFamily="34" charset="0"/>
                <a:ea typeface="Lato" panose="020F0502020204030203" pitchFamily="34" charset="0"/>
                <a:cs typeface="Lato" panose="020F0502020204030203" pitchFamily="34" charset="0"/>
              </a:rPr>
              <a:t>is not being adduced for the purpose of supporting an inference that the complainant is more likely to have consented to the sexual activity in question, or is less worthy of belief;</a:t>
            </a:r>
          </a:p>
          <a:p>
            <a:pPr lvl="1"/>
            <a:r>
              <a:rPr lang="en-US" sz="2200" b="0" i="0" u="none" strike="noStrike" baseline="0" dirty="0">
                <a:solidFill>
                  <a:schemeClr val="tx1"/>
                </a:solidFill>
                <a:latin typeface="Lato" panose="020F0502020204030203" pitchFamily="34" charset="0"/>
                <a:ea typeface="Lato" panose="020F0502020204030203" pitchFamily="34" charset="0"/>
                <a:cs typeface="Lato" panose="020F0502020204030203" pitchFamily="34" charset="0"/>
              </a:rPr>
              <a:t>is of specific incidents of sexual activity;</a:t>
            </a:r>
          </a:p>
          <a:p>
            <a:pPr lvl="1"/>
            <a:r>
              <a:rPr lang="en-US" sz="2200" b="0" i="0" u="none" strike="noStrike" baseline="0" dirty="0">
                <a:solidFill>
                  <a:schemeClr val="tx1"/>
                </a:solidFill>
                <a:latin typeface="Lato" panose="020F0502020204030203" pitchFamily="34" charset="0"/>
                <a:ea typeface="Lato" panose="020F0502020204030203" pitchFamily="34" charset="0"/>
                <a:cs typeface="Lato" panose="020F0502020204030203" pitchFamily="34" charset="0"/>
              </a:rPr>
              <a:t>is relevant to an issue at trial; and</a:t>
            </a:r>
          </a:p>
          <a:p>
            <a:pPr lvl="1"/>
            <a:r>
              <a:rPr lang="en-US" sz="2200" b="0" i="0" u="none" strike="noStrike" baseline="0" dirty="0">
                <a:solidFill>
                  <a:schemeClr val="tx1"/>
                </a:solidFill>
                <a:latin typeface="Lato" panose="020F0502020204030203" pitchFamily="34" charset="0"/>
                <a:ea typeface="Lato" panose="020F0502020204030203" pitchFamily="34" charset="0"/>
                <a:cs typeface="Lato" panose="020F0502020204030203" pitchFamily="34" charset="0"/>
              </a:rPr>
              <a:t>has specific probative value that is not substantially outweighed by the danger of prejudice to the proper administration of justice</a:t>
            </a:r>
            <a:r>
              <a:rPr lang="en-US" sz="2200" b="0" i="0" u="none" strike="noStrike" baseline="0" dirty="0">
                <a:solidFill>
                  <a:srgbClr val="000000"/>
                </a:solidFill>
                <a:latin typeface="Lato" panose="020F0502020204030203" pitchFamily="34" charset="0"/>
                <a:ea typeface="Lato" panose="020F0502020204030203" pitchFamily="34" charset="0"/>
                <a:cs typeface="Lato" panose="020F0502020204030203" pitchFamily="34" charset="0"/>
              </a:rPr>
              <a:t>. </a:t>
            </a:r>
          </a:p>
          <a:p>
            <a:endParaRPr lang="en-US" sz="2400"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40021911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Factors the Court Must Consider: section 276(3)</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fontScale="70000" lnSpcReduction="20000"/>
          </a:bodyPr>
          <a:lstStyle/>
          <a:p>
            <a:r>
              <a:rPr lang="en-CA" sz="2400" b="0" i="0" dirty="0">
                <a:solidFill>
                  <a:schemeClr val="tx1"/>
                </a:solidFill>
                <a:effectLst/>
                <a:latin typeface="Lato" panose="020F0502020204030203" pitchFamily="34" charset="0"/>
                <a:ea typeface="Lato" panose="020F0502020204030203" pitchFamily="34" charset="0"/>
                <a:cs typeface="Lato" panose="020F0502020204030203" pitchFamily="34" charset="0"/>
              </a:rPr>
              <a:t>T</a:t>
            </a:r>
            <a:r>
              <a:rPr lang="en-US" sz="2400" b="0" i="0" dirty="0">
                <a:solidFill>
                  <a:srgbClr val="333333"/>
                </a:solidFill>
                <a:effectLst/>
                <a:latin typeface="Helvetica Neue"/>
              </a:rPr>
              <a:t>he interests of justice, including the right of the accused to make a full answer and </a:t>
            </a:r>
            <a:r>
              <a:rPr lang="en-US" sz="2400" b="0" i="0" dirty="0" err="1">
                <a:solidFill>
                  <a:srgbClr val="333333"/>
                </a:solidFill>
                <a:effectLst/>
                <a:latin typeface="Helvetica Neue"/>
              </a:rPr>
              <a:t>defence</a:t>
            </a:r>
            <a:r>
              <a:rPr lang="en-US" sz="2400" b="0" i="0" dirty="0">
                <a:solidFill>
                  <a:srgbClr val="333333"/>
                </a:solidFill>
                <a:effectLst/>
                <a:latin typeface="Helvetica Neue"/>
              </a:rPr>
              <a:t>;</a:t>
            </a:r>
          </a:p>
          <a:p>
            <a:r>
              <a:rPr lang="en-US" sz="2400" dirty="0">
                <a:solidFill>
                  <a:srgbClr val="333333"/>
                </a:solidFill>
                <a:latin typeface="Helvetica Neue"/>
              </a:rPr>
              <a:t>S</a:t>
            </a:r>
            <a:r>
              <a:rPr lang="en-US" sz="2400" b="0" i="0" dirty="0">
                <a:solidFill>
                  <a:srgbClr val="333333"/>
                </a:solidFill>
                <a:effectLst/>
                <a:latin typeface="Helvetica Neue"/>
              </a:rPr>
              <a:t>ociety’s interest in encouraging the reporting of sexual assault offences;</a:t>
            </a:r>
          </a:p>
          <a:p>
            <a:r>
              <a:rPr lang="en-US" sz="2400" dirty="0">
                <a:solidFill>
                  <a:srgbClr val="333333"/>
                </a:solidFill>
                <a:latin typeface="Helvetica Neue"/>
              </a:rPr>
              <a:t>W</a:t>
            </a:r>
            <a:r>
              <a:rPr lang="en-US" sz="2400" b="0" i="0" dirty="0">
                <a:solidFill>
                  <a:srgbClr val="333333"/>
                </a:solidFill>
                <a:effectLst/>
                <a:latin typeface="Helvetica Neue"/>
              </a:rPr>
              <a:t>hether there is a reasonable prospect that the evidence will assist in arriving at a just determination in the case;</a:t>
            </a:r>
          </a:p>
          <a:p>
            <a:r>
              <a:rPr lang="en-US" sz="2400" dirty="0">
                <a:solidFill>
                  <a:srgbClr val="333333"/>
                </a:solidFill>
                <a:latin typeface="Helvetica Neue"/>
              </a:rPr>
              <a:t>T</a:t>
            </a:r>
            <a:r>
              <a:rPr lang="en-US" sz="2400" b="0" i="0" dirty="0">
                <a:solidFill>
                  <a:srgbClr val="333333"/>
                </a:solidFill>
                <a:effectLst/>
                <a:latin typeface="Helvetica Neue"/>
              </a:rPr>
              <a:t>he need to remove from the fact-finding process any discriminatory belief or bias;</a:t>
            </a:r>
          </a:p>
          <a:p>
            <a:r>
              <a:rPr lang="en-US" sz="2400" dirty="0">
                <a:solidFill>
                  <a:srgbClr val="333333"/>
                </a:solidFill>
                <a:latin typeface="Helvetica Neue"/>
              </a:rPr>
              <a:t>T</a:t>
            </a:r>
            <a:r>
              <a:rPr lang="en-US" sz="2400" b="0" i="0" dirty="0">
                <a:solidFill>
                  <a:srgbClr val="333333"/>
                </a:solidFill>
                <a:effectLst/>
                <a:latin typeface="Helvetica Neue"/>
              </a:rPr>
              <a:t>he risk that the evidence may unduly arouse sentiments of prejudice, sympathy or hostility in the jury;</a:t>
            </a:r>
          </a:p>
          <a:p>
            <a:r>
              <a:rPr lang="en-US" sz="2400" dirty="0">
                <a:solidFill>
                  <a:srgbClr val="333333"/>
                </a:solidFill>
                <a:latin typeface="Helvetica Neue"/>
              </a:rPr>
              <a:t>T</a:t>
            </a:r>
            <a:r>
              <a:rPr lang="en-US" sz="2400" b="0" i="0" dirty="0">
                <a:solidFill>
                  <a:srgbClr val="333333"/>
                </a:solidFill>
                <a:effectLst/>
                <a:latin typeface="Helvetica Neue"/>
              </a:rPr>
              <a:t>he potential prejudice to the complainant’s personal dignity and right of privacy;</a:t>
            </a:r>
          </a:p>
          <a:p>
            <a:r>
              <a:rPr lang="en-US" sz="2400" dirty="0">
                <a:solidFill>
                  <a:srgbClr val="333333"/>
                </a:solidFill>
                <a:latin typeface="Helvetica Neue"/>
              </a:rPr>
              <a:t>T</a:t>
            </a:r>
            <a:r>
              <a:rPr lang="en-US" sz="2400" b="0" i="0" dirty="0">
                <a:solidFill>
                  <a:srgbClr val="333333"/>
                </a:solidFill>
                <a:effectLst/>
                <a:latin typeface="Helvetica Neue"/>
              </a:rPr>
              <a:t>he right of the complainant and of every individual to personal security and to the full protection and benefit of the law; and</a:t>
            </a:r>
          </a:p>
          <a:p>
            <a:r>
              <a:rPr lang="en-US" sz="2400" dirty="0">
                <a:solidFill>
                  <a:srgbClr val="333333"/>
                </a:solidFill>
                <a:latin typeface="Helvetica Neue"/>
              </a:rPr>
              <a:t>A</a:t>
            </a:r>
            <a:r>
              <a:rPr lang="en-US" sz="2400" b="0" i="0" dirty="0">
                <a:solidFill>
                  <a:srgbClr val="333333"/>
                </a:solidFill>
                <a:effectLst/>
                <a:latin typeface="Helvetica Neue"/>
              </a:rPr>
              <a:t>ny other factor that the judge, provincial court judge or justice considers relevant.</a:t>
            </a:r>
          </a:p>
          <a:p>
            <a:endParaRPr lang="en-US" sz="24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24571342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Other Considerations</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a:bodyPr>
          <a:lstStyle/>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If the court allows “other sexual activity” evidence to be adduced at trial, the court must consider the purpose for which the evidence is being adduced.</a:t>
            </a:r>
          </a:p>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The court may impose conditions upon the use, and direct how questions may be asked.</a:t>
            </a:r>
          </a:p>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Complainant’s counsel may be asked to participate in fashioning questions.</a:t>
            </a:r>
          </a:p>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The application may be renewed during the trial.</a:t>
            </a:r>
            <a:endParaRPr lang="en-US" sz="24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33779711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Applications to Admit Records: Sections 278.92-278.9</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a:bodyPr>
          <a:lstStyle/>
          <a:p>
            <a:r>
              <a:rPr lang="en-CA" sz="2400" dirty="0">
                <a:latin typeface="Lato" panose="020F0502020204030203" pitchFamily="34" charset="0"/>
                <a:ea typeface="Lato" panose="020F0502020204030203" pitchFamily="34" charset="0"/>
                <a:cs typeface="Lato" panose="020F0502020204030203" pitchFamily="34" charset="0"/>
              </a:rPr>
              <a:t>The application must be brought at least seven days before trial, but the judge may waive the time limit.</a:t>
            </a:r>
          </a:p>
          <a:p>
            <a:r>
              <a:rPr lang="en-CA" sz="2400" dirty="0">
                <a:latin typeface="Lato" panose="020F0502020204030203" pitchFamily="34" charset="0"/>
                <a:ea typeface="Lato" panose="020F0502020204030203" pitchFamily="34" charset="0"/>
                <a:cs typeface="Lato" panose="020F0502020204030203" pitchFamily="34" charset="0"/>
              </a:rPr>
              <a:t>Two Stage test.</a:t>
            </a:r>
          </a:p>
          <a:p>
            <a:r>
              <a:rPr lang="en-CA" sz="2400" dirty="0">
                <a:latin typeface="Lato" panose="020F0502020204030203" pitchFamily="34" charset="0"/>
                <a:ea typeface="Lato" panose="020F0502020204030203" pitchFamily="34" charset="0"/>
                <a:cs typeface="Lato" panose="020F0502020204030203" pitchFamily="34" charset="0"/>
              </a:rPr>
              <a:t>At stage one, the complainant has no standing.</a:t>
            </a:r>
          </a:p>
          <a:p>
            <a:r>
              <a:rPr lang="en-CA" sz="2400" dirty="0">
                <a:latin typeface="Lato" panose="020F0502020204030203" pitchFamily="34" charset="0"/>
                <a:ea typeface="Lato" panose="020F0502020204030203" pitchFamily="34" charset="0"/>
                <a:cs typeface="Lato" panose="020F0502020204030203" pitchFamily="34" charset="0"/>
              </a:rPr>
              <a:t>At stage one, the accused must show that the evidence is capable of being admitted for a purpose other than the twin myths; and that a hearing should proceed.</a:t>
            </a:r>
            <a:endParaRPr lang="en-US" sz="2400" dirty="0">
              <a:latin typeface="Lato" panose="020F0502020204030203" pitchFamily="34" charset="0"/>
              <a:ea typeface="Lato" panose="020F0502020204030203" pitchFamily="34" charset="0"/>
              <a:cs typeface="Lato" panose="020F0502020204030203" pitchFamily="34" charset="0"/>
            </a:endParaRPr>
          </a:p>
          <a:p>
            <a:endParaRPr lang="en-US" sz="24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10863232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Applications to Admit Records: Sections 278.92-278.9</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fontScale="92500" lnSpcReduction="10000"/>
          </a:bodyPr>
          <a:lstStyle/>
          <a:p>
            <a:pPr algn="l"/>
            <a:r>
              <a:rPr lang="en-US" sz="2400" b="0" i="0" dirty="0">
                <a:solidFill>
                  <a:srgbClr val="333333"/>
                </a:solidFill>
                <a:effectLst/>
                <a:latin typeface="Lato" panose="020F0502020204030203" pitchFamily="34" charset="0"/>
                <a:ea typeface="Lato" panose="020F0502020204030203" pitchFamily="34" charset="0"/>
                <a:cs typeface="Lato" panose="020F0502020204030203" pitchFamily="34" charset="0"/>
              </a:rPr>
              <a:t>The evidence is inadmissible unless the judge, provincial court judge or justice determines, in accordance with the procedures set out in sections 278.93 and 278.94,</a:t>
            </a:r>
          </a:p>
          <a:p>
            <a:pPr lvl="1"/>
            <a:r>
              <a:rPr lang="en-US" sz="2400" b="0" i="0" dirty="0">
                <a:solidFill>
                  <a:srgbClr val="333333"/>
                </a:solidFill>
                <a:effectLst/>
                <a:latin typeface="Lato" panose="020F0502020204030203" pitchFamily="34" charset="0"/>
                <a:ea typeface="Lato" panose="020F0502020204030203" pitchFamily="34" charset="0"/>
                <a:cs typeface="Lato" panose="020F0502020204030203" pitchFamily="34" charset="0"/>
              </a:rPr>
              <a:t>if the admissibility of the evidence is subject to section 276, that the evidence meets the conditions set out in subsection 276(2) while taking into account the factors set out in subsection (3); or</a:t>
            </a:r>
          </a:p>
          <a:p>
            <a:pPr lvl="1"/>
            <a:r>
              <a:rPr lang="en-US" sz="2400" b="0" i="0" dirty="0">
                <a:solidFill>
                  <a:srgbClr val="333333"/>
                </a:solidFill>
                <a:effectLst/>
                <a:latin typeface="Lato" panose="020F0502020204030203" pitchFamily="34" charset="0"/>
                <a:ea typeface="Lato" panose="020F0502020204030203" pitchFamily="34" charset="0"/>
                <a:cs typeface="Lato" panose="020F0502020204030203" pitchFamily="34" charset="0"/>
              </a:rPr>
              <a:t>in any other case, that the evidence is relevant to an issue at trial and has significant probative value that is not substantially outweighed by the danger of prejudice to the proper administration of justice.</a:t>
            </a:r>
          </a:p>
          <a:p>
            <a:endParaRPr lang="en-US" sz="24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4057816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Before we begin</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a:bodyPr>
          <a:lstStyle/>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This presentation is strictly for training purposes. It is not legal advice and it should not be used in any way as legal advice.</a:t>
            </a:r>
          </a:p>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My comments are my personal comments and are not to be construed as being made on behalf of any organization.</a:t>
            </a:r>
            <a:endParaRPr lang="en-US" sz="24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1015847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Factors the Court Must Consider: Section 278.92(3)</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fontScale="55000" lnSpcReduction="20000"/>
          </a:bodyPr>
          <a:lstStyle/>
          <a:p>
            <a:r>
              <a:rPr lang="en-CA" sz="2900" b="0" i="0" dirty="0">
                <a:solidFill>
                  <a:schemeClr val="tx1"/>
                </a:solidFill>
                <a:effectLst/>
                <a:latin typeface="Lato" panose="020F0502020204030203" pitchFamily="34" charset="0"/>
                <a:ea typeface="Lato" panose="020F0502020204030203" pitchFamily="34" charset="0"/>
                <a:cs typeface="Lato" panose="020F0502020204030203" pitchFamily="34" charset="0"/>
              </a:rPr>
              <a:t>T</a:t>
            </a:r>
            <a:r>
              <a:rPr lang="en-US" sz="2900" b="0" i="0" dirty="0">
                <a:solidFill>
                  <a:srgbClr val="333333"/>
                </a:solidFill>
                <a:effectLst/>
                <a:latin typeface="Lato" panose="020F0502020204030203" pitchFamily="34" charset="0"/>
                <a:ea typeface="Lato" panose="020F0502020204030203" pitchFamily="34" charset="0"/>
                <a:cs typeface="Lato" panose="020F0502020204030203" pitchFamily="34" charset="0"/>
              </a:rPr>
              <a:t>he interests of justice, including the right of the accused to make a full answer and </a:t>
            </a:r>
            <a:r>
              <a:rPr lang="en-US" sz="2900" b="0" i="0" dirty="0" err="1">
                <a:solidFill>
                  <a:srgbClr val="333333"/>
                </a:solidFill>
                <a:effectLst/>
                <a:latin typeface="Lato" panose="020F0502020204030203" pitchFamily="34" charset="0"/>
                <a:ea typeface="Lato" panose="020F0502020204030203" pitchFamily="34" charset="0"/>
                <a:cs typeface="Lato" panose="020F0502020204030203" pitchFamily="34" charset="0"/>
              </a:rPr>
              <a:t>defence</a:t>
            </a:r>
            <a:r>
              <a:rPr lang="en-US" sz="2900" b="0" i="0" dirty="0">
                <a:solidFill>
                  <a:srgbClr val="333333"/>
                </a:solidFill>
                <a:effectLst/>
                <a:latin typeface="Lato" panose="020F0502020204030203" pitchFamily="34" charset="0"/>
                <a:ea typeface="Lato" panose="020F0502020204030203" pitchFamily="34" charset="0"/>
                <a:cs typeface="Lato" panose="020F0502020204030203" pitchFamily="34" charset="0"/>
              </a:rPr>
              <a:t>;</a:t>
            </a:r>
          </a:p>
          <a:p>
            <a:r>
              <a:rPr lang="en-US" sz="2900" dirty="0">
                <a:solidFill>
                  <a:srgbClr val="333333"/>
                </a:solidFill>
                <a:latin typeface="Lato" panose="020F0502020204030203" pitchFamily="34" charset="0"/>
                <a:ea typeface="Lato" panose="020F0502020204030203" pitchFamily="34" charset="0"/>
                <a:cs typeface="Lato" panose="020F0502020204030203" pitchFamily="34" charset="0"/>
              </a:rPr>
              <a:t>S</a:t>
            </a:r>
            <a:r>
              <a:rPr lang="en-US" sz="2900" b="0" i="0" dirty="0">
                <a:solidFill>
                  <a:srgbClr val="333333"/>
                </a:solidFill>
                <a:effectLst/>
                <a:latin typeface="Lato" panose="020F0502020204030203" pitchFamily="34" charset="0"/>
                <a:ea typeface="Lato" panose="020F0502020204030203" pitchFamily="34" charset="0"/>
                <a:cs typeface="Lato" panose="020F0502020204030203" pitchFamily="34" charset="0"/>
              </a:rPr>
              <a:t>ociety’s interest in encouraging the reporting of sexual assault offences;</a:t>
            </a:r>
          </a:p>
          <a:p>
            <a:r>
              <a:rPr lang="en-US" sz="2900" dirty="0">
                <a:solidFill>
                  <a:srgbClr val="333333"/>
                </a:solidFill>
                <a:latin typeface="Lato" panose="020F0502020204030203" pitchFamily="34" charset="0"/>
                <a:ea typeface="Lato" panose="020F0502020204030203" pitchFamily="34" charset="0"/>
                <a:cs typeface="Lato" panose="020F0502020204030203" pitchFamily="34" charset="0"/>
              </a:rPr>
              <a:t>Society’s interest in encouraging the obtaining of treatment by complainants of sexual offences;</a:t>
            </a:r>
            <a:endParaRPr lang="en-US" sz="2900" b="0" i="0" dirty="0">
              <a:solidFill>
                <a:srgbClr val="333333"/>
              </a:solidFill>
              <a:effectLst/>
              <a:latin typeface="Lato" panose="020F0502020204030203" pitchFamily="34" charset="0"/>
              <a:ea typeface="Lato" panose="020F0502020204030203" pitchFamily="34" charset="0"/>
              <a:cs typeface="Lato" panose="020F0502020204030203" pitchFamily="34" charset="0"/>
            </a:endParaRPr>
          </a:p>
          <a:p>
            <a:r>
              <a:rPr lang="en-US" sz="2900" dirty="0">
                <a:solidFill>
                  <a:srgbClr val="333333"/>
                </a:solidFill>
                <a:latin typeface="Lato" panose="020F0502020204030203" pitchFamily="34" charset="0"/>
                <a:ea typeface="Lato" panose="020F0502020204030203" pitchFamily="34" charset="0"/>
                <a:cs typeface="Lato" panose="020F0502020204030203" pitchFamily="34" charset="0"/>
              </a:rPr>
              <a:t>W</a:t>
            </a:r>
            <a:r>
              <a:rPr lang="en-US" sz="2900" b="0" i="0" dirty="0">
                <a:solidFill>
                  <a:srgbClr val="333333"/>
                </a:solidFill>
                <a:effectLst/>
                <a:latin typeface="Lato" panose="020F0502020204030203" pitchFamily="34" charset="0"/>
                <a:ea typeface="Lato" panose="020F0502020204030203" pitchFamily="34" charset="0"/>
                <a:cs typeface="Lato" panose="020F0502020204030203" pitchFamily="34" charset="0"/>
              </a:rPr>
              <a:t>hether there is a reasonable prospect that the evidence will assist in arriving at a just determination in the case;</a:t>
            </a:r>
          </a:p>
          <a:p>
            <a:r>
              <a:rPr lang="en-US" sz="2900" dirty="0">
                <a:solidFill>
                  <a:srgbClr val="333333"/>
                </a:solidFill>
                <a:latin typeface="Lato" panose="020F0502020204030203" pitchFamily="34" charset="0"/>
                <a:ea typeface="Lato" panose="020F0502020204030203" pitchFamily="34" charset="0"/>
                <a:cs typeface="Lato" panose="020F0502020204030203" pitchFamily="34" charset="0"/>
              </a:rPr>
              <a:t>T</a:t>
            </a:r>
            <a:r>
              <a:rPr lang="en-US" sz="2900" b="0" i="0" dirty="0">
                <a:solidFill>
                  <a:srgbClr val="333333"/>
                </a:solidFill>
                <a:effectLst/>
                <a:latin typeface="Lato" panose="020F0502020204030203" pitchFamily="34" charset="0"/>
                <a:ea typeface="Lato" panose="020F0502020204030203" pitchFamily="34" charset="0"/>
                <a:cs typeface="Lato" panose="020F0502020204030203" pitchFamily="34" charset="0"/>
              </a:rPr>
              <a:t>he need to remove from the fact-finding process any discriminatory belief or bias;</a:t>
            </a:r>
          </a:p>
          <a:p>
            <a:r>
              <a:rPr lang="en-US" sz="2900" dirty="0">
                <a:solidFill>
                  <a:srgbClr val="333333"/>
                </a:solidFill>
                <a:latin typeface="Lato" panose="020F0502020204030203" pitchFamily="34" charset="0"/>
                <a:ea typeface="Lato" panose="020F0502020204030203" pitchFamily="34" charset="0"/>
                <a:cs typeface="Lato" panose="020F0502020204030203" pitchFamily="34" charset="0"/>
              </a:rPr>
              <a:t>T</a:t>
            </a:r>
            <a:r>
              <a:rPr lang="en-US" sz="2900" b="0" i="0" dirty="0">
                <a:solidFill>
                  <a:srgbClr val="333333"/>
                </a:solidFill>
                <a:effectLst/>
                <a:latin typeface="Lato" panose="020F0502020204030203" pitchFamily="34" charset="0"/>
                <a:ea typeface="Lato" panose="020F0502020204030203" pitchFamily="34" charset="0"/>
                <a:cs typeface="Lato" panose="020F0502020204030203" pitchFamily="34" charset="0"/>
              </a:rPr>
              <a:t>he risk that the evidence may unduly arouse sentiments of prejudice, sympathy or hostility in the jury;</a:t>
            </a:r>
          </a:p>
          <a:p>
            <a:r>
              <a:rPr lang="en-US" sz="2900" dirty="0">
                <a:solidFill>
                  <a:srgbClr val="333333"/>
                </a:solidFill>
                <a:latin typeface="Lato" panose="020F0502020204030203" pitchFamily="34" charset="0"/>
                <a:ea typeface="Lato" panose="020F0502020204030203" pitchFamily="34" charset="0"/>
                <a:cs typeface="Lato" panose="020F0502020204030203" pitchFamily="34" charset="0"/>
              </a:rPr>
              <a:t>T</a:t>
            </a:r>
            <a:r>
              <a:rPr lang="en-US" sz="2900" b="0" i="0" dirty="0">
                <a:solidFill>
                  <a:srgbClr val="333333"/>
                </a:solidFill>
                <a:effectLst/>
                <a:latin typeface="Lato" panose="020F0502020204030203" pitchFamily="34" charset="0"/>
                <a:ea typeface="Lato" panose="020F0502020204030203" pitchFamily="34" charset="0"/>
                <a:cs typeface="Lato" panose="020F0502020204030203" pitchFamily="34" charset="0"/>
              </a:rPr>
              <a:t>he potential prejudice to the complainant’s personal dignity and right of privacy;</a:t>
            </a:r>
          </a:p>
          <a:p>
            <a:r>
              <a:rPr lang="en-US" sz="2900" dirty="0">
                <a:solidFill>
                  <a:srgbClr val="333333"/>
                </a:solidFill>
                <a:latin typeface="Lato" panose="020F0502020204030203" pitchFamily="34" charset="0"/>
                <a:ea typeface="Lato" panose="020F0502020204030203" pitchFamily="34" charset="0"/>
                <a:cs typeface="Lato" panose="020F0502020204030203" pitchFamily="34" charset="0"/>
              </a:rPr>
              <a:t>T</a:t>
            </a:r>
            <a:r>
              <a:rPr lang="en-US" sz="2900" b="0" i="0" dirty="0">
                <a:solidFill>
                  <a:srgbClr val="333333"/>
                </a:solidFill>
                <a:effectLst/>
                <a:latin typeface="Lato" panose="020F0502020204030203" pitchFamily="34" charset="0"/>
                <a:ea typeface="Lato" panose="020F0502020204030203" pitchFamily="34" charset="0"/>
                <a:cs typeface="Lato" panose="020F0502020204030203" pitchFamily="34" charset="0"/>
              </a:rPr>
              <a:t>he right of the complainant and of every individual to personal security and to the full protection and benefit of the law; and</a:t>
            </a:r>
          </a:p>
          <a:p>
            <a:r>
              <a:rPr lang="en-US" sz="2900" dirty="0">
                <a:solidFill>
                  <a:srgbClr val="333333"/>
                </a:solidFill>
                <a:latin typeface="Lato" panose="020F0502020204030203" pitchFamily="34" charset="0"/>
                <a:ea typeface="Lato" panose="020F0502020204030203" pitchFamily="34" charset="0"/>
                <a:cs typeface="Lato" panose="020F0502020204030203" pitchFamily="34" charset="0"/>
              </a:rPr>
              <a:t>A</a:t>
            </a:r>
            <a:r>
              <a:rPr lang="en-US" sz="2900" b="0" i="0" dirty="0">
                <a:solidFill>
                  <a:srgbClr val="333333"/>
                </a:solidFill>
                <a:effectLst/>
                <a:latin typeface="Lato" panose="020F0502020204030203" pitchFamily="34" charset="0"/>
                <a:ea typeface="Lato" panose="020F0502020204030203" pitchFamily="34" charset="0"/>
                <a:cs typeface="Lato" panose="020F0502020204030203" pitchFamily="34" charset="0"/>
              </a:rPr>
              <a:t>ny other factor that the judge, provincial court judge or justice considers relevant.</a:t>
            </a:r>
          </a:p>
          <a:p>
            <a:endParaRPr lang="en-US" sz="24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38927960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The Publication Ban in Applications to Admit Evidence: Section 278.95(1)</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lnSpcReduction="10000"/>
          </a:bodyPr>
          <a:lstStyle/>
          <a:p>
            <a:pPr marL="0" indent="0" algn="l">
              <a:buNone/>
            </a:pPr>
            <a:r>
              <a:rPr lang="en-US" b="1" i="0" u="none" strike="noStrike" dirty="0">
                <a:solidFill>
                  <a:srgbClr val="000000"/>
                </a:solidFill>
                <a:effectLst/>
                <a:latin typeface="Lato" panose="020F0502020204030203" pitchFamily="34" charset="0"/>
                <a:ea typeface="Lato" panose="020F0502020204030203" pitchFamily="34" charset="0"/>
                <a:cs typeface="Lato" panose="020F0502020204030203" pitchFamily="34" charset="0"/>
              </a:rPr>
              <a:t>278.95</a:t>
            </a:r>
            <a:r>
              <a:rPr lang="en-US" b="0" i="0" dirty="0">
                <a:solidFill>
                  <a:srgbClr val="333333"/>
                </a:solidFill>
                <a:effectLst/>
                <a:latin typeface="Lato" panose="020F0502020204030203" pitchFamily="34" charset="0"/>
                <a:ea typeface="Lato" panose="020F0502020204030203" pitchFamily="34" charset="0"/>
                <a:cs typeface="Lato" panose="020F0502020204030203" pitchFamily="34" charset="0"/>
              </a:rPr>
              <a:t> </a:t>
            </a:r>
            <a:r>
              <a:rPr lang="en-US" b="1" i="0" dirty="0">
                <a:solidFill>
                  <a:srgbClr val="000000"/>
                </a:solidFill>
                <a:effectLst/>
                <a:latin typeface="Lato" panose="020F0502020204030203" pitchFamily="34" charset="0"/>
                <a:ea typeface="Lato" panose="020F0502020204030203" pitchFamily="34" charset="0"/>
                <a:cs typeface="Lato" panose="020F0502020204030203" pitchFamily="34" charset="0"/>
              </a:rPr>
              <a:t>(1)</a:t>
            </a:r>
            <a:r>
              <a:rPr lang="en-US" b="0" i="0" dirty="0">
                <a:solidFill>
                  <a:srgbClr val="333333"/>
                </a:solidFill>
                <a:effectLst/>
                <a:latin typeface="Lato" panose="020F0502020204030203" pitchFamily="34" charset="0"/>
                <a:ea typeface="Lato" panose="020F0502020204030203" pitchFamily="34" charset="0"/>
                <a:cs typeface="Lato" panose="020F0502020204030203" pitchFamily="34" charset="0"/>
              </a:rPr>
              <a:t> A person shall not publish in any document, or broadcast or transmit in any way, any of the following:</a:t>
            </a:r>
          </a:p>
          <a:p>
            <a:pPr marL="457200" lvl="1" indent="0" algn="l">
              <a:buNone/>
            </a:pPr>
            <a:r>
              <a:rPr lang="en-US" b="1" i="0" dirty="0">
                <a:solidFill>
                  <a:srgbClr val="000000"/>
                </a:solidFill>
                <a:effectLst/>
                <a:latin typeface="Lato" panose="020F0502020204030203" pitchFamily="34" charset="0"/>
                <a:ea typeface="Lato" panose="020F0502020204030203" pitchFamily="34" charset="0"/>
                <a:cs typeface="Lato" panose="020F0502020204030203" pitchFamily="34" charset="0"/>
              </a:rPr>
              <a:t>(a)</a:t>
            </a:r>
            <a:r>
              <a:rPr lang="en-US" b="0" i="0" dirty="0">
                <a:solidFill>
                  <a:srgbClr val="333333"/>
                </a:solidFill>
                <a:effectLst/>
                <a:latin typeface="Lato" panose="020F0502020204030203" pitchFamily="34" charset="0"/>
                <a:ea typeface="Lato" panose="020F0502020204030203" pitchFamily="34" charset="0"/>
                <a:cs typeface="Lato" panose="020F0502020204030203" pitchFamily="34" charset="0"/>
              </a:rPr>
              <a:t> the contents of an application made under subsection 278.93;</a:t>
            </a:r>
          </a:p>
          <a:p>
            <a:pPr marL="457200" lvl="1" indent="0" algn="l">
              <a:buNone/>
            </a:pPr>
            <a:r>
              <a:rPr lang="en-US" b="1" i="0" dirty="0">
                <a:solidFill>
                  <a:srgbClr val="000000"/>
                </a:solidFill>
                <a:effectLst/>
                <a:latin typeface="Lato" panose="020F0502020204030203" pitchFamily="34" charset="0"/>
                <a:ea typeface="Lato" panose="020F0502020204030203" pitchFamily="34" charset="0"/>
                <a:cs typeface="Lato" panose="020F0502020204030203" pitchFamily="34" charset="0"/>
              </a:rPr>
              <a:t>(b)</a:t>
            </a:r>
            <a:r>
              <a:rPr lang="en-US" b="0" i="0" dirty="0">
                <a:solidFill>
                  <a:srgbClr val="333333"/>
                </a:solidFill>
                <a:effectLst/>
                <a:latin typeface="Lato" panose="020F0502020204030203" pitchFamily="34" charset="0"/>
                <a:ea typeface="Lato" panose="020F0502020204030203" pitchFamily="34" charset="0"/>
                <a:cs typeface="Lato" panose="020F0502020204030203" pitchFamily="34" charset="0"/>
              </a:rPr>
              <a:t> any evidence taken, the information given and the representations made at an application under section 278.93 or at a hearing under section 278.94;</a:t>
            </a:r>
          </a:p>
          <a:p>
            <a:pPr marL="457200" lvl="1" indent="0" algn="l">
              <a:buNone/>
            </a:pPr>
            <a:r>
              <a:rPr lang="en-US" b="1" i="0" dirty="0">
                <a:solidFill>
                  <a:srgbClr val="000000"/>
                </a:solidFill>
                <a:effectLst/>
                <a:latin typeface="Lato" panose="020F0502020204030203" pitchFamily="34" charset="0"/>
                <a:ea typeface="Lato" panose="020F0502020204030203" pitchFamily="34" charset="0"/>
                <a:cs typeface="Lato" panose="020F0502020204030203" pitchFamily="34" charset="0"/>
              </a:rPr>
              <a:t>(c)</a:t>
            </a:r>
            <a:r>
              <a:rPr lang="en-US" b="0" i="0" dirty="0">
                <a:solidFill>
                  <a:srgbClr val="333333"/>
                </a:solidFill>
                <a:effectLst/>
                <a:latin typeface="Lato" panose="020F0502020204030203" pitchFamily="34" charset="0"/>
                <a:ea typeface="Lato" panose="020F0502020204030203" pitchFamily="34" charset="0"/>
                <a:cs typeface="Lato" panose="020F0502020204030203" pitchFamily="34" charset="0"/>
              </a:rPr>
              <a:t> the decision of a judge or justice under subsection 278.93(4), unless the judge or justice, after taking into account the complainant’s right of privacy and the interests of justice, orders that the decision may be published, broadcast or transmitted; and</a:t>
            </a:r>
          </a:p>
          <a:p>
            <a:pPr marL="457200" lvl="1" indent="0" algn="l">
              <a:buNone/>
            </a:pPr>
            <a:r>
              <a:rPr lang="en-US" b="1" i="0" dirty="0">
                <a:solidFill>
                  <a:srgbClr val="000000"/>
                </a:solidFill>
                <a:effectLst/>
                <a:latin typeface="Lato" panose="020F0502020204030203" pitchFamily="34" charset="0"/>
                <a:ea typeface="Lato" panose="020F0502020204030203" pitchFamily="34" charset="0"/>
                <a:cs typeface="Lato" panose="020F0502020204030203" pitchFamily="34" charset="0"/>
              </a:rPr>
              <a:t>(d)</a:t>
            </a:r>
            <a:r>
              <a:rPr lang="en-US" b="0" i="0" dirty="0">
                <a:solidFill>
                  <a:srgbClr val="333333"/>
                </a:solidFill>
                <a:effectLst/>
                <a:latin typeface="Lato" panose="020F0502020204030203" pitchFamily="34" charset="0"/>
                <a:ea typeface="Lato" panose="020F0502020204030203" pitchFamily="34" charset="0"/>
                <a:cs typeface="Lato" panose="020F0502020204030203" pitchFamily="34" charset="0"/>
              </a:rPr>
              <a:t> the determination made and the reasons provided under subsection 278.94(4), unless</a:t>
            </a:r>
          </a:p>
          <a:p>
            <a:pPr marL="914400" lvl="2" indent="0" algn="l">
              <a:buNone/>
            </a:pPr>
            <a:r>
              <a:rPr lang="en-US" b="1" i="0" dirty="0">
                <a:solidFill>
                  <a:srgbClr val="000000"/>
                </a:solidFill>
                <a:effectLst/>
                <a:latin typeface="Lato" panose="020F0502020204030203" pitchFamily="34" charset="0"/>
                <a:ea typeface="Lato" panose="020F0502020204030203" pitchFamily="34" charset="0"/>
                <a:cs typeface="Lato" panose="020F0502020204030203" pitchFamily="34" charset="0"/>
              </a:rPr>
              <a:t>(</a:t>
            </a:r>
            <a:r>
              <a:rPr lang="en-US" b="1" i="0" dirty="0" err="1">
                <a:solidFill>
                  <a:srgbClr val="000000"/>
                </a:solidFill>
                <a:effectLst/>
                <a:latin typeface="Lato" panose="020F0502020204030203" pitchFamily="34" charset="0"/>
                <a:ea typeface="Lato" panose="020F0502020204030203" pitchFamily="34" charset="0"/>
                <a:cs typeface="Lato" panose="020F0502020204030203" pitchFamily="34" charset="0"/>
              </a:rPr>
              <a:t>i</a:t>
            </a:r>
            <a:r>
              <a:rPr lang="en-US" b="1" i="0" dirty="0">
                <a:solidFill>
                  <a:srgbClr val="000000"/>
                </a:solidFill>
                <a:effectLst/>
                <a:latin typeface="Lato" panose="020F0502020204030203" pitchFamily="34" charset="0"/>
                <a:ea typeface="Lato" panose="020F0502020204030203" pitchFamily="34" charset="0"/>
                <a:cs typeface="Lato" panose="020F0502020204030203" pitchFamily="34" charset="0"/>
              </a:rPr>
              <a:t>)</a:t>
            </a:r>
            <a:r>
              <a:rPr lang="en-US" b="0" i="0" dirty="0">
                <a:solidFill>
                  <a:srgbClr val="333333"/>
                </a:solidFill>
                <a:effectLst/>
                <a:latin typeface="Lato" panose="020F0502020204030203" pitchFamily="34" charset="0"/>
                <a:ea typeface="Lato" panose="020F0502020204030203" pitchFamily="34" charset="0"/>
                <a:cs typeface="Lato" panose="020F0502020204030203" pitchFamily="34" charset="0"/>
              </a:rPr>
              <a:t> that determination is that evidence is admissible, or</a:t>
            </a:r>
          </a:p>
          <a:p>
            <a:pPr marL="914400" lvl="2" indent="0" algn="l">
              <a:buNone/>
            </a:pPr>
            <a:r>
              <a:rPr lang="en-US" b="1" i="0" dirty="0">
                <a:solidFill>
                  <a:srgbClr val="000000"/>
                </a:solidFill>
                <a:effectLst/>
                <a:latin typeface="Lato" panose="020F0502020204030203" pitchFamily="34" charset="0"/>
                <a:ea typeface="Lato" panose="020F0502020204030203" pitchFamily="34" charset="0"/>
                <a:cs typeface="Lato" panose="020F0502020204030203" pitchFamily="34" charset="0"/>
              </a:rPr>
              <a:t>(ii)</a:t>
            </a:r>
            <a:r>
              <a:rPr lang="en-US" b="0" i="0" dirty="0">
                <a:solidFill>
                  <a:srgbClr val="333333"/>
                </a:solidFill>
                <a:effectLst/>
                <a:latin typeface="Lato" panose="020F0502020204030203" pitchFamily="34" charset="0"/>
                <a:ea typeface="Lato" panose="020F0502020204030203" pitchFamily="34" charset="0"/>
                <a:cs typeface="Lato" panose="020F0502020204030203" pitchFamily="34" charset="0"/>
              </a:rPr>
              <a:t> the judge or justice, after taking into account the complainant’s right of privacy and the interests of justice, orders that the determination and reasons may be published, broadcast or transmitted.</a:t>
            </a:r>
          </a:p>
          <a:p>
            <a:endParaRPr lang="en-US" sz="24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6609535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Questions?</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a:bodyPr>
          <a:lstStyle/>
          <a:p>
            <a:pPr marL="0" indent="0" algn="ctr">
              <a:buNone/>
            </a:pPr>
            <a:endParaRPr lang="en-CA" sz="24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0" indent="0" algn="ctr">
              <a:buNone/>
            </a:pPr>
            <a:r>
              <a:rPr lang="en-US" sz="2400" dirty="0">
                <a:solidFill>
                  <a:schemeClr val="tx1"/>
                </a:solidFill>
                <a:latin typeface="Lato" panose="020F0502020204030203" pitchFamily="34" charset="0"/>
                <a:ea typeface="Lato" panose="020F0502020204030203" pitchFamily="34" charset="0"/>
                <a:cs typeface="Lato" panose="020F0502020204030203" pitchFamily="34" charset="0"/>
              </a:rPr>
              <a:t>Gwendoline Allison</a:t>
            </a:r>
            <a:br>
              <a:rPr lang="en-US" sz="2400" dirty="0">
                <a:solidFill>
                  <a:schemeClr val="tx1"/>
                </a:solidFill>
                <a:latin typeface="Lato" panose="020F0502020204030203" pitchFamily="34" charset="0"/>
                <a:ea typeface="Lato" panose="020F0502020204030203" pitchFamily="34" charset="0"/>
                <a:cs typeface="Lato" panose="020F0502020204030203" pitchFamily="34" charset="0"/>
              </a:rPr>
            </a:br>
            <a:r>
              <a:rPr lang="en-US" sz="2400" dirty="0">
                <a:solidFill>
                  <a:schemeClr val="tx1"/>
                </a:solidFill>
                <a:latin typeface="Lato" panose="020F0502020204030203" pitchFamily="34" charset="0"/>
                <a:ea typeface="Lato" panose="020F0502020204030203" pitchFamily="34" charset="0"/>
                <a:cs typeface="Lato" panose="020F0502020204030203" pitchFamily="34" charset="0"/>
              </a:rPr>
              <a:t>Barton </a:t>
            </a:r>
            <a:r>
              <a:rPr lang="en-US" sz="2400" dirty="0" err="1">
                <a:solidFill>
                  <a:schemeClr val="tx1"/>
                </a:solidFill>
                <a:latin typeface="Lato" panose="020F0502020204030203" pitchFamily="34" charset="0"/>
                <a:ea typeface="Lato" panose="020F0502020204030203" pitchFamily="34" charset="0"/>
                <a:cs typeface="Lato" panose="020F0502020204030203" pitchFamily="34" charset="0"/>
              </a:rPr>
              <a:t>Thaney</a:t>
            </a:r>
            <a:r>
              <a:rPr lang="en-US" sz="2400" dirty="0">
                <a:solidFill>
                  <a:schemeClr val="tx1"/>
                </a:solidFill>
                <a:latin typeface="Lato" panose="020F0502020204030203" pitchFamily="34" charset="0"/>
                <a:ea typeface="Lato" panose="020F0502020204030203" pitchFamily="34" charset="0"/>
                <a:cs typeface="Lato" panose="020F0502020204030203" pitchFamily="34" charset="0"/>
              </a:rPr>
              <a:t> Law</a:t>
            </a:r>
            <a:br>
              <a:rPr lang="en-US" sz="2400" dirty="0">
                <a:solidFill>
                  <a:schemeClr val="tx1"/>
                </a:solidFill>
                <a:latin typeface="Lato" panose="020F0502020204030203" pitchFamily="34" charset="0"/>
                <a:ea typeface="Lato" panose="020F0502020204030203" pitchFamily="34" charset="0"/>
                <a:cs typeface="Lato" panose="020F0502020204030203" pitchFamily="34" charset="0"/>
              </a:rPr>
            </a:br>
            <a:r>
              <a:rPr lang="en-US" sz="2400" dirty="0">
                <a:solidFill>
                  <a:schemeClr val="tx1"/>
                </a:solidFill>
                <a:latin typeface="Lato" panose="020F0502020204030203" pitchFamily="34" charset="0"/>
                <a:ea typeface="Lato" panose="020F0502020204030203" pitchFamily="34" charset="0"/>
                <a:cs typeface="Lato" panose="020F0502020204030203" pitchFamily="34" charset="0"/>
                <a:hlinkClick r:id="rId2"/>
              </a:rPr>
              <a:t>gwendoline.allison@bartonthaney.com</a:t>
            </a:r>
            <a:endParaRPr lang="en-US" sz="2400" dirty="0">
              <a:solidFill>
                <a:schemeClr val="tx1"/>
              </a:solidFill>
              <a:latin typeface="Lato" panose="020F0502020204030203" pitchFamily="34" charset="0"/>
              <a:ea typeface="Lato" panose="020F0502020204030203" pitchFamily="34" charset="0"/>
              <a:cs typeface="Lato" panose="020F0502020204030203" pitchFamily="34" charset="0"/>
            </a:endParaRPr>
          </a:p>
          <a:p>
            <a:pPr marL="0" indent="0" algn="ctr">
              <a:buNone/>
            </a:pPr>
            <a:r>
              <a:rPr lang="en-US" sz="2400" dirty="0">
                <a:solidFill>
                  <a:schemeClr val="tx1"/>
                </a:solidFill>
                <a:latin typeface="Lato" panose="020F0502020204030203" pitchFamily="34" charset="0"/>
                <a:ea typeface="Lato" panose="020F0502020204030203" pitchFamily="34" charset="0"/>
                <a:cs typeface="Lato" panose="020F0502020204030203" pitchFamily="34" charset="0"/>
              </a:rPr>
              <a:t>604.922.9282</a:t>
            </a:r>
            <a:br>
              <a:rPr lang="en-US" sz="2400" dirty="0">
                <a:solidFill>
                  <a:schemeClr val="tx1"/>
                </a:solidFill>
                <a:latin typeface="Lato" panose="020F0502020204030203" pitchFamily="34" charset="0"/>
                <a:ea typeface="Lato" panose="020F0502020204030203" pitchFamily="34" charset="0"/>
                <a:cs typeface="Lato" panose="020F0502020204030203" pitchFamily="34" charset="0"/>
              </a:rPr>
            </a:br>
            <a:r>
              <a:rPr lang="en-US" sz="2400" dirty="0">
                <a:solidFill>
                  <a:schemeClr val="tx1"/>
                </a:solidFill>
                <a:latin typeface="Lato" panose="020F0502020204030203" pitchFamily="34" charset="0"/>
                <a:ea typeface="Lato" panose="020F0502020204030203" pitchFamily="34" charset="0"/>
                <a:cs typeface="Lato" panose="020F0502020204030203" pitchFamily="34" charset="0"/>
              </a:rPr>
              <a:t>778.919.6173</a:t>
            </a: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24186115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B24AC-259C-4E4F-A0C5-A556C925A5DB}"/>
              </a:ext>
            </a:extLst>
          </p:cNvPr>
          <p:cNvSpPr>
            <a:spLocks noGrp="1"/>
          </p:cNvSpPr>
          <p:nvPr>
            <p:ph type="ctrTitle"/>
          </p:nvPr>
        </p:nvSpPr>
        <p:spPr>
          <a:xfrm>
            <a:off x="1507067" y="904461"/>
            <a:ext cx="7766936" cy="3146375"/>
          </a:xfrm>
        </p:spPr>
        <p:txBody>
          <a:bodyPr/>
          <a:lstStyle/>
          <a:p>
            <a:pPr algn="ctr"/>
            <a:r>
              <a:rPr lang="en-CA" b="1" dirty="0">
                <a:solidFill>
                  <a:schemeClr val="tx1"/>
                </a:solidFill>
                <a:latin typeface="Raleway" panose="020B0604020202020204" pitchFamily="2" charset="0"/>
              </a:rPr>
              <a:t>Advising Complainants in Criminal Sexual Assault Cases</a:t>
            </a:r>
            <a:endParaRPr lang="en-US" b="1" dirty="0">
              <a:solidFill>
                <a:schemeClr val="tx1"/>
              </a:solidFill>
              <a:latin typeface="Raleway" panose="020B0604020202020204" pitchFamily="2" charset="0"/>
            </a:endParaRPr>
          </a:p>
        </p:txBody>
      </p:sp>
      <p:sp>
        <p:nvSpPr>
          <p:cNvPr id="3" name="Subtitle 2">
            <a:extLst>
              <a:ext uri="{FF2B5EF4-FFF2-40B4-BE49-F238E27FC236}">
                <a16:creationId xmlns:a16="http://schemas.microsoft.com/office/drawing/2014/main" id="{3E6D1AF3-BD6A-60F0-F169-9655039232F3}"/>
              </a:ext>
            </a:extLst>
          </p:cNvPr>
          <p:cNvSpPr>
            <a:spLocks noGrp="1"/>
          </p:cNvSpPr>
          <p:nvPr>
            <p:ph type="subTitle" idx="1"/>
          </p:nvPr>
        </p:nvSpPr>
        <p:spPr>
          <a:xfrm>
            <a:off x="1507067" y="4050833"/>
            <a:ext cx="7766936" cy="1276541"/>
          </a:xfrm>
        </p:spPr>
        <p:txBody>
          <a:bodyPr>
            <a:normAutofit/>
          </a:bodyPr>
          <a:lstStyle/>
          <a:p>
            <a:pPr algn="ctr"/>
            <a:r>
              <a:rPr lang="en-CA" sz="2400" dirty="0">
                <a:solidFill>
                  <a:schemeClr val="tx2"/>
                </a:solidFill>
                <a:latin typeface="Lato" panose="020F0502020204030203" pitchFamily="34" charset="0"/>
                <a:ea typeface="Lato" panose="020F0502020204030203" pitchFamily="34" charset="0"/>
                <a:cs typeface="Lato" panose="020F0502020204030203" pitchFamily="34" charset="0"/>
              </a:rPr>
              <a:t>Gwendoline Allison</a:t>
            </a:r>
            <a:br>
              <a:rPr lang="en-CA" sz="2400" dirty="0">
                <a:solidFill>
                  <a:schemeClr val="tx2"/>
                </a:solidFill>
                <a:latin typeface="Lato" panose="020F0502020204030203" pitchFamily="34" charset="0"/>
                <a:ea typeface="Lato" panose="020F0502020204030203" pitchFamily="34" charset="0"/>
                <a:cs typeface="Lato" panose="020F0502020204030203" pitchFamily="34" charset="0"/>
              </a:rPr>
            </a:br>
            <a:r>
              <a:rPr lang="en-CA" sz="2400" dirty="0">
                <a:solidFill>
                  <a:schemeClr val="tx2"/>
                </a:solidFill>
                <a:latin typeface="Lato" panose="020F0502020204030203" pitchFamily="34" charset="0"/>
                <a:ea typeface="Lato" panose="020F0502020204030203" pitchFamily="34" charset="0"/>
                <a:cs typeface="Lato" panose="020F0502020204030203" pitchFamily="34" charset="0"/>
              </a:rPr>
              <a:t>SHARP Workplaces Training for ILA Pilot</a:t>
            </a:r>
            <a:br>
              <a:rPr lang="en-CA" sz="2400" dirty="0">
                <a:solidFill>
                  <a:schemeClr val="tx2"/>
                </a:solidFill>
                <a:latin typeface="Lato" panose="020F0502020204030203" pitchFamily="34" charset="0"/>
                <a:ea typeface="Lato" panose="020F0502020204030203" pitchFamily="34" charset="0"/>
                <a:cs typeface="Lato" panose="020F0502020204030203" pitchFamily="34" charset="0"/>
              </a:rPr>
            </a:br>
            <a:r>
              <a:rPr lang="en-CA" sz="2400" dirty="0">
                <a:solidFill>
                  <a:schemeClr val="tx2"/>
                </a:solidFill>
                <a:latin typeface="Lato" panose="020F0502020204030203" pitchFamily="34" charset="0"/>
                <a:ea typeface="Lato" panose="020F0502020204030203" pitchFamily="34" charset="0"/>
                <a:cs typeface="Lato" panose="020F0502020204030203" pitchFamily="34" charset="0"/>
              </a:rPr>
              <a:t>13 June 2023</a:t>
            </a:r>
            <a:endParaRPr lang="en-US" sz="2400" dirty="0">
              <a:solidFill>
                <a:schemeClr val="tx2"/>
              </a:solidFill>
              <a:latin typeface="Lato" panose="020F0502020204030203" pitchFamily="34" charset="0"/>
              <a:ea typeface="Lato" panose="020F0502020204030203" pitchFamily="34" charset="0"/>
              <a:cs typeface="Lato" panose="020F0502020204030203" pitchFamily="34" charset="0"/>
            </a:endParaRPr>
          </a:p>
        </p:txBody>
      </p:sp>
      <p:pic>
        <p:nvPicPr>
          <p:cNvPr id="6" name="Picture 5" descr="A picture containing text, hitting, player&#10;&#10;Description automatically generated">
            <a:extLst>
              <a:ext uri="{FF2B5EF4-FFF2-40B4-BE49-F238E27FC236}">
                <a16:creationId xmlns:a16="http://schemas.microsoft.com/office/drawing/2014/main" id="{A1A5AC9E-7473-11FE-A61A-059D83663CF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47570" y="5766904"/>
            <a:ext cx="3168650" cy="680720"/>
          </a:xfrm>
          <a:prstGeom prst="rect">
            <a:avLst/>
          </a:prstGeom>
        </p:spPr>
      </p:pic>
    </p:spTree>
    <p:extLst>
      <p:ext uri="{BB962C8B-B14F-4D97-AF65-F5344CB8AC3E}">
        <p14:creationId xmlns:p14="http://schemas.microsoft.com/office/powerpoint/2010/main" val="3646151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Introduction: Role of Complainants in Criminal Sexual Assault Cases</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a:bodyPr>
          <a:lstStyle/>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Complainants are witnesses.</a:t>
            </a:r>
          </a:p>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Complainants are </a:t>
            </a:r>
            <a:r>
              <a:rPr lang="en-CA" sz="2400" b="1" u="sng" dirty="0">
                <a:solidFill>
                  <a:schemeClr val="tx1"/>
                </a:solidFill>
                <a:latin typeface="Lato" panose="020F0502020204030203" pitchFamily="34" charset="0"/>
                <a:ea typeface="Lato" panose="020F0502020204030203" pitchFamily="34" charset="0"/>
                <a:cs typeface="Lato" panose="020F0502020204030203" pitchFamily="34" charset="0"/>
              </a:rPr>
              <a:t>not</a:t>
            </a:r>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 parties.</a:t>
            </a:r>
            <a:endParaRPr lang="en-CA" sz="2400" b="1" u="sng" dirty="0">
              <a:solidFill>
                <a:schemeClr val="tx1"/>
              </a:solidFill>
              <a:latin typeface="Lato" panose="020F0502020204030203" pitchFamily="34" charset="0"/>
              <a:ea typeface="Lato" panose="020F0502020204030203" pitchFamily="34" charset="0"/>
              <a:cs typeface="Lato" panose="020F0502020204030203" pitchFamily="34" charset="0"/>
            </a:endParaRPr>
          </a:p>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They are not represented by the Crown.</a:t>
            </a:r>
          </a:p>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There is no solicitor/client privilege between the Crown and the complainant.</a:t>
            </a:r>
          </a:p>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Complainants should expect that what they tell the Crown will be disclosed to the accused.</a:t>
            </a:r>
            <a:endParaRPr lang="en-US" sz="24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2314449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Introduction: Role of the Crown</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fontScale="85000" lnSpcReduction="10000"/>
          </a:bodyPr>
          <a:lstStyle/>
          <a:p>
            <a:pPr algn="l"/>
            <a:endParaRPr lang="en-US" sz="1800" b="0" i="0" u="none" strike="noStrike" baseline="0" dirty="0">
              <a:solidFill>
                <a:srgbClr val="000000"/>
              </a:solidFill>
              <a:latin typeface="Lucida Sans Unicode" panose="020B0602030504020204" pitchFamily="34" charset="0"/>
            </a:endParaRPr>
          </a:p>
          <a:p>
            <a:pPr marR="9540" algn="l"/>
            <a:r>
              <a:rPr lang="en-US" sz="2400" b="0" i="1" u="none" strike="noStrike" baseline="0" dirty="0">
                <a:solidFill>
                  <a:schemeClr val="tx1"/>
                </a:solidFill>
                <a:latin typeface="Lato" panose="020F0502020204030203" pitchFamily="34" charset="0"/>
                <a:ea typeface="Lato" panose="020F0502020204030203" pitchFamily="34" charset="0"/>
                <a:cs typeface="Lato" panose="020F0502020204030203" pitchFamily="34" charset="0"/>
              </a:rPr>
              <a:t>R. v. Boucher</a:t>
            </a:r>
            <a:r>
              <a:rPr lang="en-US" sz="2400" b="0" i="0" u="none" strike="noStrike" baseline="0" dirty="0">
                <a:solidFill>
                  <a:schemeClr val="tx1"/>
                </a:solidFill>
                <a:latin typeface="Lato" panose="020F0502020204030203" pitchFamily="34" charset="0"/>
                <a:ea typeface="Lato" panose="020F0502020204030203" pitchFamily="34" charset="0"/>
                <a:cs typeface="Lato" panose="020F0502020204030203" pitchFamily="34" charset="0"/>
              </a:rPr>
              <a:t>, [1955] S.C.R. 16, at p. 23-24:</a:t>
            </a:r>
          </a:p>
          <a:p>
            <a:pPr marR="9540" algn="l"/>
            <a:r>
              <a:rPr lang="en-US" sz="2400" b="0" i="0" u="none" strike="noStrike" baseline="0" dirty="0">
                <a:solidFill>
                  <a:schemeClr val="tx1"/>
                </a:solidFill>
                <a:latin typeface="Lato" panose="020F0502020204030203" pitchFamily="34" charset="0"/>
                <a:ea typeface="Lato" panose="020F0502020204030203" pitchFamily="34" charset="0"/>
                <a:cs typeface="Lato" panose="020F0502020204030203" pitchFamily="34" charset="0"/>
              </a:rPr>
              <a:t>It cannot be over-emphasized that the purpose of a criminal prosecution is not to obtain a conviction, it is to lay before a jury what the Crown considers to be credible evidence relevant to what is alleged to be a crime. Counsel have a duty to see that all available legal proof of the facts is presented: it should be done firmly and pressed to its legitimate strength but it must also be done fairly. The role of prosecutor excludes any notion of winning or losing; his function is a matter of public duty than which in civil life there can be none charged with greater personal responsibility. It is to be efficiently performed with an ingrained sense of the dignity, the seriousness and the justness of judicial proceedings</a:t>
            </a:r>
            <a:r>
              <a:rPr lang="en-US" sz="1800" b="0" i="0" u="none" strike="noStrike" baseline="0" dirty="0">
                <a:solidFill>
                  <a:schemeClr val="tx1"/>
                </a:solidFill>
                <a:latin typeface="Lato" panose="020F0502020204030203" pitchFamily="34" charset="0"/>
                <a:ea typeface="Lato" panose="020F0502020204030203" pitchFamily="34" charset="0"/>
                <a:cs typeface="Lato" panose="020F0502020204030203" pitchFamily="34" charset="0"/>
              </a:rPr>
              <a:t>. </a:t>
            </a:r>
            <a:endParaRPr lang="en-US" sz="24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1629896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Introduction: Role of the Crown (Disclosure)</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a:bodyPr>
          <a:lstStyle/>
          <a:p>
            <a:pPr algn="l"/>
            <a:endParaRPr lang="en-US" sz="1800" b="0" i="0" u="none" strike="noStrike" baseline="0" dirty="0">
              <a:solidFill>
                <a:srgbClr val="000000"/>
              </a:solidFill>
              <a:latin typeface="Lucida Sans Unicode" panose="020B0602030504020204" pitchFamily="34" charset="0"/>
            </a:endParaRPr>
          </a:p>
          <a:p>
            <a:pPr marR="8670" algn="l"/>
            <a:r>
              <a:rPr lang="en-US" sz="2400" b="0" i="0" u="none" strike="noStrike" baseline="0" dirty="0">
                <a:solidFill>
                  <a:schemeClr val="tx1"/>
                </a:solidFill>
                <a:latin typeface="Lato" panose="020F0502020204030203" pitchFamily="34" charset="0"/>
                <a:ea typeface="Lato" panose="020F0502020204030203" pitchFamily="34" charset="0"/>
                <a:cs typeface="Lato" panose="020F0502020204030203" pitchFamily="34" charset="0"/>
              </a:rPr>
              <a:t>The Crown has a positive duty to disclose any evidence that might be relevant to the </a:t>
            </a:r>
            <a:r>
              <a:rPr lang="en-US" sz="2400" b="0" i="0" u="none" strike="noStrike" baseline="0" dirty="0" err="1">
                <a:solidFill>
                  <a:schemeClr val="tx1"/>
                </a:solidFill>
                <a:latin typeface="Lato" panose="020F0502020204030203" pitchFamily="34" charset="0"/>
                <a:ea typeface="Lato" panose="020F0502020204030203" pitchFamily="34" charset="0"/>
                <a:cs typeface="Lato" panose="020F0502020204030203" pitchFamily="34" charset="0"/>
              </a:rPr>
              <a:t>defence</a:t>
            </a:r>
            <a:r>
              <a:rPr lang="en-US" sz="2400" b="0" i="0" u="none" strike="noStrike" baseline="0" dirty="0">
                <a:solidFill>
                  <a:schemeClr val="tx1"/>
                </a:solidFill>
                <a:latin typeface="Lato" panose="020F0502020204030203" pitchFamily="34" charset="0"/>
                <a:ea typeface="Lato" panose="020F0502020204030203" pitchFamily="34" charset="0"/>
                <a:cs typeface="Lato" panose="020F0502020204030203" pitchFamily="34" charset="0"/>
              </a:rPr>
              <a:t> unless that evidence is protected by privilege or is clearly irrelevant: </a:t>
            </a:r>
            <a:r>
              <a:rPr lang="en-US" sz="2400" b="0" i="1" u="none" strike="noStrike" baseline="0" dirty="0">
                <a:solidFill>
                  <a:schemeClr val="tx1"/>
                </a:solidFill>
                <a:latin typeface="Lato" panose="020F0502020204030203" pitchFamily="34" charset="0"/>
                <a:ea typeface="Lato" panose="020F0502020204030203" pitchFamily="34" charset="0"/>
                <a:cs typeface="Lato" panose="020F0502020204030203" pitchFamily="34" charset="0"/>
              </a:rPr>
              <a:t>R. v. Stinchcombe</a:t>
            </a:r>
            <a:r>
              <a:rPr lang="en-US" sz="2400" b="0" i="0" u="none" strike="noStrike" baseline="0" dirty="0">
                <a:solidFill>
                  <a:schemeClr val="tx1"/>
                </a:solidFill>
                <a:latin typeface="Lato" panose="020F0502020204030203" pitchFamily="34" charset="0"/>
                <a:ea typeface="Lato" panose="020F0502020204030203" pitchFamily="34" charset="0"/>
                <a:cs typeface="Lato" panose="020F0502020204030203" pitchFamily="34" charset="0"/>
              </a:rPr>
              <a:t>, [1995] 1 S.C.R. 754. </a:t>
            </a: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1519712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Introduction: Giving General Advice to Complainants</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fontScale="92500" lnSpcReduction="20000"/>
          </a:bodyPr>
          <a:lstStyle/>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There is no prohibition on complainants obtaining their own legal advice, at any stage,  but …</a:t>
            </a:r>
          </a:p>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There are barriers:</a:t>
            </a:r>
          </a:p>
          <a:p>
            <a:pPr lvl="1"/>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Money – no public funding (there are some exceptions)</a:t>
            </a:r>
          </a:p>
          <a:p>
            <a:pPr lvl="1"/>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Expertise – who would provide the advice?</a:t>
            </a:r>
          </a:p>
          <a:p>
            <a:pPr lvl="1"/>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Imperfect knowledge of the case</a:t>
            </a:r>
          </a:p>
          <a:p>
            <a:pPr lvl="1"/>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Potential interference with the Crown’s obligations</a:t>
            </a:r>
          </a:p>
          <a:p>
            <a:pPr lvl="1"/>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Perception – questions about interference with evidence</a:t>
            </a:r>
          </a:p>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Alternatives to lawyers</a:t>
            </a:r>
          </a:p>
          <a:p>
            <a:pPr lvl="1"/>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Victim Services/rape crisis centres</a:t>
            </a:r>
            <a:endParaRPr lang="en-US" sz="24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4090691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F619-AD08-6B78-9C7A-8428CCDBED7A}"/>
              </a:ext>
            </a:extLst>
          </p:cNvPr>
          <p:cNvSpPr>
            <a:spLocks noGrp="1"/>
          </p:cNvSpPr>
          <p:nvPr>
            <p:ph type="title"/>
          </p:nvPr>
        </p:nvSpPr>
        <p:spPr/>
        <p:txBody>
          <a:bodyPr/>
          <a:lstStyle/>
          <a:p>
            <a:r>
              <a:rPr lang="en-CA" b="1" dirty="0">
                <a:solidFill>
                  <a:schemeClr val="tx1"/>
                </a:solidFill>
                <a:latin typeface="Raleway" panose="020B0604020202020204" pitchFamily="2" charset="0"/>
              </a:rPr>
              <a:t>Independent Legal Advice</a:t>
            </a:r>
            <a:endParaRPr lang="en-US" b="1" dirty="0">
              <a:solidFill>
                <a:schemeClr val="tx1"/>
              </a:solidFill>
              <a:latin typeface="Raleway" panose="020B0604020202020204" pitchFamily="2" charset="0"/>
            </a:endParaRPr>
          </a:p>
        </p:txBody>
      </p:sp>
      <p:sp>
        <p:nvSpPr>
          <p:cNvPr id="3" name="Content Placeholder 2">
            <a:extLst>
              <a:ext uri="{FF2B5EF4-FFF2-40B4-BE49-F238E27FC236}">
                <a16:creationId xmlns:a16="http://schemas.microsoft.com/office/drawing/2014/main" id="{E7DF2B76-64D3-5B33-200A-7E679AE1F2D4}"/>
              </a:ext>
            </a:extLst>
          </p:cNvPr>
          <p:cNvSpPr>
            <a:spLocks noGrp="1"/>
          </p:cNvSpPr>
          <p:nvPr>
            <p:ph idx="1"/>
          </p:nvPr>
        </p:nvSpPr>
        <p:spPr/>
        <p:txBody>
          <a:bodyPr>
            <a:normAutofit/>
          </a:bodyPr>
          <a:lstStyle/>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On occasion, Legal Aid BC will provide funding for a complainant to receive ILA.</a:t>
            </a:r>
          </a:p>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The need for ILA arises when the complainant has disclosed documents to the police, or the police are asking the complainant to produce records.</a:t>
            </a:r>
          </a:p>
          <a:p>
            <a:r>
              <a:rPr lang="en-CA" sz="2400" dirty="0">
                <a:solidFill>
                  <a:schemeClr val="tx1"/>
                </a:solidFill>
                <a:latin typeface="Lato" panose="020F0502020204030203" pitchFamily="34" charset="0"/>
                <a:ea typeface="Lato" panose="020F0502020204030203" pitchFamily="34" charset="0"/>
                <a:cs typeface="Lato" panose="020F0502020204030203" pitchFamily="34" charset="0"/>
              </a:rPr>
              <a:t>The Crown wishes to be assured that the complainant understands what could happen if the complainant provides the documents.</a:t>
            </a:r>
          </a:p>
        </p:txBody>
      </p:sp>
      <p:pic>
        <p:nvPicPr>
          <p:cNvPr id="4" name="Picture 3" descr="A picture containing text, hitting, player&#10;&#10;Description automatically generated">
            <a:extLst>
              <a:ext uri="{FF2B5EF4-FFF2-40B4-BE49-F238E27FC236}">
                <a16:creationId xmlns:a16="http://schemas.microsoft.com/office/drawing/2014/main" id="{05EB40E8-13D9-7BFC-C33C-AD0E8B4DE4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5515" y="5931191"/>
            <a:ext cx="3168650" cy="680720"/>
          </a:xfrm>
          <a:prstGeom prst="rect">
            <a:avLst/>
          </a:prstGeom>
        </p:spPr>
      </p:pic>
    </p:spTree>
    <p:extLst>
      <p:ext uri="{BB962C8B-B14F-4D97-AF65-F5344CB8AC3E}">
        <p14:creationId xmlns:p14="http://schemas.microsoft.com/office/powerpoint/2010/main" val="282044300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892</TotalTime>
  <Words>3878</Words>
  <Application>Microsoft Office PowerPoint</Application>
  <PresentationFormat>Widescreen</PresentationFormat>
  <Paragraphs>251</Paragraphs>
  <Slides>43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43</vt:i4>
      </vt:variant>
    </vt:vector>
  </HeadingPairs>
  <TitlesOfParts>
    <vt:vector size="53" baseType="lpstr">
      <vt:lpstr>Arial</vt:lpstr>
      <vt:lpstr>Constantia</vt:lpstr>
      <vt:lpstr>Courier New</vt:lpstr>
      <vt:lpstr>Helvetica Neue</vt:lpstr>
      <vt:lpstr>Lato</vt:lpstr>
      <vt:lpstr>Lucida Sans Unicode</vt:lpstr>
      <vt:lpstr>Raleway</vt:lpstr>
      <vt:lpstr>Trebuchet MS</vt:lpstr>
      <vt:lpstr>Wingdings 3</vt:lpstr>
      <vt:lpstr>Facet</vt:lpstr>
      <vt:lpstr>Advising Complainants in Criminal Sexual Assault Cases</vt:lpstr>
      <vt:lpstr>The Plan</vt:lpstr>
      <vt:lpstr>The Plan (Continued)</vt:lpstr>
      <vt:lpstr>Before we begin</vt:lpstr>
      <vt:lpstr>Introduction: Role of Complainants in Criminal Sexual Assault Cases</vt:lpstr>
      <vt:lpstr>Introduction: Role of the Crown</vt:lpstr>
      <vt:lpstr>Introduction: Role of the Crown (Disclosure)</vt:lpstr>
      <vt:lpstr>Introduction: Giving General Advice to Complainants</vt:lpstr>
      <vt:lpstr>Independent Legal Advice</vt:lpstr>
      <vt:lpstr>Independent Legal Advice (continued)</vt:lpstr>
      <vt:lpstr>Introduction to Pre-Trial Applications</vt:lpstr>
      <vt:lpstr>Introduction to Pre-Trial Applications</vt:lpstr>
      <vt:lpstr>Introduction to Pre-Trial Applications</vt:lpstr>
      <vt:lpstr>What is a Record?</vt:lpstr>
      <vt:lpstr>What is a Record (continued)?</vt:lpstr>
      <vt:lpstr>Pre-trial Applications: Common Considerations</vt:lpstr>
      <vt:lpstr>What is the Point?</vt:lpstr>
      <vt:lpstr>The “Twin Myths”</vt:lpstr>
      <vt:lpstr>Other Damaging Myths and Stereotypes</vt:lpstr>
      <vt:lpstr>The Role of Complainant’s Counsel</vt:lpstr>
      <vt:lpstr>The Role of Complainant’s Counsel (continued)</vt:lpstr>
      <vt:lpstr>The Scope of the Retainer</vt:lpstr>
      <vt:lpstr>Ethical Considerations</vt:lpstr>
      <vt:lpstr>Ethical Considerations (Continued)</vt:lpstr>
      <vt:lpstr>Publication Ban</vt:lpstr>
      <vt:lpstr>The Hearing of the Application</vt:lpstr>
      <vt:lpstr>Applications for the Production of Records: Sections 278.3-278.91</vt:lpstr>
      <vt:lpstr>Applications for the Production of Records: Sections 278.3-278.91</vt:lpstr>
      <vt:lpstr>The “Bare Assertions”: section 278.3(4)</vt:lpstr>
      <vt:lpstr>The “Bare Assertions” (continued).</vt:lpstr>
      <vt:lpstr>Factors the Court Must Consider: Section 278.5(2)</vt:lpstr>
      <vt:lpstr>Stage Two: Sections 278.6 and 278.7</vt:lpstr>
      <vt:lpstr>Applications to Admit “Other Sexual Activity” Evidence: sections 276 and 278.93</vt:lpstr>
      <vt:lpstr>Applications to Admit “Other Sexual Activity” Evidence: sections 276 and 278.93</vt:lpstr>
      <vt:lpstr>Applications to Admit “Other Sexual Activity” Evidence: sections 276 and 278.93</vt:lpstr>
      <vt:lpstr>Factors the Court Must Consider: section 276(3)</vt:lpstr>
      <vt:lpstr>Other Considerations</vt:lpstr>
      <vt:lpstr>Applications to Admit Records: Sections 278.92-278.9</vt:lpstr>
      <vt:lpstr>Applications to Admit Records: Sections 278.92-278.9</vt:lpstr>
      <vt:lpstr>Factors the Court Must Consider: Section 278.92(3)</vt:lpstr>
      <vt:lpstr>The Publication Ban in Applications to Admit Evidence: Section 278.95(1)</vt:lpstr>
      <vt:lpstr>Questions?</vt:lpstr>
      <vt:lpstr>Advising Complainants in Criminal Sexual Assault Cases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Advising Complainants in Criminal Sexual Assault Cases</dc:title>
  <dc:creator>Gwendoline Allison</dc:creator>
  <cp:lastModifiedBy>Gwendoline Allison</cp:lastModifiedBy>
  <cp:revision>5</cp:revision>
  <cp:lastPrinted>2023-06-13T01:05:54Z</cp:lastPrinted>
  <dcterms:created xsi:type="dcterms:W3CDTF">2023-06-12T23:53:43Z</dcterms:created>
  <dcterms:modified xsi:type="dcterms:W3CDTF">2023-06-13T14:45:58Z</dcterms:modified>
</cp:coreProperties>
</file>