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 id="2147483672" r:id="rId5"/>
    <p:sldMasterId id="2147483684" r:id="rId6"/>
  </p:sldMasterIdLst>
  <p:notesMasterIdLst>
    <p:notesMasterId r:id="rId40"/>
  </p:notesMasterIdLst>
  <p:sldIdLst>
    <p:sldId id="256" r:id="rId7"/>
    <p:sldId id="257" r:id="rId8"/>
    <p:sldId id="296" r:id="rId9"/>
    <p:sldId id="349" r:id="rId10"/>
    <p:sldId id="350" r:id="rId11"/>
    <p:sldId id="384" r:id="rId12"/>
    <p:sldId id="378" r:id="rId13"/>
    <p:sldId id="386" r:id="rId14"/>
    <p:sldId id="379" r:id="rId15"/>
    <p:sldId id="387" r:id="rId16"/>
    <p:sldId id="352" r:id="rId17"/>
    <p:sldId id="353" r:id="rId18"/>
    <p:sldId id="298" r:id="rId19"/>
    <p:sldId id="302" r:id="rId20"/>
    <p:sldId id="354" r:id="rId21"/>
    <p:sldId id="356" r:id="rId22"/>
    <p:sldId id="306" r:id="rId23"/>
    <p:sldId id="360" r:id="rId24"/>
    <p:sldId id="367" r:id="rId25"/>
    <p:sldId id="333" r:id="rId26"/>
    <p:sldId id="361" r:id="rId27"/>
    <p:sldId id="368" r:id="rId28"/>
    <p:sldId id="335" r:id="rId29"/>
    <p:sldId id="336" r:id="rId30"/>
    <p:sldId id="369" r:id="rId31"/>
    <p:sldId id="374" r:id="rId32"/>
    <p:sldId id="375" r:id="rId33"/>
    <p:sldId id="388" r:id="rId34"/>
    <p:sldId id="370" r:id="rId35"/>
    <p:sldId id="371" r:id="rId36"/>
    <p:sldId id="366" r:id="rId37"/>
    <p:sldId id="348" r:id="rId38"/>
    <p:sldId id="311" r:id="rId39"/>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Nelson, Gerri-Lyn AG:EX" initials="NGA" lastIdx="0" clrIdx="0">
    <p:extLst>
      <p:ext uri="{19B8F6BF-5375-455C-9EA6-DF929625EA0E}">
        <p15:presenceInfo xmlns:p15="http://schemas.microsoft.com/office/powerpoint/2012/main" userId="S-1-5-21-2002034099-1741304011-708699545-26676"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399FF"/>
    <a:srgbClr val="F3F5FB"/>
    <a:srgbClr val="F4F5FA"/>
    <a:srgbClr val="F5F6F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1421" autoAdjust="0"/>
    <p:restoredTop sz="77193" autoAdjust="0"/>
  </p:normalViewPr>
  <p:slideViewPr>
    <p:cSldViewPr snapToGrid="0">
      <p:cViewPr varScale="1">
        <p:scale>
          <a:sx n="66" d="100"/>
          <a:sy n="66" d="100"/>
        </p:scale>
        <p:origin x="1032" y="53"/>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slide" Target="slides/slide33.xml"/><Relationship Id="rId21" Type="http://schemas.openxmlformats.org/officeDocument/2006/relationships/slide" Target="slides/slide15.xml"/><Relationship Id="rId34" Type="http://schemas.openxmlformats.org/officeDocument/2006/relationships/slide" Target="slides/slide28.xml"/><Relationship Id="rId42" Type="http://schemas.openxmlformats.org/officeDocument/2006/relationships/presProps" Target="presProps.xml"/><Relationship Id="rId7" Type="http://schemas.openxmlformats.org/officeDocument/2006/relationships/slide" Target="slides/slide1.xml"/><Relationship Id="rId2" Type="http://schemas.openxmlformats.org/officeDocument/2006/relationships/customXml" Target="../customXml/item2.xml"/><Relationship Id="rId16" Type="http://schemas.openxmlformats.org/officeDocument/2006/relationships/slide" Target="slides/slide10.xml"/><Relationship Id="rId29" Type="http://schemas.openxmlformats.org/officeDocument/2006/relationships/slide" Target="slides/slide23.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slide" Target="slides/slide31.xml"/><Relationship Id="rId40" Type="http://schemas.openxmlformats.org/officeDocument/2006/relationships/notesMaster" Target="notesMasters/notesMaster1.xml"/><Relationship Id="rId45" Type="http://schemas.openxmlformats.org/officeDocument/2006/relationships/tableStyles" Target="tableStyles.xml"/><Relationship Id="rId5" Type="http://schemas.openxmlformats.org/officeDocument/2006/relationships/slideMaster" Target="slideMasters/slideMaster2.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slide" Target="slides/slide25.xml"/><Relationship Id="rId44"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43" Type="http://schemas.openxmlformats.org/officeDocument/2006/relationships/viewProps" Target="viewProps.xml"/><Relationship Id="rId8" Type="http://schemas.openxmlformats.org/officeDocument/2006/relationships/slide" Target="slides/slide2.xml"/><Relationship Id="rId3" Type="http://schemas.openxmlformats.org/officeDocument/2006/relationships/customXml" Target="../customXml/item3.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slide" Target="slides/slide32.xml"/><Relationship Id="rId20" Type="http://schemas.openxmlformats.org/officeDocument/2006/relationships/slide" Target="slides/slide14.xml"/><Relationship Id="rId41" Type="http://schemas.openxmlformats.org/officeDocument/2006/relationships/commentAuthors" Target="commentAuthor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CA"/>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B34E039A-0995-49CE-9F4B-6527198A280D}" type="datetimeFigureOut">
              <a:rPr lang="en-CA" smtClean="0"/>
              <a:t>2023-11-07</a:t>
            </a:fld>
            <a:endParaRPr lang="en-CA"/>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CA"/>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CA"/>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2A0DA451-7267-438F-9645-1D2C6464A7C3}" type="slidenum">
              <a:rPr lang="en-CA" smtClean="0"/>
              <a:t>‹#›</a:t>
            </a:fld>
            <a:endParaRPr lang="en-CA"/>
          </a:p>
        </p:txBody>
      </p:sp>
    </p:spTree>
    <p:extLst>
      <p:ext uri="{BB962C8B-B14F-4D97-AF65-F5344CB8AC3E}">
        <p14:creationId xmlns:p14="http://schemas.microsoft.com/office/powerpoint/2010/main" val="336148901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3" Type="http://schemas.openxmlformats.org/officeDocument/2006/relationships/hyperlink" Target="https://www.canlii.org/en/on/onsc/doc/2023/2023onsc5053/2023onsc5053.html" TargetMode="External"/><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3" Type="http://schemas.openxmlformats.org/officeDocument/2006/relationships/hyperlink" Target="http://canlii.ca/t/j0r2f" TargetMode="External"/><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2023</a:t>
            </a:r>
          </a:p>
          <a:p>
            <a:r>
              <a:rPr lang="en-CA" dirty="0"/>
              <a:t>Del/Gerri-Lyn/Laura</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A0DA451-7267-438F-9645-1D2C6464A7C3}" type="slidenum">
              <a:rPr kumimoji="0" lang="en-CA"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CA"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2619250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2023 Phil/Lisa</a:t>
            </a:r>
          </a:p>
          <a:p>
            <a:r>
              <a:rPr lang="en-CA" dirty="0"/>
              <a:t>Bencher #7</a:t>
            </a:r>
          </a:p>
        </p:txBody>
      </p:sp>
      <p:sp>
        <p:nvSpPr>
          <p:cNvPr id="4" name="Slide Number Placeholder 3"/>
          <p:cNvSpPr>
            <a:spLocks noGrp="1"/>
          </p:cNvSpPr>
          <p:nvPr>
            <p:ph type="sldNum" sz="quarter" idx="5"/>
          </p:nvPr>
        </p:nvSpPr>
        <p:spPr/>
        <p:txBody>
          <a:bodyPr/>
          <a:lstStyle/>
          <a:p>
            <a:fld id="{2A0DA451-7267-438F-9645-1D2C6464A7C3}" type="slidenum">
              <a:rPr lang="en-CA" smtClean="0"/>
              <a:t>10</a:t>
            </a:fld>
            <a:endParaRPr lang="en-CA"/>
          </a:p>
        </p:txBody>
      </p:sp>
    </p:spTree>
    <p:extLst>
      <p:ext uri="{BB962C8B-B14F-4D97-AF65-F5344CB8AC3E}">
        <p14:creationId xmlns:p14="http://schemas.microsoft.com/office/powerpoint/2010/main" val="196284734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2023 Phil/Lisa </a:t>
            </a:r>
          </a:p>
          <a:p>
            <a:r>
              <a:rPr lang="en-CA" dirty="0"/>
              <a:t>Bencher #8  - continues on next slide</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A0DA451-7267-438F-9645-1D2C6464A7C3}" type="slidenum">
              <a:rPr kumimoji="0" lang="en-CA"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CA"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5019810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2023 Phil/Lisa</a:t>
            </a:r>
          </a:p>
          <a:p>
            <a:r>
              <a:rPr lang="en-CA" dirty="0"/>
              <a:t>Bencher #9   LAST BENCHER SLIDE. DISCUSSION GROUP UP NEXT </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A0DA451-7267-438F-9645-1D2C6464A7C3}" type="slidenum">
              <a:rPr kumimoji="0" lang="en-CA"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CA"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4929713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2023 Introduce the panel of 5</a:t>
            </a:r>
          </a:p>
          <a:p>
            <a:endParaRPr lang="en-CA" dirty="0"/>
          </a:p>
          <a:p>
            <a:r>
              <a:rPr lang="en-CA" dirty="0"/>
              <a:t>Straight into scenarios.  Some same as previous years because the issues continue, also added some new ones to mix things up</a:t>
            </a:r>
          </a:p>
        </p:txBody>
      </p:sp>
      <p:sp>
        <p:nvSpPr>
          <p:cNvPr id="4" name="Slide Number Placeholder 3"/>
          <p:cNvSpPr>
            <a:spLocks noGrp="1"/>
          </p:cNvSpPr>
          <p:nvPr>
            <p:ph type="sldNum" sz="quarter" idx="5"/>
          </p:nvPr>
        </p:nvSpPr>
        <p:spPr/>
        <p:txBody>
          <a:bodyPr/>
          <a:lstStyle/>
          <a:p>
            <a:fld id="{2A0DA451-7267-438F-9645-1D2C6464A7C3}" type="slidenum">
              <a:rPr lang="en-CA" smtClean="0"/>
              <a:t>13</a:t>
            </a:fld>
            <a:endParaRPr lang="en-CA"/>
          </a:p>
        </p:txBody>
      </p:sp>
    </p:spTree>
    <p:extLst>
      <p:ext uri="{BB962C8B-B14F-4D97-AF65-F5344CB8AC3E}">
        <p14:creationId xmlns:p14="http://schemas.microsoft.com/office/powerpoint/2010/main" val="344661293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CA" sz="1800" b="1" dirty="0">
                <a:solidFill>
                  <a:srgbClr val="00B050"/>
                </a:solidFill>
                <a:effectLst/>
                <a:latin typeface="Calibri" panose="020F0502020204030204" pitchFamily="34" charset="0"/>
                <a:ea typeface="Calibri" panose="020F0502020204030204" pitchFamily="34" charset="0"/>
                <a:cs typeface="Times New Roman" panose="02020603050405020304" pitchFamily="18" charset="0"/>
              </a:rPr>
              <a:t>Lead = Alix </a:t>
            </a:r>
          </a:p>
          <a:p>
            <a:pPr algn="l"/>
            <a:r>
              <a:rPr lang="en-CA" sz="1800" b="0" dirty="0">
                <a:solidFill>
                  <a:srgbClr val="00B050"/>
                </a:solidFill>
                <a:effectLst/>
                <a:latin typeface="Calibri" panose="020F0502020204030204" pitchFamily="34" charset="0"/>
                <a:ea typeface="Calibri" panose="020F0502020204030204" pitchFamily="34" charset="0"/>
                <a:cs typeface="Times New Roman" panose="02020603050405020304" pitchFamily="18" charset="0"/>
              </a:rPr>
              <a:t>Does it make a difference what your role is (Crown, defence, Judge?)</a:t>
            </a:r>
            <a:endParaRPr lang="en-CA" sz="1800" b="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2A0DA451-7267-438F-9645-1D2C6464A7C3}" type="slidenum">
              <a:rPr lang="en-CA" smtClean="0"/>
              <a:t>14</a:t>
            </a:fld>
            <a:endParaRPr lang="en-CA"/>
          </a:p>
        </p:txBody>
      </p:sp>
    </p:spTree>
    <p:extLst>
      <p:ext uri="{BB962C8B-B14F-4D97-AF65-F5344CB8AC3E}">
        <p14:creationId xmlns:p14="http://schemas.microsoft.com/office/powerpoint/2010/main" val="302407261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sz="1800" b="1" dirty="0">
                <a:solidFill>
                  <a:srgbClr val="00B050"/>
                </a:solidFill>
                <a:effectLst/>
                <a:latin typeface="Calibri" panose="020F0502020204030204" pitchFamily="34" charset="0"/>
                <a:ea typeface="Calibri" panose="020F0502020204030204" pitchFamily="34" charset="0"/>
                <a:cs typeface="Times New Roman" panose="02020603050405020304" pitchFamily="18" charset="0"/>
              </a:rPr>
              <a:t>Lead = Paul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CA" sz="1800" b="1" dirty="0">
              <a:solidFill>
                <a:srgbClr val="00B050"/>
              </a:solidFill>
              <a:effectLst/>
              <a:latin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CA" sz="1800" dirty="0"/>
              <a:t>Expectations – keep ‘</a:t>
            </a:r>
            <a:r>
              <a:rPr lang="en-CA" sz="1800" dirty="0" err="1"/>
              <a:t>em</a:t>
            </a:r>
            <a:r>
              <a:rPr lang="en-CA" sz="1800" dirty="0"/>
              <a:t> real.    You WILL be patronized.   You can either embrace it or take umbrage, your choice</a:t>
            </a:r>
          </a:p>
          <a:p>
            <a:pPr marL="0" indent="0">
              <a:buNone/>
            </a:pPr>
            <a:endParaRPr lang="en-CA" sz="1800" dirty="0"/>
          </a:p>
          <a:p>
            <a:pPr marL="0" indent="0">
              <a:buNone/>
            </a:pPr>
            <a:r>
              <a:rPr lang="en-CA" sz="1800" dirty="0"/>
              <a:t>We’ve probably all done it.  Even when advice is neither welcome nor warranted.</a:t>
            </a:r>
          </a:p>
          <a:p>
            <a:pPr marL="0" indent="0">
              <a:buNone/>
            </a:pPr>
            <a:r>
              <a:rPr lang="en-CA" sz="1800" dirty="0"/>
              <a:t>Years of experience does not equal the right to patronize others. </a:t>
            </a:r>
          </a:p>
          <a:p>
            <a:pPr marL="0" indent="0">
              <a:buNone/>
            </a:pPr>
            <a:endParaRPr lang="en-CA" sz="1800" dirty="0"/>
          </a:p>
          <a:p>
            <a:pPr marL="0" indent="0">
              <a:buNone/>
            </a:pPr>
            <a:r>
              <a:rPr lang="en-CA" sz="1800" dirty="0"/>
              <a:t>Call date / calling of files.</a:t>
            </a:r>
          </a:p>
          <a:p>
            <a:pPr marL="0" indent="0">
              <a:buNone/>
            </a:pPr>
            <a:endParaRPr lang="en-CA" sz="1800" dirty="0"/>
          </a:p>
          <a:p>
            <a:pPr marL="0" indent="0">
              <a:buNone/>
            </a:pPr>
            <a:r>
              <a:rPr lang="en-CA" sz="1800" dirty="0"/>
              <a:t>Lawyers like to help and give advice, especially to junior lawyers, whether that advice is sought or not. </a:t>
            </a:r>
          </a:p>
          <a:p>
            <a:pPr algn="l"/>
            <a:r>
              <a:rPr lang="en-CA" sz="1800" u="sng" dirty="0">
                <a:solidFill>
                  <a:srgbClr val="0563C1"/>
                </a:solidFill>
                <a:effectLst/>
                <a:latin typeface="Calibri" panose="020F0502020204030204" pitchFamily="34" charset="0"/>
                <a:ea typeface="Times New Roman" panose="02020603050405020304" pitchFamily="18" charset="0"/>
                <a:hlinkClick r:id="rId3"/>
              </a:rPr>
              <a:t>2023 ONSC 5053 (CanLII) | Singh et. al. v </a:t>
            </a:r>
            <a:r>
              <a:rPr lang="en-CA" sz="1800" u="sng" dirty="0" err="1">
                <a:solidFill>
                  <a:srgbClr val="0563C1"/>
                </a:solidFill>
                <a:effectLst/>
                <a:latin typeface="Calibri" panose="020F0502020204030204" pitchFamily="34" charset="0"/>
                <a:ea typeface="Times New Roman" panose="02020603050405020304" pitchFamily="18" charset="0"/>
                <a:hlinkClick r:id="rId3"/>
              </a:rPr>
              <a:t>Braich</a:t>
            </a:r>
            <a:r>
              <a:rPr lang="en-CA" sz="1800" u="sng" dirty="0">
                <a:solidFill>
                  <a:srgbClr val="0563C1"/>
                </a:solidFill>
                <a:effectLst/>
                <a:latin typeface="Calibri" panose="020F0502020204030204" pitchFamily="34" charset="0"/>
                <a:ea typeface="Times New Roman" panose="02020603050405020304" pitchFamily="18" charset="0"/>
                <a:hlinkClick r:id="rId3"/>
              </a:rPr>
              <a:t> | CanLII</a:t>
            </a:r>
            <a:endParaRPr lang="en-CA"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2A0DA451-7267-438F-9645-1D2C6464A7C3}" type="slidenum">
              <a:rPr lang="en-CA" smtClean="0"/>
              <a:t>15</a:t>
            </a:fld>
            <a:endParaRPr lang="en-CA"/>
          </a:p>
        </p:txBody>
      </p:sp>
    </p:spTree>
    <p:extLst>
      <p:ext uri="{BB962C8B-B14F-4D97-AF65-F5344CB8AC3E}">
        <p14:creationId xmlns:p14="http://schemas.microsoft.com/office/powerpoint/2010/main" val="154247344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Obiter 1   - Judge </a:t>
            </a:r>
            <a:r>
              <a:rPr lang="en-CA" dirty="0" err="1"/>
              <a:t>StP</a:t>
            </a:r>
            <a:r>
              <a:rPr lang="en-CA" dirty="0"/>
              <a:t> or Justice Cullen</a:t>
            </a:r>
          </a:p>
        </p:txBody>
      </p:sp>
      <p:sp>
        <p:nvSpPr>
          <p:cNvPr id="4" name="Slide Number Placeholder 3"/>
          <p:cNvSpPr>
            <a:spLocks noGrp="1"/>
          </p:cNvSpPr>
          <p:nvPr>
            <p:ph type="sldNum" sz="quarter" idx="5"/>
          </p:nvPr>
        </p:nvSpPr>
        <p:spPr/>
        <p:txBody>
          <a:bodyPr/>
          <a:lstStyle/>
          <a:p>
            <a:fld id="{2A0DA451-7267-438F-9645-1D2C6464A7C3}" type="slidenum">
              <a:rPr lang="en-CA" smtClean="0"/>
              <a:t>16</a:t>
            </a:fld>
            <a:endParaRPr lang="en-CA"/>
          </a:p>
        </p:txBody>
      </p:sp>
    </p:spTree>
    <p:extLst>
      <p:ext uri="{BB962C8B-B14F-4D97-AF65-F5344CB8AC3E}">
        <p14:creationId xmlns:p14="http://schemas.microsoft.com/office/powerpoint/2010/main" val="334640002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CA" sz="1800" b="1" dirty="0">
                <a:solidFill>
                  <a:srgbClr val="00B050"/>
                </a:solidFill>
                <a:effectLst/>
                <a:latin typeface="Calibri" panose="020F0502020204030204" pitchFamily="34" charset="0"/>
                <a:ea typeface="Calibri" panose="020F0502020204030204" pitchFamily="34" charset="0"/>
                <a:cs typeface="Times New Roman" panose="02020603050405020304" pitchFamily="18" charset="0"/>
              </a:rPr>
              <a:t>Lead = Daniel </a:t>
            </a:r>
            <a:r>
              <a:rPr lang="en-CA" sz="1800" i="1" dirty="0">
                <a:effectLst/>
                <a:latin typeface="Calibri" panose="020F0502020204030204" pitchFamily="34" charset="0"/>
                <a:ea typeface="Calibri" panose="020F0502020204030204" pitchFamily="34" charset="0"/>
                <a:cs typeface="Times New Roman" panose="02020603050405020304" pitchFamily="18" charset="0"/>
              </a:rPr>
              <a:t>(notes: you go and sort it out – and only this – in an unemotionally charged way and get back to it. And think about The Record when you come back to court. What can the Court do in this circumstance to help things along?  - let Court adjudicate the legal issue, not the personality issues</a:t>
            </a:r>
            <a:r>
              <a:rPr lang="en-CA" sz="1800" b="1" i="1" dirty="0">
                <a:effectLst/>
                <a:latin typeface="Calibri" panose="020F0502020204030204" pitchFamily="34" charset="0"/>
                <a:ea typeface="Calibri" panose="020F0502020204030204" pitchFamily="34" charset="0"/>
                <a:cs typeface="Times New Roman" panose="02020603050405020304" pitchFamily="18" charset="0"/>
              </a:rPr>
              <a:t> – Balls and strikes)</a:t>
            </a:r>
            <a:r>
              <a:rPr lang="en-CA" sz="1800" b="1" dirty="0">
                <a:effectLst/>
                <a:latin typeface="Calibri" panose="020F0502020204030204" pitchFamily="34" charset="0"/>
                <a:ea typeface="Calibri" panose="020F0502020204030204" pitchFamily="34" charset="0"/>
                <a:cs typeface="Times New Roman" panose="02020603050405020304" pitchFamily="18" charset="0"/>
              </a:rPr>
              <a:t> </a:t>
            </a:r>
            <a:endParaRPr lang="en-CA" sz="1800" dirty="0">
              <a:effectLst/>
              <a:latin typeface="Calibri" panose="020F0502020204030204" pitchFamily="34" charset="0"/>
              <a:ea typeface="Calibri" panose="020F0502020204030204" pitchFamily="34" charset="0"/>
              <a:cs typeface="Times New Roman" panose="02020603050405020304" pitchFamily="18" charset="0"/>
            </a:endParaRPr>
          </a:p>
          <a:p>
            <a:r>
              <a:rPr lang="en-CA" sz="1800" dirty="0">
                <a:effectLst/>
                <a:latin typeface="Calibri" panose="020F0502020204030204" pitchFamily="34" charset="0"/>
                <a:ea typeface="Calibri" panose="020F0502020204030204" pitchFamily="34" charset="0"/>
                <a:cs typeface="Times New Roman" panose="02020603050405020304" pitchFamily="18" charset="0"/>
              </a:rPr>
              <a:t>(</a:t>
            </a:r>
            <a:r>
              <a:rPr lang="en-CA" sz="1800" i="1" dirty="0">
                <a:effectLst/>
                <a:latin typeface="Calibri" panose="020F0502020204030204" pitchFamily="34" charset="0"/>
                <a:ea typeface="Calibri" panose="020F0502020204030204" pitchFamily="34" charset="0"/>
                <a:cs typeface="Times New Roman" panose="02020603050405020304" pitchFamily="18" charset="0"/>
              </a:rPr>
              <a:t>notes; </a:t>
            </a:r>
            <a:r>
              <a:rPr lang="en-CA" sz="1800" i="1" dirty="0">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What can you do?   Get help!  Call a Bencher – get the Bencher to mediate.</a:t>
            </a:r>
            <a:r>
              <a:rPr lang="en-CA" sz="1800" i="1" dirty="0">
                <a:effectLst/>
                <a:latin typeface="Calibri" panose="020F0502020204030204" pitchFamily="34" charset="0"/>
                <a:ea typeface="Calibri" panose="020F0502020204030204" pitchFamily="34" charset="0"/>
                <a:cs typeface="Times New Roman" panose="02020603050405020304" pitchFamily="18" charset="0"/>
              </a:rPr>
              <a:t> Focus on your role/job/file.   What is the touchstone:  doing your job. Deal with the issue at hand period.  Try to set a new relationship without reacting. It requires one of the two to take a leadership role.   (Smithers, fist fight, family file)  So many examples of this both generally in a community and specific files.</a:t>
            </a:r>
            <a:endParaRPr lang="en-CA" dirty="0"/>
          </a:p>
          <a:p>
            <a:endParaRPr lang="en-CA" dirty="0"/>
          </a:p>
        </p:txBody>
      </p:sp>
      <p:sp>
        <p:nvSpPr>
          <p:cNvPr id="4" name="Slide Number Placeholder 3"/>
          <p:cNvSpPr>
            <a:spLocks noGrp="1"/>
          </p:cNvSpPr>
          <p:nvPr>
            <p:ph type="sldNum" sz="quarter" idx="5"/>
          </p:nvPr>
        </p:nvSpPr>
        <p:spPr/>
        <p:txBody>
          <a:bodyPr/>
          <a:lstStyle/>
          <a:p>
            <a:fld id="{2A0DA451-7267-438F-9645-1D2C6464A7C3}" type="slidenum">
              <a:rPr lang="en-CA" smtClean="0"/>
              <a:t>17</a:t>
            </a:fld>
            <a:endParaRPr lang="en-CA"/>
          </a:p>
        </p:txBody>
      </p:sp>
    </p:spTree>
    <p:extLst>
      <p:ext uri="{BB962C8B-B14F-4D97-AF65-F5344CB8AC3E}">
        <p14:creationId xmlns:p14="http://schemas.microsoft.com/office/powerpoint/2010/main" val="315179540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CA" sz="1800" b="1" dirty="0">
                <a:solidFill>
                  <a:srgbClr val="00B050"/>
                </a:solidFill>
                <a:effectLst/>
                <a:latin typeface="Calibri" panose="020F0502020204030204" pitchFamily="34" charset="0"/>
                <a:ea typeface="Calibri" panose="020F0502020204030204" pitchFamily="34" charset="0"/>
                <a:cs typeface="Times New Roman" panose="02020603050405020304" pitchFamily="18" charset="0"/>
              </a:rPr>
              <a:t>Lead = Alix </a:t>
            </a:r>
          </a:p>
          <a:p>
            <a:pPr algn="l"/>
            <a:r>
              <a:rPr lang="en-CA" sz="1800" b="0" dirty="0">
                <a:solidFill>
                  <a:srgbClr val="00B050"/>
                </a:solidFill>
                <a:effectLst/>
                <a:latin typeface="Calibri" panose="020F0502020204030204" pitchFamily="34" charset="0"/>
                <a:ea typeface="Calibri" panose="020F0502020204030204" pitchFamily="34" charset="0"/>
                <a:cs typeface="Times New Roman" panose="02020603050405020304" pitchFamily="18" charset="0"/>
              </a:rPr>
              <a:t>include Laura to weigh in</a:t>
            </a:r>
          </a:p>
          <a:p>
            <a:pPr algn="l"/>
            <a:endParaRPr lang="en-CA" sz="1800" b="0" dirty="0">
              <a:solidFill>
                <a:srgbClr val="00B050"/>
              </a:solidFill>
              <a:effectLst/>
              <a:latin typeface="Calibri" panose="020F0502020204030204" pitchFamily="34" charset="0"/>
              <a:ea typeface="Calibri" panose="020F0502020204030204" pitchFamily="34" charset="0"/>
              <a:cs typeface="Times New Roman" panose="02020603050405020304" pitchFamily="18" charset="0"/>
            </a:endParaRPr>
          </a:p>
          <a:p>
            <a:pPr algn="l"/>
            <a:r>
              <a:rPr lang="en-CA" sz="1800" b="0" dirty="0">
                <a:solidFill>
                  <a:srgbClr val="00B050"/>
                </a:solidFill>
                <a:effectLst/>
                <a:latin typeface="Calibri" panose="020F0502020204030204" pitchFamily="34" charset="0"/>
                <a:ea typeface="Calibri" panose="020F0502020204030204" pitchFamily="34" charset="0"/>
                <a:cs typeface="Times New Roman" panose="02020603050405020304" pitchFamily="18" charset="0"/>
              </a:rPr>
              <a:t>(Sam Sheep and Wile E Coyote) </a:t>
            </a:r>
          </a:p>
        </p:txBody>
      </p:sp>
      <p:sp>
        <p:nvSpPr>
          <p:cNvPr id="4" name="Slide Number Placeholder 3"/>
          <p:cNvSpPr>
            <a:spLocks noGrp="1"/>
          </p:cNvSpPr>
          <p:nvPr>
            <p:ph type="sldNum" sz="quarter" idx="5"/>
          </p:nvPr>
        </p:nvSpPr>
        <p:spPr/>
        <p:txBody>
          <a:bodyPr/>
          <a:lstStyle/>
          <a:p>
            <a:fld id="{2A0DA451-7267-438F-9645-1D2C6464A7C3}" type="slidenum">
              <a:rPr lang="en-CA" smtClean="0"/>
              <a:t>18</a:t>
            </a:fld>
            <a:endParaRPr lang="en-CA"/>
          </a:p>
        </p:txBody>
      </p:sp>
    </p:spTree>
    <p:extLst>
      <p:ext uri="{BB962C8B-B14F-4D97-AF65-F5344CB8AC3E}">
        <p14:creationId xmlns:p14="http://schemas.microsoft.com/office/powerpoint/2010/main" val="395712956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Obiter 2   - Judge </a:t>
            </a:r>
            <a:r>
              <a:rPr lang="en-CA" dirty="0" err="1"/>
              <a:t>StP</a:t>
            </a:r>
            <a:r>
              <a:rPr lang="en-CA" dirty="0"/>
              <a:t> or Justice Cullen</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A0DA451-7267-438F-9645-1D2C6464A7C3}" type="slidenum">
              <a:rPr kumimoji="0" lang="en-CA"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en-CA"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390403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2023 – Gerri-Lyn / Laura</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A0DA451-7267-438F-9645-1D2C6464A7C3}" type="slidenum">
              <a:rPr kumimoji="0" lang="en-CA"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CA"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341531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CA" sz="1800" b="1" dirty="0">
                <a:solidFill>
                  <a:srgbClr val="00B050"/>
                </a:solidFill>
                <a:effectLst/>
                <a:latin typeface="Calibri" panose="020F0502020204030204" pitchFamily="34" charset="0"/>
                <a:ea typeface="Calibri" panose="020F0502020204030204" pitchFamily="34" charset="0"/>
                <a:cs typeface="Times New Roman" panose="02020603050405020304" pitchFamily="18" charset="0"/>
              </a:rPr>
              <a:t>Lead = Paul</a:t>
            </a:r>
          </a:p>
          <a:p>
            <a:pPr algn="l"/>
            <a:endParaRPr lang="en-CA" sz="1800" b="1" dirty="0">
              <a:solidFill>
                <a:srgbClr val="00B050"/>
              </a:solidFill>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CA" i="1" u="sng" dirty="0">
                <a:hlinkClick r:id="rId3">
                  <a:extLst>
                    <a:ext uri="{A12FA001-AC4F-418D-AE19-62706E023703}">
                      <ahyp:hlinkClr xmlns:ahyp="http://schemas.microsoft.com/office/drawing/2018/hyperlinkcolor" val="tx"/>
                    </a:ext>
                  </a:extLst>
                </a:hlinkClick>
              </a:rPr>
              <a:t>R. v. Desjardin</a:t>
            </a:r>
            <a:r>
              <a:rPr lang="en-CA" dirty="0"/>
              <a:t>, 2019 ABCA 215      Scare factor! </a:t>
            </a:r>
          </a:p>
          <a:p>
            <a:endParaRPr lang="en-CA" dirty="0"/>
          </a:p>
        </p:txBody>
      </p:sp>
      <p:sp>
        <p:nvSpPr>
          <p:cNvPr id="4" name="Slide Number Placeholder 3"/>
          <p:cNvSpPr>
            <a:spLocks noGrp="1"/>
          </p:cNvSpPr>
          <p:nvPr>
            <p:ph type="sldNum" sz="quarter" idx="5"/>
          </p:nvPr>
        </p:nvSpPr>
        <p:spPr/>
        <p:txBody>
          <a:bodyPr/>
          <a:lstStyle/>
          <a:p>
            <a:fld id="{2A0DA451-7267-438F-9645-1D2C6464A7C3}" type="slidenum">
              <a:rPr lang="en-CA" smtClean="0"/>
              <a:t>20</a:t>
            </a:fld>
            <a:endParaRPr lang="en-CA"/>
          </a:p>
        </p:txBody>
      </p:sp>
    </p:spTree>
    <p:extLst>
      <p:ext uri="{BB962C8B-B14F-4D97-AF65-F5344CB8AC3E}">
        <p14:creationId xmlns:p14="http://schemas.microsoft.com/office/powerpoint/2010/main" val="144948537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b="1" dirty="0"/>
              <a:t>Lead = Daniel </a:t>
            </a:r>
          </a:p>
          <a:p>
            <a:r>
              <a:rPr lang="en-CA" b="0" dirty="0"/>
              <a:t>Add Laura in for complainant’s counsel perspective </a:t>
            </a:r>
          </a:p>
        </p:txBody>
      </p:sp>
      <p:sp>
        <p:nvSpPr>
          <p:cNvPr id="4" name="Slide Number Placeholder 3"/>
          <p:cNvSpPr>
            <a:spLocks noGrp="1"/>
          </p:cNvSpPr>
          <p:nvPr>
            <p:ph type="sldNum" sz="quarter" idx="5"/>
          </p:nvPr>
        </p:nvSpPr>
        <p:spPr/>
        <p:txBody>
          <a:bodyPr/>
          <a:lstStyle/>
          <a:p>
            <a:fld id="{2A0DA451-7267-438F-9645-1D2C6464A7C3}" type="slidenum">
              <a:rPr lang="en-CA" smtClean="0"/>
              <a:t>21</a:t>
            </a:fld>
            <a:endParaRPr lang="en-CA"/>
          </a:p>
        </p:txBody>
      </p:sp>
    </p:spTree>
    <p:extLst>
      <p:ext uri="{BB962C8B-B14F-4D97-AF65-F5344CB8AC3E}">
        <p14:creationId xmlns:p14="http://schemas.microsoft.com/office/powerpoint/2010/main" val="111586959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Obiter 3   - Judge St P or Justice Cullen</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A0DA451-7267-438F-9645-1D2C6464A7C3}" type="slidenum">
              <a:rPr kumimoji="0" lang="en-CA"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22</a:t>
            </a:fld>
            <a:endParaRPr kumimoji="0" lang="en-CA"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3958173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CA" sz="1800" b="1" dirty="0">
                <a:solidFill>
                  <a:srgbClr val="00B050"/>
                </a:solidFill>
                <a:effectLst/>
                <a:latin typeface="Calibri" panose="020F0502020204030204" pitchFamily="34" charset="0"/>
                <a:ea typeface="Calibri" panose="020F0502020204030204" pitchFamily="34" charset="0"/>
                <a:cs typeface="Times New Roman" panose="02020603050405020304" pitchFamily="18" charset="0"/>
              </a:rPr>
              <a:t>Lead = Alix </a:t>
            </a:r>
          </a:p>
          <a:p>
            <a:pPr algn="l"/>
            <a:endParaRPr lang="en-CA" sz="1800" b="1" dirty="0">
              <a:solidFill>
                <a:srgbClr val="00B050"/>
              </a:solidFill>
              <a:effectLst/>
              <a:latin typeface="Calibri" panose="020F0502020204030204" pitchFamily="34" charset="0"/>
              <a:ea typeface="Calibri" panose="020F0502020204030204" pitchFamily="34" charset="0"/>
              <a:cs typeface="Times New Roman" panose="02020603050405020304" pitchFamily="18" charset="0"/>
            </a:endParaRPr>
          </a:p>
          <a:p>
            <a:pPr algn="l"/>
            <a:r>
              <a:rPr lang="en-CA" sz="1800" b="0" dirty="0">
                <a:solidFill>
                  <a:srgbClr val="00B050"/>
                </a:solidFill>
                <a:effectLst/>
                <a:latin typeface="Calibri" panose="020F0502020204030204" pitchFamily="34" charset="0"/>
                <a:ea typeface="Calibri" panose="020F0502020204030204" pitchFamily="34" charset="0"/>
                <a:cs typeface="Times New Roman" panose="02020603050405020304" pitchFamily="18" charset="0"/>
              </a:rPr>
              <a:t>Also refusing to make admissions </a:t>
            </a:r>
          </a:p>
          <a:p>
            <a:pPr algn="l"/>
            <a:r>
              <a:rPr lang="en-CA" sz="1800" b="0" dirty="0">
                <a:solidFill>
                  <a:srgbClr val="00B050"/>
                </a:solidFill>
                <a:effectLst/>
                <a:latin typeface="Calibri" panose="020F0502020204030204" pitchFamily="34" charset="0"/>
                <a:ea typeface="Calibri" panose="020F0502020204030204" pitchFamily="34" charset="0"/>
                <a:cs typeface="Times New Roman" panose="02020603050405020304" pitchFamily="18" charset="0"/>
              </a:rPr>
              <a:t>Hanlon’s razor = stupidity over malice</a:t>
            </a:r>
          </a:p>
        </p:txBody>
      </p:sp>
      <p:sp>
        <p:nvSpPr>
          <p:cNvPr id="4" name="Slide Number Placeholder 3"/>
          <p:cNvSpPr>
            <a:spLocks noGrp="1"/>
          </p:cNvSpPr>
          <p:nvPr>
            <p:ph type="sldNum" sz="quarter" idx="5"/>
          </p:nvPr>
        </p:nvSpPr>
        <p:spPr/>
        <p:txBody>
          <a:bodyPr/>
          <a:lstStyle/>
          <a:p>
            <a:fld id="{2A0DA451-7267-438F-9645-1D2C6464A7C3}" type="slidenum">
              <a:rPr lang="en-CA" smtClean="0"/>
              <a:t>23</a:t>
            </a:fld>
            <a:endParaRPr lang="en-CA"/>
          </a:p>
        </p:txBody>
      </p:sp>
    </p:spTree>
    <p:extLst>
      <p:ext uri="{BB962C8B-B14F-4D97-AF65-F5344CB8AC3E}">
        <p14:creationId xmlns:p14="http://schemas.microsoft.com/office/powerpoint/2010/main" val="417327934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CA" sz="1800" b="1" dirty="0">
                <a:solidFill>
                  <a:srgbClr val="00B050"/>
                </a:solidFill>
                <a:effectLst/>
                <a:latin typeface="Calibri" panose="020F0502020204030204" pitchFamily="34" charset="0"/>
                <a:ea typeface="Calibri" panose="020F0502020204030204" pitchFamily="34" charset="0"/>
                <a:cs typeface="Times New Roman" panose="02020603050405020304" pitchFamily="18" charset="0"/>
              </a:rPr>
              <a:t>Lead = Paul </a:t>
            </a:r>
          </a:p>
          <a:p>
            <a:pPr algn="l"/>
            <a:r>
              <a:rPr lang="en-CA" sz="1800" b="1" dirty="0">
                <a:solidFill>
                  <a:srgbClr val="00B050"/>
                </a:solidFill>
                <a:effectLst/>
                <a:latin typeface="Calibri" panose="020F0502020204030204" pitchFamily="34" charset="0"/>
                <a:ea typeface="Calibri" panose="020F0502020204030204" pitchFamily="34" charset="0"/>
                <a:cs typeface="Times New Roman" panose="02020603050405020304" pitchFamily="18" charset="0"/>
              </a:rPr>
              <a:t>hot button trigger</a:t>
            </a:r>
          </a:p>
          <a:p>
            <a:pPr algn="l"/>
            <a:r>
              <a:rPr lang="en-CA" i="1" dirty="0"/>
              <a:t>24 hour rule.  Don’t feel as though you have to respond to everything, right away, on a weekend.  “If you are concerned about that I invite you to take it up with the trial judge”.  Resist the urge to “merlot and email”.   We need to step away from the 24 hour practice of law.  All of us.  Expectation </a:t>
            </a:r>
            <a:r>
              <a:rPr lang="en-CA" i="1" dirty="0">
                <a:sym typeface="Wingdings" panose="05000000000000000000" pitchFamily="2" charset="2"/>
              </a:rPr>
              <a:t> </a:t>
            </a:r>
            <a:r>
              <a:rPr lang="en-CA" i="1" dirty="0"/>
              <a:t> [ Bigger discussion piece here]   consider “please don’t feel the need to respond to this on the weekend”.    OR, address it f2f with counsel after court rather than festering and sending an evening email. </a:t>
            </a:r>
          </a:p>
          <a:p>
            <a:endParaRPr lang="en-CA" dirty="0"/>
          </a:p>
        </p:txBody>
      </p:sp>
      <p:sp>
        <p:nvSpPr>
          <p:cNvPr id="4" name="Slide Number Placeholder 3"/>
          <p:cNvSpPr>
            <a:spLocks noGrp="1"/>
          </p:cNvSpPr>
          <p:nvPr>
            <p:ph type="sldNum" sz="quarter" idx="5"/>
          </p:nvPr>
        </p:nvSpPr>
        <p:spPr/>
        <p:txBody>
          <a:bodyPr/>
          <a:lstStyle/>
          <a:p>
            <a:fld id="{2A0DA451-7267-438F-9645-1D2C6464A7C3}" type="slidenum">
              <a:rPr lang="en-CA" smtClean="0"/>
              <a:t>24</a:t>
            </a:fld>
            <a:endParaRPr lang="en-CA"/>
          </a:p>
        </p:txBody>
      </p:sp>
    </p:spTree>
    <p:extLst>
      <p:ext uri="{BB962C8B-B14F-4D97-AF65-F5344CB8AC3E}">
        <p14:creationId xmlns:p14="http://schemas.microsoft.com/office/powerpoint/2010/main" val="117224851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Obiter 4  - Judge </a:t>
            </a:r>
            <a:r>
              <a:rPr lang="en-CA" dirty="0" err="1"/>
              <a:t>StP</a:t>
            </a:r>
            <a:r>
              <a:rPr lang="en-CA" dirty="0"/>
              <a:t> or Justice Cullen</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A0DA451-7267-438F-9645-1D2C6464A7C3}" type="slidenum">
              <a:rPr kumimoji="0" lang="en-CA"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25</a:t>
            </a:fld>
            <a:endParaRPr kumimoji="0" lang="en-CA"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648659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CA" sz="1800" b="1" dirty="0">
                <a:solidFill>
                  <a:srgbClr val="00B050"/>
                </a:solidFill>
                <a:effectLst/>
                <a:latin typeface="Calibri" panose="020F0502020204030204" pitchFamily="34" charset="0"/>
                <a:ea typeface="Calibri" panose="020F0502020204030204" pitchFamily="34" charset="0"/>
                <a:cs typeface="Times New Roman" panose="02020603050405020304" pitchFamily="18" charset="0"/>
              </a:rPr>
              <a:t>Lead = Daniel </a:t>
            </a:r>
          </a:p>
          <a:p>
            <a:pPr algn="l"/>
            <a:endParaRPr lang="en-CA" sz="1800" b="1" dirty="0">
              <a:solidFill>
                <a:srgbClr val="00B050"/>
              </a:solidFill>
              <a:effectLst/>
              <a:latin typeface="Calibri" panose="020F0502020204030204" pitchFamily="34" charset="0"/>
              <a:ea typeface="Calibri" panose="020F0502020204030204" pitchFamily="34" charset="0"/>
              <a:cs typeface="Times New Roman" panose="02020603050405020304" pitchFamily="18" charset="0"/>
            </a:endParaRPr>
          </a:p>
          <a:p>
            <a:pPr algn="l"/>
            <a:r>
              <a:rPr lang="en-CA" sz="1800" b="0" dirty="0">
                <a:solidFill>
                  <a:srgbClr val="00B050"/>
                </a:solidFill>
                <a:effectLst/>
                <a:latin typeface="Calibri" panose="020F0502020204030204" pitchFamily="34" charset="0"/>
                <a:ea typeface="Calibri" panose="020F0502020204030204" pitchFamily="34" charset="0"/>
                <a:cs typeface="Times New Roman" panose="02020603050405020304" pitchFamily="18" charset="0"/>
              </a:rPr>
              <a:t>A bigger picture (administrative of justice) not the bigger picture (appreciating that a wrongful conviction too is a vital issue</a:t>
            </a:r>
          </a:p>
          <a:p>
            <a:endParaRPr lang="en-CA" dirty="0"/>
          </a:p>
        </p:txBody>
      </p:sp>
      <p:sp>
        <p:nvSpPr>
          <p:cNvPr id="4" name="Slide Number Placeholder 3"/>
          <p:cNvSpPr>
            <a:spLocks noGrp="1"/>
          </p:cNvSpPr>
          <p:nvPr>
            <p:ph type="sldNum" sz="quarter" idx="5"/>
          </p:nvPr>
        </p:nvSpPr>
        <p:spPr/>
        <p:txBody>
          <a:bodyPr/>
          <a:lstStyle/>
          <a:p>
            <a:fld id="{2A0DA451-7267-438F-9645-1D2C6464A7C3}" type="slidenum">
              <a:rPr lang="en-CA" smtClean="0"/>
              <a:t>26</a:t>
            </a:fld>
            <a:endParaRPr lang="en-CA"/>
          </a:p>
        </p:txBody>
      </p:sp>
    </p:spTree>
    <p:extLst>
      <p:ext uri="{BB962C8B-B14F-4D97-AF65-F5344CB8AC3E}">
        <p14:creationId xmlns:p14="http://schemas.microsoft.com/office/powerpoint/2010/main" val="420247811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CA" sz="1800" b="1" dirty="0">
                <a:solidFill>
                  <a:srgbClr val="00B050"/>
                </a:solidFill>
                <a:effectLst/>
                <a:latin typeface="Calibri" panose="020F0502020204030204" pitchFamily="34" charset="0"/>
                <a:ea typeface="Calibri" panose="020F0502020204030204" pitchFamily="34" charset="0"/>
                <a:cs typeface="Times New Roman" panose="02020603050405020304" pitchFamily="18" charset="0"/>
              </a:rPr>
              <a:t>Lead = Paul   </a:t>
            </a:r>
          </a:p>
          <a:p>
            <a:pPr algn="l"/>
            <a:endParaRPr lang="en-CA" sz="1800" b="1" dirty="0">
              <a:solidFill>
                <a:srgbClr val="00B050"/>
              </a:solidFill>
              <a:effectLst/>
              <a:latin typeface="Calibri" panose="020F0502020204030204" pitchFamily="34" charset="0"/>
              <a:ea typeface="Calibri" panose="020F0502020204030204" pitchFamily="34" charset="0"/>
              <a:cs typeface="Times New Roman" panose="02020603050405020304" pitchFamily="18" charset="0"/>
            </a:endParaRPr>
          </a:p>
          <a:p>
            <a:pPr algn="l"/>
            <a:r>
              <a:rPr lang="en-CA" sz="1800" b="0" dirty="0">
                <a:solidFill>
                  <a:srgbClr val="00B050"/>
                </a:solidFill>
                <a:effectLst/>
                <a:latin typeface="Calibri" panose="020F0502020204030204" pitchFamily="34" charset="0"/>
                <a:ea typeface="Calibri" panose="020F0502020204030204" pitchFamily="34" charset="0"/>
                <a:cs typeface="Times New Roman" panose="02020603050405020304" pitchFamily="18" charset="0"/>
              </a:rPr>
              <a:t>Sam Sheep and Wile E Coyote</a:t>
            </a:r>
          </a:p>
          <a:p>
            <a:pPr algn="l"/>
            <a:endParaRPr lang="en-CA" sz="1800" b="1" dirty="0">
              <a:solidFill>
                <a:srgbClr val="00B050"/>
              </a:solidFill>
              <a:effectLst/>
              <a:latin typeface="Calibri" panose="020F0502020204030204" pitchFamily="34" charset="0"/>
              <a:ea typeface="Calibri" panose="020F0502020204030204" pitchFamily="34" charset="0"/>
              <a:cs typeface="Times New Roman" panose="02020603050405020304" pitchFamily="18" charset="0"/>
            </a:endParaRPr>
          </a:p>
          <a:p>
            <a:endParaRPr lang="en-CA" dirty="0"/>
          </a:p>
        </p:txBody>
      </p:sp>
      <p:sp>
        <p:nvSpPr>
          <p:cNvPr id="4" name="Slide Number Placeholder 3"/>
          <p:cNvSpPr>
            <a:spLocks noGrp="1"/>
          </p:cNvSpPr>
          <p:nvPr>
            <p:ph type="sldNum" sz="quarter" idx="5"/>
          </p:nvPr>
        </p:nvSpPr>
        <p:spPr/>
        <p:txBody>
          <a:bodyPr/>
          <a:lstStyle/>
          <a:p>
            <a:fld id="{2A0DA451-7267-438F-9645-1D2C6464A7C3}" type="slidenum">
              <a:rPr lang="en-CA" smtClean="0"/>
              <a:t>27</a:t>
            </a:fld>
            <a:endParaRPr lang="en-CA"/>
          </a:p>
        </p:txBody>
      </p:sp>
    </p:spTree>
    <p:extLst>
      <p:ext uri="{BB962C8B-B14F-4D97-AF65-F5344CB8AC3E}">
        <p14:creationId xmlns:p14="http://schemas.microsoft.com/office/powerpoint/2010/main" val="53239920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CA" sz="1800" b="1" dirty="0">
                <a:solidFill>
                  <a:srgbClr val="00B050"/>
                </a:solidFill>
                <a:effectLst/>
                <a:latin typeface="Calibri" panose="020F0502020204030204" pitchFamily="34" charset="0"/>
                <a:ea typeface="Calibri" panose="020F0502020204030204" pitchFamily="34" charset="0"/>
                <a:cs typeface="Times New Roman" panose="02020603050405020304" pitchFamily="18" charset="0"/>
              </a:rPr>
              <a:t>Lead = Alix   (closing out the scenarios) </a:t>
            </a:r>
          </a:p>
          <a:p>
            <a:pPr algn="l"/>
            <a:endParaRPr lang="en-CA" sz="1800" b="1" dirty="0">
              <a:solidFill>
                <a:srgbClr val="00B050"/>
              </a:solidFill>
              <a:effectLst/>
              <a:latin typeface="Calibri" panose="020F0502020204030204" pitchFamily="34" charset="0"/>
              <a:ea typeface="Calibri" panose="020F0502020204030204" pitchFamily="34" charset="0"/>
              <a:cs typeface="Times New Roman" panose="02020603050405020304" pitchFamily="18" charset="0"/>
            </a:endParaRPr>
          </a:p>
          <a:p>
            <a:pPr algn="l"/>
            <a:r>
              <a:rPr lang="en-CA" sz="1800" b="0" dirty="0">
                <a:solidFill>
                  <a:srgbClr val="00B050"/>
                </a:solidFill>
                <a:effectLst/>
                <a:latin typeface="Calibri" panose="020F0502020204030204" pitchFamily="34" charset="0"/>
                <a:ea typeface="Calibri" panose="020F0502020204030204" pitchFamily="34" charset="0"/>
                <a:cs typeface="Times New Roman" panose="02020603050405020304" pitchFamily="18" charset="0"/>
              </a:rPr>
              <a:t>The Shakespearean mantra being “Do as advocates do in law: Strive mightily and eat and drink as friends” </a:t>
            </a:r>
          </a:p>
          <a:p>
            <a:pPr algn="l"/>
            <a:endParaRPr lang="en-CA" sz="1800" b="0" dirty="0">
              <a:solidFill>
                <a:srgbClr val="00B050"/>
              </a:solidFill>
              <a:effectLst/>
              <a:latin typeface="Calibri" panose="020F0502020204030204" pitchFamily="34" charset="0"/>
              <a:ea typeface="Calibri" panose="020F0502020204030204" pitchFamily="34" charset="0"/>
              <a:cs typeface="Times New Roman" panose="02020603050405020304" pitchFamily="18" charset="0"/>
            </a:endParaRPr>
          </a:p>
          <a:p>
            <a:endParaRPr lang="en-CA" dirty="0"/>
          </a:p>
        </p:txBody>
      </p:sp>
      <p:sp>
        <p:nvSpPr>
          <p:cNvPr id="4" name="Slide Number Placeholder 3"/>
          <p:cNvSpPr>
            <a:spLocks noGrp="1"/>
          </p:cNvSpPr>
          <p:nvPr>
            <p:ph type="sldNum" sz="quarter" idx="5"/>
          </p:nvPr>
        </p:nvSpPr>
        <p:spPr/>
        <p:txBody>
          <a:bodyPr/>
          <a:lstStyle/>
          <a:p>
            <a:fld id="{2A0DA451-7267-438F-9645-1D2C6464A7C3}" type="slidenum">
              <a:rPr lang="en-CA" smtClean="0"/>
              <a:t>28</a:t>
            </a:fld>
            <a:endParaRPr lang="en-CA"/>
          </a:p>
        </p:txBody>
      </p:sp>
    </p:spTree>
    <p:extLst>
      <p:ext uri="{BB962C8B-B14F-4D97-AF65-F5344CB8AC3E}">
        <p14:creationId xmlns:p14="http://schemas.microsoft.com/office/powerpoint/2010/main" val="95900421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Obiter 5 (last one) – both Judges to address this</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A0DA451-7267-438F-9645-1D2C6464A7C3}" type="slidenum">
              <a:rPr kumimoji="0" lang="en-CA"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29</a:t>
            </a:fld>
            <a:endParaRPr kumimoji="0" lang="en-CA"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4019030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2023 Gerri-Lyn/Laura</a:t>
            </a:r>
          </a:p>
          <a:p>
            <a:endParaRPr lang="en-CA" dirty="0"/>
          </a:p>
          <a:p>
            <a:r>
              <a:rPr lang="en-CA" dirty="0"/>
              <a:t>Ask people to use the Q&amp;A button to put their questions in – not the chat.  Laura will be the question master today.</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A0DA451-7267-438F-9645-1D2C6464A7C3}" type="slidenum">
              <a:rPr kumimoji="0" lang="en-CA"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CA"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9301215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Q &amp; A position – nice dark criminal justice graphic</a:t>
            </a:r>
          </a:p>
          <a:p>
            <a:r>
              <a:rPr lang="en-CA" dirty="0"/>
              <a:t>Laura to read them out </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A0DA451-7267-438F-9645-1D2C6464A7C3}" type="slidenum">
              <a:rPr kumimoji="0" lang="en-CA"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30</a:t>
            </a:fld>
            <a:endParaRPr kumimoji="0" lang="en-CA"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997032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highlight>
                  <a:srgbClr val="FFFF00"/>
                </a:highlight>
              </a:rPr>
              <a:t>2023</a:t>
            </a:r>
          </a:p>
          <a:p>
            <a:r>
              <a:rPr lang="en-CA" dirty="0"/>
              <a:t>Some inspirational quotes on civility.  </a:t>
            </a:r>
          </a:p>
          <a:p>
            <a:r>
              <a:rPr lang="en-CA" dirty="0"/>
              <a:t>And now on to the trivia question.</a:t>
            </a:r>
          </a:p>
        </p:txBody>
      </p:sp>
      <p:sp>
        <p:nvSpPr>
          <p:cNvPr id="4" name="Slide Number Placeholder 3"/>
          <p:cNvSpPr>
            <a:spLocks noGrp="1"/>
          </p:cNvSpPr>
          <p:nvPr>
            <p:ph type="sldNum" sz="quarter" idx="5"/>
          </p:nvPr>
        </p:nvSpPr>
        <p:spPr/>
        <p:txBody>
          <a:bodyPr/>
          <a:lstStyle/>
          <a:p>
            <a:fld id="{2A0DA451-7267-438F-9645-1D2C6464A7C3}" type="slidenum">
              <a:rPr lang="en-CA" smtClean="0"/>
              <a:t>31</a:t>
            </a:fld>
            <a:endParaRPr lang="en-CA"/>
          </a:p>
        </p:txBody>
      </p:sp>
    </p:spTree>
    <p:extLst>
      <p:ext uri="{BB962C8B-B14F-4D97-AF65-F5344CB8AC3E}">
        <p14:creationId xmlns:p14="http://schemas.microsoft.com/office/powerpoint/2010/main" val="341633356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With thanks to Dan and his publisher for the copies.  Last year gave away his first book, this is the follow up </a:t>
            </a:r>
          </a:p>
          <a:p>
            <a:endParaRPr lang="en-CA" dirty="0"/>
          </a:p>
          <a:p>
            <a:r>
              <a:rPr lang="en-CA" dirty="0"/>
              <a:t>Trivia question </a:t>
            </a:r>
          </a:p>
        </p:txBody>
      </p:sp>
      <p:sp>
        <p:nvSpPr>
          <p:cNvPr id="4" name="Slide Number Placeholder 3"/>
          <p:cNvSpPr>
            <a:spLocks noGrp="1"/>
          </p:cNvSpPr>
          <p:nvPr>
            <p:ph type="sldNum" sz="quarter" idx="5"/>
          </p:nvPr>
        </p:nvSpPr>
        <p:spPr/>
        <p:txBody>
          <a:bodyPr/>
          <a:lstStyle/>
          <a:p>
            <a:fld id="{2A0DA451-7267-438F-9645-1D2C6464A7C3}" type="slidenum">
              <a:rPr lang="en-CA" smtClean="0"/>
              <a:t>32</a:t>
            </a:fld>
            <a:endParaRPr lang="en-CA"/>
          </a:p>
        </p:txBody>
      </p:sp>
    </p:spTree>
    <p:extLst>
      <p:ext uri="{BB962C8B-B14F-4D97-AF65-F5344CB8AC3E}">
        <p14:creationId xmlns:p14="http://schemas.microsoft.com/office/powerpoint/2010/main" val="3566304805"/>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Gerri-Lyn or Laura to close out with thanks to Courthouse Libraries,  Del Friday and team</a:t>
            </a:r>
          </a:p>
          <a:p>
            <a:endParaRPr lang="en-CA" dirty="0"/>
          </a:p>
          <a:p>
            <a:r>
              <a:rPr lang="en-CA" dirty="0"/>
              <a:t>(And as always, quickest to search “exactly on” and grab it from the list) </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A0DA451-7267-438F-9645-1D2C6464A7C3}" type="slidenum">
              <a:rPr kumimoji="0" lang="en-CA"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33</a:t>
            </a:fld>
            <a:endParaRPr kumimoji="0" lang="en-CA"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3865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highlight>
                  <a:srgbClr val="FFFF00"/>
                </a:highlight>
              </a:rPr>
              <a:t>2023 Phil</a:t>
            </a:r>
            <a:r>
              <a:rPr lang="en-CA" dirty="0"/>
              <a:t>/Lisa </a:t>
            </a:r>
          </a:p>
          <a:p>
            <a:r>
              <a:rPr lang="en-CA" dirty="0"/>
              <a:t>Bencher #1</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A0DA451-7267-438F-9645-1D2C6464A7C3}" type="slidenum">
              <a:rPr kumimoji="0" lang="en-CA"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CA"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2547075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highlight>
                  <a:srgbClr val="FFFF00"/>
                </a:highlight>
              </a:rPr>
              <a:t>2023</a:t>
            </a:r>
          </a:p>
          <a:p>
            <a:r>
              <a:rPr lang="en-CA" dirty="0"/>
              <a:t>Bencher #2</a:t>
            </a:r>
          </a:p>
        </p:txBody>
      </p:sp>
      <p:sp>
        <p:nvSpPr>
          <p:cNvPr id="4" name="Slide Number Placeholder 3"/>
          <p:cNvSpPr>
            <a:spLocks noGrp="1"/>
          </p:cNvSpPr>
          <p:nvPr>
            <p:ph type="sldNum" sz="quarter" idx="5"/>
          </p:nvPr>
        </p:nvSpPr>
        <p:spPr/>
        <p:txBody>
          <a:bodyPr/>
          <a:lstStyle/>
          <a:p>
            <a:fld id="{2A0DA451-7267-438F-9645-1D2C6464A7C3}" type="slidenum">
              <a:rPr lang="en-CA" smtClean="0"/>
              <a:t>5</a:t>
            </a:fld>
            <a:endParaRPr lang="en-CA"/>
          </a:p>
        </p:txBody>
      </p:sp>
    </p:spTree>
    <p:extLst>
      <p:ext uri="{BB962C8B-B14F-4D97-AF65-F5344CB8AC3E}">
        <p14:creationId xmlns:p14="http://schemas.microsoft.com/office/powerpoint/2010/main" val="162606380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2023 Phil/Lisa</a:t>
            </a:r>
          </a:p>
          <a:p>
            <a:r>
              <a:rPr lang="en-CA" dirty="0"/>
              <a:t>Bencher 3</a:t>
            </a:r>
          </a:p>
        </p:txBody>
      </p:sp>
      <p:sp>
        <p:nvSpPr>
          <p:cNvPr id="4" name="Slide Number Placeholder 3"/>
          <p:cNvSpPr>
            <a:spLocks noGrp="1"/>
          </p:cNvSpPr>
          <p:nvPr>
            <p:ph type="sldNum" sz="quarter" idx="5"/>
          </p:nvPr>
        </p:nvSpPr>
        <p:spPr/>
        <p:txBody>
          <a:bodyPr/>
          <a:lstStyle/>
          <a:p>
            <a:fld id="{2A0DA451-7267-438F-9645-1D2C6464A7C3}" type="slidenum">
              <a:rPr lang="en-CA" smtClean="0"/>
              <a:t>6</a:t>
            </a:fld>
            <a:endParaRPr lang="en-CA"/>
          </a:p>
        </p:txBody>
      </p:sp>
    </p:spTree>
    <p:extLst>
      <p:ext uri="{BB962C8B-B14F-4D97-AF65-F5344CB8AC3E}">
        <p14:creationId xmlns:p14="http://schemas.microsoft.com/office/powerpoint/2010/main" val="227542242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2023 Phil/Lisa</a:t>
            </a:r>
          </a:p>
          <a:p>
            <a:r>
              <a:rPr lang="en-CA" dirty="0"/>
              <a:t>Bencher #4</a:t>
            </a:r>
          </a:p>
        </p:txBody>
      </p:sp>
      <p:sp>
        <p:nvSpPr>
          <p:cNvPr id="4" name="Slide Number Placeholder 3"/>
          <p:cNvSpPr>
            <a:spLocks noGrp="1"/>
          </p:cNvSpPr>
          <p:nvPr>
            <p:ph type="sldNum" sz="quarter" idx="5"/>
          </p:nvPr>
        </p:nvSpPr>
        <p:spPr/>
        <p:txBody>
          <a:bodyPr/>
          <a:lstStyle/>
          <a:p>
            <a:fld id="{2A0DA451-7267-438F-9645-1D2C6464A7C3}" type="slidenum">
              <a:rPr lang="en-CA" smtClean="0"/>
              <a:t>7</a:t>
            </a:fld>
            <a:endParaRPr lang="en-CA"/>
          </a:p>
        </p:txBody>
      </p:sp>
    </p:spTree>
    <p:extLst>
      <p:ext uri="{BB962C8B-B14F-4D97-AF65-F5344CB8AC3E}">
        <p14:creationId xmlns:p14="http://schemas.microsoft.com/office/powerpoint/2010/main" val="386740983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2023 Phil/Lisa</a:t>
            </a:r>
          </a:p>
          <a:p>
            <a:r>
              <a:rPr lang="en-CA" dirty="0"/>
              <a:t>Bencher #5</a:t>
            </a:r>
          </a:p>
        </p:txBody>
      </p:sp>
      <p:sp>
        <p:nvSpPr>
          <p:cNvPr id="4" name="Slide Number Placeholder 3"/>
          <p:cNvSpPr>
            <a:spLocks noGrp="1"/>
          </p:cNvSpPr>
          <p:nvPr>
            <p:ph type="sldNum" sz="quarter" idx="5"/>
          </p:nvPr>
        </p:nvSpPr>
        <p:spPr/>
        <p:txBody>
          <a:bodyPr/>
          <a:lstStyle/>
          <a:p>
            <a:fld id="{2A0DA451-7267-438F-9645-1D2C6464A7C3}" type="slidenum">
              <a:rPr lang="en-CA" smtClean="0"/>
              <a:t>8</a:t>
            </a:fld>
            <a:endParaRPr lang="en-CA"/>
          </a:p>
        </p:txBody>
      </p:sp>
    </p:spTree>
    <p:extLst>
      <p:ext uri="{BB962C8B-B14F-4D97-AF65-F5344CB8AC3E}">
        <p14:creationId xmlns:p14="http://schemas.microsoft.com/office/powerpoint/2010/main" val="166934293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2023 Phil/Lisa</a:t>
            </a:r>
          </a:p>
          <a:p>
            <a:r>
              <a:rPr lang="en-CA" dirty="0"/>
              <a:t>Bencher #6 </a:t>
            </a:r>
          </a:p>
        </p:txBody>
      </p:sp>
      <p:sp>
        <p:nvSpPr>
          <p:cNvPr id="4" name="Slide Number Placeholder 3"/>
          <p:cNvSpPr>
            <a:spLocks noGrp="1"/>
          </p:cNvSpPr>
          <p:nvPr>
            <p:ph type="sldNum" sz="quarter" idx="5"/>
          </p:nvPr>
        </p:nvSpPr>
        <p:spPr/>
        <p:txBody>
          <a:bodyPr/>
          <a:lstStyle/>
          <a:p>
            <a:fld id="{2A0DA451-7267-438F-9645-1D2C6464A7C3}" type="slidenum">
              <a:rPr lang="en-CA" smtClean="0"/>
              <a:t>9</a:t>
            </a:fld>
            <a:endParaRPr lang="en-CA"/>
          </a:p>
        </p:txBody>
      </p:sp>
    </p:spTree>
    <p:extLst>
      <p:ext uri="{BB962C8B-B14F-4D97-AF65-F5344CB8AC3E}">
        <p14:creationId xmlns:p14="http://schemas.microsoft.com/office/powerpoint/2010/main" val="153661346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endParaRPr lang="en-CA"/>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CA"/>
          </a:p>
        </p:txBody>
      </p:sp>
      <p:sp>
        <p:nvSpPr>
          <p:cNvPr id="4" name="Date Placeholder 3"/>
          <p:cNvSpPr>
            <a:spLocks noGrp="1"/>
          </p:cNvSpPr>
          <p:nvPr>
            <p:ph type="dt" sz="half" idx="10"/>
          </p:nvPr>
        </p:nvSpPr>
        <p:spPr/>
        <p:txBody>
          <a:bodyPr/>
          <a:lstStyle/>
          <a:p>
            <a:fld id="{D71CDB7D-EE7A-4C1C-81A5-5091723044B1}" type="datetimeFigureOut">
              <a:rPr lang="en-CA" smtClean="0"/>
              <a:t>2023-11-07</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F25BA088-06D0-4728-A247-0EAF4C1CC77F}" type="slidenum">
              <a:rPr lang="en-CA" smtClean="0"/>
              <a:t>‹#›</a:t>
            </a:fld>
            <a:endParaRPr lang="en-CA"/>
          </a:p>
        </p:txBody>
      </p:sp>
    </p:spTree>
    <p:extLst>
      <p:ext uri="{BB962C8B-B14F-4D97-AF65-F5344CB8AC3E}">
        <p14:creationId xmlns:p14="http://schemas.microsoft.com/office/powerpoint/2010/main" val="177849687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p:cNvSpPr>
            <a:spLocks noGrp="1"/>
          </p:cNvSpPr>
          <p:nvPr>
            <p:ph type="dt" sz="half" idx="10"/>
          </p:nvPr>
        </p:nvSpPr>
        <p:spPr/>
        <p:txBody>
          <a:bodyPr/>
          <a:lstStyle/>
          <a:p>
            <a:fld id="{D71CDB7D-EE7A-4C1C-81A5-5091723044B1}" type="datetimeFigureOut">
              <a:rPr lang="en-CA" smtClean="0"/>
              <a:t>2023-11-07</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F25BA088-06D0-4728-A247-0EAF4C1CC77F}" type="slidenum">
              <a:rPr lang="en-CA" smtClean="0"/>
              <a:t>‹#›</a:t>
            </a:fld>
            <a:endParaRPr lang="en-CA"/>
          </a:p>
        </p:txBody>
      </p:sp>
    </p:spTree>
    <p:extLst>
      <p:ext uri="{BB962C8B-B14F-4D97-AF65-F5344CB8AC3E}">
        <p14:creationId xmlns:p14="http://schemas.microsoft.com/office/powerpoint/2010/main" val="140154212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endParaRPr lang="en-CA"/>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p:cNvSpPr>
            <a:spLocks noGrp="1"/>
          </p:cNvSpPr>
          <p:nvPr>
            <p:ph type="dt" sz="half" idx="10"/>
          </p:nvPr>
        </p:nvSpPr>
        <p:spPr/>
        <p:txBody>
          <a:bodyPr/>
          <a:lstStyle/>
          <a:p>
            <a:fld id="{D71CDB7D-EE7A-4C1C-81A5-5091723044B1}" type="datetimeFigureOut">
              <a:rPr lang="en-CA" smtClean="0"/>
              <a:t>2023-11-07</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F25BA088-06D0-4728-A247-0EAF4C1CC77F}" type="slidenum">
              <a:rPr lang="en-CA" smtClean="0"/>
              <a:t>‹#›</a:t>
            </a:fld>
            <a:endParaRPr lang="en-CA"/>
          </a:p>
        </p:txBody>
      </p:sp>
    </p:spTree>
    <p:extLst>
      <p:ext uri="{BB962C8B-B14F-4D97-AF65-F5344CB8AC3E}">
        <p14:creationId xmlns:p14="http://schemas.microsoft.com/office/powerpoint/2010/main" val="283237839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50EAC7-1575-41D5-83ED-B5565960B8E4}"/>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CA"/>
          </a:p>
        </p:txBody>
      </p:sp>
      <p:sp>
        <p:nvSpPr>
          <p:cNvPr id="3" name="Subtitle 2">
            <a:extLst>
              <a:ext uri="{FF2B5EF4-FFF2-40B4-BE49-F238E27FC236}">
                <a16:creationId xmlns:a16="http://schemas.microsoft.com/office/drawing/2014/main" id="{3EE2041A-0C2C-4813-AD2D-464FA0C65CA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CA"/>
          </a:p>
        </p:txBody>
      </p:sp>
      <p:sp>
        <p:nvSpPr>
          <p:cNvPr id="4" name="Date Placeholder 3">
            <a:extLst>
              <a:ext uri="{FF2B5EF4-FFF2-40B4-BE49-F238E27FC236}">
                <a16:creationId xmlns:a16="http://schemas.microsoft.com/office/drawing/2014/main" id="{377E0FA8-43E0-4A76-B4D9-5263E7AAEE7A}"/>
              </a:ext>
            </a:extLst>
          </p:cNvPr>
          <p:cNvSpPr>
            <a:spLocks noGrp="1"/>
          </p:cNvSpPr>
          <p:nvPr>
            <p:ph type="dt" sz="half" idx="10"/>
          </p:nvPr>
        </p:nvSpPr>
        <p:spPr/>
        <p:txBody>
          <a:bodyPr/>
          <a:lstStyle/>
          <a:p>
            <a:fld id="{A930468A-7E57-4604-B3BB-C6C91664639D}" type="datetimeFigureOut">
              <a:rPr lang="en-CA" smtClean="0"/>
              <a:t>2023-11-07</a:t>
            </a:fld>
            <a:endParaRPr lang="en-CA"/>
          </a:p>
        </p:txBody>
      </p:sp>
      <p:sp>
        <p:nvSpPr>
          <p:cNvPr id="5" name="Footer Placeholder 4">
            <a:extLst>
              <a:ext uri="{FF2B5EF4-FFF2-40B4-BE49-F238E27FC236}">
                <a16:creationId xmlns:a16="http://schemas.microsoft.com/office/drawing/2014/main" id="{43AFC3D0-65BD-4767-B6FD-771FDDD046AF}"/>
              </a:ext>
            </a:extLst>
          </p:cNvPr>
          <p:cNvSpPr>
            <a:spLocks noGrp="1"/>
          </p:cNvSpPr>
          <p:nvPr>
            <p:ph type="ftr" sz="quarter" idx="11"/>
          </p:nvPr>
        </p:nvSpPr>
        <p:spPr/>
        <p:txBody>
          <a:bodyPr/>
          <a:lstStyle/>
          <a:p>
            <a:endParaRPr lang="en-CA"/>
          </a:p>
        </p:txBody>
      </p:sp>
      <p:sp>
        <p:nvSpPr>
          <p:cNvPr id="6" name="Slide Number Placeholder 5">
            <a:extLst>
              <a:ext uri="{FF2B5EF4-FFF2-40B4-BE49-F238E27FC236}">
                <a16:creationId xmlns:a16="http://schemas.microsoft.com/office/drawing/2014/main" id="{D84A1F7D-E11D-4AC9-AC2C-BCDDE04F494D}"/>
              </a:ext>
            </a:extLst>
          </p:cNvPr>
          <p:cNvSpPr>
            <a:spLocks noGrp="1"/>
          </p:cNvSpPr>
          <p:nvPr>
            <p:ph type="sldNum" sz="quarter" idx="12"/>
          </p:nvPr>
        </p:nvSpPr>
        <p:spPr/>
        <p:txBody>
          <a:bodyPr/>
          <a:lstStyle/>
          <a:p>
            <a:fld id="{1506C22A-430F-4AA7-89A9-799CB2FB6517}" type="slidenum">
              <a:rPr lang="en-CA" smtClean="0"/>
              <a:t>‹#›</a:t>
            </a:fld>
            <a:endParaRPr lang="en-CA"/>
          </a:p>
        </p:txBody>
      </p:sp>
    </p:spTree>
    <p:extLst>
      <p:ext uri="{BB962C8B-B14F-4D97-AF65-F5344CB8AC3E}">
        <p14:creationId xmlns:p14="http://schemas.microsoft.com/office/powerpoint/2010/main" val="153799299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DE6D0E-8755-474B-836A-BC4183B5A58A}"/>
              </a:ext>
            </a:extLst>
          </p:cNvPr>
          <p:cNvSpPr>
            <a:spLocks noGrp="1"/>
          </p:cNvSpPr>
          <p:nvPr>
            <p:ph type="title"/>
          </p:nvPr>
        </p:nvSpPr>
        <p:spPr/>
        <p:txBody>
          <a:bodyPr/>
          <a:lstStyle/>
          <a:p>
            <a:r>
              <a:rPr lang="en-US"/>
              <a:t>Click to edit Master title style</a:t>
            </a:r>
            <a:endParaRPr lang="en-CA"/>
          </a:p>
        </p:txBody>
      </p:sp>
      <p:sp>
        <p:nvSpPr>
          <p:cNvPr id="3" name="Content Placeholder 2">
            <a:extLst>
              <a:ext uri="{FF2B5EF4-FFF2-40B4-BE49-F238E27FC236}">
                <a16:creationId xmlns:a16="http://schemas.microsoft.com/office/drawing/2014/main" id="{DABA80FA-24C9-46D0-8101-4A1BF2370C1D}"/>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a:extLst>
              <a:ext uri="{FF2B5EF4-FFF2-40B4-BE49-F238E27FC236}">
                <a16:creationId xmlns:a16="http://schemas.microsoft.com/office/drawing/2014/main" id="{BAD8F803-227B-4E32-BB5A-14D3D86040F2}"/>
              </a:ext>
            </a:extLst>
          </p:cNvPr>
          <p:cNvSpPr>
            <a:spLocks noGrp="1"/>
          </p:cNvSpPr>
          <p:nvPr>
            <p:ph type="dt" sz="half" idx="10"/>
          </p:nvPr>
        </p:nvSpPr>
        <p:spPr/>
        <p:txBody>
          <a:bodyPr/>
          <a:lstStyle/>
          <a:p>
            <a:fld id="{A930468A-7E57-4604-B3BB-C6C91664639D}" type="datetimeFigureOut">
              <a:rPr lang="en-CA" smtClean="0"/>
              <a:t>2023-11-07</a:t>
            </a:fld>
            <a:endParaRPr lang="en-CA"/>
          </a:p>
        </p:txBody>
      </p:sp>
      <p:sp>
        <p:nvSpPr>
          <p:cNvPr id="5" name="Footer Placeholder 4">
            <a:extLst>
              <a:ext uri="{FF2B5EF4-FFF2-40B4-BE49-F238E27FC236}">
                <a16:creationId xmlns:a16="http://schemas.microsoft.com/office/drawing/2014/main" id="{974FD0B0-430B-4437-BD5D-27BD1C940C1E}"/>
              </a:ext>
            </a:extLst>
          </p:cNvPr>
          <p:cNvSpPr>
            <a:spLocks noGrp="1"/>
          </p:cNvSpPr>
          <p:nvPr>
            <p:ph type="ftr" sz="quarter" idx="11"/>
          </p:nvPr>
        </p:nvSpPr>
        <p:spPr/>
        <p:txBody>
          <a:bodyPr/>
          <a:lstStyle/>
          <a:p>
            <a:endParaRPr lang="en-CA"/>
          </a:p>
        </p:txBody>
      </p:sp>
      <p:sp>
        <p:nvSpPr>
          <p:cNvPr id="6" name="Slide Number Placeholder 5">
            <a:extLst>
              <a:ext uri="{FF2B5EF4-FFF2-40B4-BE49-F238E27FC236}">
                <a16:creationId xmlns:a16="http://schemas.microsoft.com/office/drawing/2014/main" id="{037240D3-DFCF-4034-947E-1EFF3662C52B}"/>
              </a:ext>
            </a:extLst>
          </p:cNvPr>
          <p:cNvSpPr>
            <a:spLocks noGrp="1"/>
          </p:cNvSpPr>
          <p:nvPr>
            <p:ph type="sldNum" sz="quarter" idx="12"/>
          </p:nvPr>
        </p:nvSpPr>
        <p:spPr/>
        <p:txBody>
          <a:bodyPr/>
          <a:lstStyle/>
          <a:p>
            <a:fld id="{1506C22A-430F-4AA7-89A9-799CB2FB6517}" type="slidenum">
              <a:rPr lang="en-CA" smtClean="0"/>
              <a:t>‹#›</a:t>
            </a:fld>
            <a:endParaRPr lang="en-CA"/>
          </a:p>
        </p:txBody>
      </p:sp>
    </p:spTree>
    <p:extLst>
      <p:ext uri="{BB962C8B-B14F-4D97-AF65-F5344CB8AC3E}">
        <p14:creationId xmlns:p14="http://schemas.microsoft.com/office/powerpoint/2010/main" val="106992832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61FF7A-76C6-4461-B6B5-79AE27690685}"/>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CA"/>
          </a:p>
        </p:txBody>
      </p:sp>
      <p:sp>
        <p:nvSpPr>
          <p:cNvPr id="3" name="Text Placeholder 2">
            <a:extLst>
              <a:ext uri="{FF2B5EF4-FFF2-40B4-BE49-F238E27FC236}">
                <a16:creationId xmlns:a16="http://schemas.microsoft.com/office/drawing/2014/main" id="{B6248A3D-32D3-4C96-9B93-45F351370A2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566FC5D5-4558-4DDF-A8C3-650E183A34ED}"/>
              </a:ext>
            </a:extLst>
          </p:cNvPr>
          <p:cNvSpPr>
            <a:spLocks noGrp="1"/>
          </p:cNvSpPr>
          <p:nvPr>
            <p:ph type="dt" sz="half" idx="10"/>
          </p:nvPr>
        </p:nvSpPr>
        <p:spPr/>
        <p:txBody>
          <a:bodyPr/>
          <a:lstStyle/>
          <a:p>
            <a:fld id="{A930468A-7E57-4604-B3BB-C6C91664639D}" type="datetimeFigureOut">
              <a:rPr lang="en-CA" smtClean="0"/>
              <a:t>2023-11-07</a:t>
            </a:fld>
            <a:endParaRPr lang="en-CA"/>
          </a:p>
        </p:txBody>
      </p:sp>
      <p:sp>
        <p:nvSpPr>
          <p:cNvPr id="5" name="Footer Placeholder 4">
            <a:extLst>
              <a:ext uri="{FF2B5EF4-FFF2-40B4-BE49-F238E27FC236}">
                <a16:creationId xmlns:a16="http://schemas.microsoft.com/office/drawing/2014/main" id="{3848F09A-1926-46A4-819D-AA51EB74FCE3}"/>
              </a:ext>
            </a:extLst>
          </p:cNvPr>
          <p:cNvSpPr>
            <a:spLocks noGrp="1"/>
          </p:cNvSpPr>
          <p:nvPr>
            <p:ph type="ftr" sz="quarter" idx="11"/>
          </p:nvPr>
        </p:nvSpPr>
        <p:spPr/>
        <p:txBody>
          <a:bodyPr/>
          <a:lstStyle/>
          <a:p>
            <a:endParaRPr lang="en-CA"/>
          </a:p>
        </p:txBody>
      </p:sp>
      <p:sp>
        <p:nvSpPr>
          <p:cNvPr id="6" name="Slide Number Placeholder 5">
            <a:extLst>
              <a:ext uri="{FF2B5EF4-FFF2-40B4-BE49-F238E27FC236}">
                <a16:creationId xmlns:a16="http://schemas.microsoft.com/office/drawing/2014/main" id="{0D5170C4-C9A1-450A-9EC1-F97E077FB79D}"/>
              </a:ext>
            </a:extLst>
          </p:cNvPr>
          <p:cNvSpPr>
            <a:spLocks noGrp="1"/>
          </p:cNvSpPr>
          <p:nvPr>
            <p:ph type="sldNum" sz="quarter" idx="12"/>
          </p:nvPr>
        </p:nvSpPr>
        <p:spPr/>
        <p:txBody>
          <a:bodyPr/>
          <a:lstStyle/>
          <a:p>
            <a:fld id="{1506C22A-430F-4AA7-89A9-799CB2FB6517}" type="slidenum">
              <a:rPr lang="en-CA" smtClean="0"/>
              <a:t>‹#›</a:t>
            </a:fld>
            <a:endParaRPr lang="en-CA"/>
          </a:p>
        </p:txBody>
      </p:sp>
    </p:spTree>
    <p:extLst>
      <p:ext uri="{BB962C8B-B14F-4D97-AF65-F5344CB8AC3E}">
        <p14:creationId xmlns:p14="http://schemas.microsoft.com/office/powerpoint/2010/main" val="419230412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3167F3-D3E0-455E-9376-D6C6CCC41945}"/>
              </a:ext>
            </a:extLst>
          </p:cNvPr>
          <p:cNvSpPr>
            <a:spLocks noGrp="1"/>
          </p:cNvSpPr>
          <p:nvPr>
            <p:ph type="title"/>
          </p:nvPr>
        </p:nvSpPr>
        <p:spPr/>
        <p:txBody>
          <a:bodyPr/>
          <a:lstStyle/>
          <a:p>
            <a:r>
              <a:rPr lang="en-US"/>
              <a:t>Click to edit Master title style</a:t>
            </a:r>
            <a:endParaRPr lang="en-CA"/>
          </a:p>
        </p:txBody>
      </p:sp>
      <p:sp>
        <p:nvSpPr>
          <p:cNvPr id="3" name="Content Placeholder 2">
            <a:extLst>
              <a:ext uri="{FF2B5EF4-FFF2-40B4-BE49-F238E27FC236}">
                <a16:creationId xmlns:a16="http://schemas.microsoft.com/office/drawing/2014/main" id="{7CBFC9A2-7A83-4FA7-88A8-7336EB7194A2}"/>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Content Placeholder 3">
            <a:extLst>
              <a:ext uri="{FF2B5EF4-FFF2-40B4-BE49-F238E27FC236}">
                <a16:creationId xmlns:a16="http://schemas.microsoft.com/office/drawing/2014/main" id="{A7C89592-3A4B-4B48-ADEF-37B0BD07DD25}"/>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Date Placeholder 4">
            <a:extLst>
              <a:ext uri="{FF2B5EF4-FFF2-40B4-BE49-F238E27FC236}">
                <a16:creationId xmlns:a16="http://schemas.microsoft.com/office/drawing/2014/main" id="{58678549-8EB8-4558-A655-23863F3BE4AD}"/>
              </a:ext>
            </a:extLst>
          </p:cNvPr>
          <p:cNvSpPr>
            <a:spLocks noGrp="1"/>
          </p:cNvSpPr>
          <p:nvPr>
            <p:ph type="dt" sz="half" idx="10"/>
          </p:nvPr>
        </p:nvSpPr>
        <p:spPr/>
        <p:txBody>
          <a:bodyPr/>
          <a:lstStyle/>
          <a:p>
            <a:fld id="{A930468A-7E57-4604-B3BB-C6C91664639D}" type="datetimeFigureOut">
              <a:rPr lang="en-CA" smtClean="0"/>
              <a:t>2023-11-07</a:t>
            </a:fld>
            <a:endParaRPr lang="en-CA"/>
          </a:p>
        </p:txBody>
      </p:sp>
      <p:sp>
        <p:nvSpPr>
          <p:cNvPr id="6" name="Footer Placeholder 5">
            <a:extLst>
              <a:ext uri="{FF2B5EF4-FFF2-40B4-BE49-F238E27FC236}">
                <a16:creationId xmlns:a16="http://schemas.microsoft.com/office/drawing/2014/main" id="{2729DAB5-1388-4EA0-AED9-2160808F0E49}"/>
              </a:ext>
            </a:extLst>
          </p:cNvPr>
          <p:cNvSpPr>
            <a:spLocks noGrp="1"/>
          </p:cNvSpPr>
          <p:nvPr>
            <p:ph type="ftr" sz="quarter" idx="11"/>
          </p:nvPr>
        </p:nvSpPr>
        <p:spPr/>
        <p:txBody>
          <a:bodyPr/>
          <a:lstStyle/>
          <a:p>
            <a:endParaRPr lang="en-CA"/>
          </a:p>
        </p:txBody>
      </p:sp>
      <p:sp>
        <p:nvSpPr>
          <p:cNvPr id="7" name="Slide Number Placeholder 6">
            <a:extLst>
              <a:ext uri="{FF2B5EF4-FFF2-40B4-BE49-F238E27FC236}">
                <a16:creationId xmlns:a16="http://schemas.microsoft.com/office/drawing/2014/main" id="{56D3F909-1ED8-405E-B7DE-9B95D634D20E}"/>
              </a:ext>
            </a:extLst>
          </p:cNvPr>
          <p:cNvSpPr>
            <a:spLocks noGrp="1"/>
          </p:cNvSpPr>
          <p:nvPr>
            <p:ph type="sldNum" sz="quarter" idx="12"/>
          </p:nvPr>
        </p:nvSpPr>
        <p:spPr/>
        <p:txBody>
          <a:bodyPr/>
          <a:lstStyle/>
          <a:p>
            <a:fld id="{1506C22A-430F-4AA7-89A9-799CB2FB6517}" type="slidenum">
              <a:rPr lang="en-CA" smtClean="0"/>
              <a:t>‹#›</a:t>
            </a:fld>
            <a:endParaRPr lang="en-CA"/>
          </a:p>
        </p:txBody>
      </p:sp>
    </p:spTree>
    <p:extLst>
      <p:ext uri="{BB962C8B-B14F-4D97-AF65-F5344CB8AC3E}">
        <p14:creationId xmlns:p14="http://schemas.microsoft.com/office/powerpoint/2010/main" val="31448094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15AE13-48E2-477B-A9C7-0B8089E82264}"/>
              </a:ext>
            </a:extLst>
          </p:cNvPr>
          <p:cNvSpPr>
            <a:spLocks noGrp="1"/>
          </p:cNvSpPr>
          <p:nvPr>
            <p:ph type="title"/>
          </p:nvPr>
        </p:nvSpPr>
        <p:spPr>
          <a:xfrm>
            <a:off x="839788" y="365125"/>
            <a:ext cx="10515600" cy="1325563"/>
          </a:xfrm>
        </p:spPr>
        <p:txBody>
          <a:bodyPr/>
          <a:lstStyle/>
          <a:p>
            <a:r>
              <a:rPr lang="en-US"/>
              <a:t>Click to edit Master title style</a:t>
            </a:r>
            <a:endParaRPr lang="en-CA"/>
          </a:p>
        </p:txBody>
      </p:sp>
      <p:sp>
        <p:nvSpPr>
          <p:cNvPr id="3" name="Text Placeholder 2">
            <a:extLst>
              <a:ext uri="{FF2B5EF4-FFF2-40B4-BE49-F238E27FC236}">
                <a16:creationId xmlns:a16="http://schemas.microsoft.com/office/drawing/2014/main" id="{93A4B294-CEEC-4795-A913-3F55DD8F9ADB}"/>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3230214F-6E28-4795-A06B-E8998B2C3AC2}"/>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Text Placeholder 4">
            <a:extLst>
              <a:ext uri="{FF2B5EF4-FFF2-40B4-BE49-F238E27FC236}">
                <a16:creationId xmlns:a16="http://schemas.microsoft.com/office/drawing/2014/main" id="{01EE385A-78C7-497C-8DBC-37CA376BD0D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C42B5EE3-EC39-47FD-828C-EA075337CE74}"/>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7" name="Date Placeholder 6">
            <a:extLst>
              <a:ext uri="{FF2B5EF4-FFF2-40B4-BE49-F238E27FC236}">
                <a16:creationId xmlns:a16="http://schemas.microsoft.com/office/drawing/2014/main" id="{1C09E762-3EF4-47C4-ABA1-AA0C5C5D0978}"/>
              </a:ext>
            </a:extLst>
          </p:cNvPr>
          <p:cNvSpPr>
            <a:spLocks noGrp="1"/>
          </p:cNvSpPr>
          <p:nvPr>
            <p:ph type="dt" sz="half" idx="10"/>
          </p:nvPr>
        </p:nvSpPr>
        <p:spPr/>
        <p:txBody>
          <a:bodyPr/>
          <a:lstStyle/>
          <a:p>
            <a:fld id="{A930468A-7E57-4604-B3BB-C6C91664639D}" type="datetimeFigureOut">
              <a:rPr lang="en-CA" smtClean="0"/>
              <a:t>2023-11-07</a:t>
            </a:fld>
            <a:endParaRPr lang="en-CA"/>
          </a:p>
        </p:txBody>
      </p:sp>
      <p:sp>
        <p:nvSpPr>
          <p:cNvPr id="8" name="Footer Placeholder 7">
            <a:extLst>
              <a:ext uri="{FF2B5EF4-FFF2-40B4-BE49-F238E27FC236}">
                <a16:creationId xmlns:a16="http://schemas.microsoft.com/office/drawing/2014/main" id="{C217ADDC-D248-41FD-B920-5B957F037274}"/>
              </a:ext>
            </a:extLst>
          </p:cNvPr>
          <p:cNvSpPr>
            <a:spLocks noGrp="1"/>
          </p:cNvSpPr>
          <p:nvPr>
            <p:ph type="ftr" sz="quarter" idx="11"/>
          </p:nvPr>
        </p:nvSpPr>
        <p:spPr/>
        <p:txBody>
          <a:bodyPr/>
          <a:lstStyle/>
          <a:p>
            <a:endParaRPr lang="en-CA"/>
          </a:p>
        </p:txBody>
      </p:sp>
      <p:sp>
        <p:nvSpPr>
          <p:cNvPr id="9" name="Slide Number Placeholder 8">
            <a:extLst>
              <a:ext uri="{FF2B5EF4-FFF2-40B4-BE49-F238E27FC236}">
                <a16:creationId xmlns:a16="http://schemas.microsoft.com/office/drawing/2014/main" id="{FFA1A4F9-45F7-4B7B-8584-71AF206BAD2A}"/>
              </a:ext>
            </a:extLst>
          </p:cNvPr>
          <p:cNvSpPr>
            <a:spLocks noGrp="1"/>
          </p:cNvSpPr>
          <p:nvPr>
            <p:ph type="sldNum" sz="quarter" idx="12"/>
          </p:nvPr>
        </p:nvSpPr>
        <p:spPr/>
        <p:txBody>
          <a:bodyPr/>
          <a:lstStyle/>
          <a:p>
            <a:fld id="{1506C22A-430F-4AA7-89A9-799CB2FB6517}" type="slidenum">
              <a:rPr lang="en-CA" smtClean="0"/>
              <a:t>‹#›</a:t>
            </a:fld>
            <a:endParaRPr lang="en-CA"/>
          </a:p>
        </p:txBody>
      </p:sp>
    </p:spTree>
    <p:extLst>
      <p:ext uri="{BB962C8B-B14F-4D97-AF65-F5344CB8AC3E}">
        <p14:creationId xmlns:p14="http://schemas.microsoft.com/office/powerpoint/2010/main" val="341498902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9CAC75-3DFE-4965-8E7F-FDA1DE5EE867}"/>
              </a:ext>
            </a:extLst>
          </p:cNvPr>
          <p:cNvSpPr>
            <a:spLocks noGrp="1"/>
          </p:cNvSpPr>
          <p:nvPr>
            <p:ph type="title"/>
          </p:nvPr>
        </p:nvSpPr>
        <p:spPr/>
        <p:txBody>
          <a:bodyPr/>
          <a:lstStyle/>
          <a:p>
            <a:r>
              <a:rPr lang="en-US"/>
              <a:t>Click to edit Master title style</a:t>
            </a:r>
            <a:endParaRPr lang="en-CA"/>
          </a:p>
        </p:txBody>
      </p:sp>
      <p:sp>
        <p:nvSpPr>
          <p:cNvPr id="3" name="Date Placeholder 2">
            <a:extLst>
              <a:ext uri="{FF2B5EF4-FFF2-40B4-BE49-F238E27FC236}">
                <a16:creationId xmlns:a16="http://schemas.microsoft.com/office/drawing/2014/main" id="{D651B0FA-62D1-47D1-9B0D-FD48F3B2284E}"/>
              </a:ext>
            </a:extLst>
          </p:cNvPr>
          <p:cNvSpPr>
            <a:spLocks noGrp="1"/>
          </p:cNvSpPr>
          <p:nvPr>
            <p:ph type="dt" sz="half" idx="10"/>
          </p:nvPr>
        </p:nvSpPr>
        <p:spPr/>
        <p:txBody>
          <a:bodyPr/>
          <a:lstStyle/>
          <a:p>
            <a:fld id="{A930468A-7E57-4604-B3BB-C6C91664639D}" type="datetimeFigureOut">
              <a:rPr lang="en-CA" smtClean="0"/>
              <a:t>2023-11-07</a:t>
            </a:fld>
            <a:endParaRPr lang="en-CA"/>
          </a:p>
        </p:txBody>
      </p:sp>
      <p:sp>
        <p:nvSpPr>
          <p:cNvPr id="4" name="Footer Placeholder 3">
            <a:extLst>
              <a:ext uri="{FF2B5EF4-FFF2-40B4-BE49-F238E27FC236}">
                <a16:creationId xmlns:a16="http://schemas.microsoft.com/office/drawing/2014/main" id="{4B31A54F-D084-4D15-9480-452567D70132}"/>
              </a:ext>
            </a:extLst>
          </p:cNvPr>
          <p:cNvSpPr>
            <a:spLocks noGrp="1"/>
          </p:cNvSpPr>
          <p:nvPr>
            <p:ph type="ftr" sz="quarter" idx="11"/>
          </p:nvPr>
        </p:nvSpPr>
        <p:spPr/>
        <p:txBody>
          <a:bodyPr/>
          <a:lstStyle/>
          <a:p>
            <a:endParaRPr lang="en-CA"/>
          </a:p>
        </p:txBody>
      </p:sp>
      <p:sp>
        <p:nvSpPr>
          <p:cNvPr id="5" name="Slide Number Placeholder 4">
            <a:extLst>
              <a:ext uri="{FF2B5EF4-FFF2-40B4-BE49-F238E27FC236}">
                <a16:creationId xmlns:a16="http://schemas.microsoft.com/office/drawing/2014/main" id="{AFB3AEFE-5F6C-488A-944F-2B8945704D58}"/>
              </a:ext>
            </a:extLst>
          </p:cNvPr>
          <p:cNvSpPr>
            <a:spLocks noGrp="1"/>
          </p:cNvSpPr>
          <p:nvPr>
            <p:ph type="sldNum" sz="quarter" idx="12"/>
          </p:nvPr>
        </p:nvSpPr>
        <p:spPr/>
        <p:txBody>
          <a:bodyPr/>
          <a:lstStyle/>
          <a:p>
            <a:fld id="{1506C22A-430F-4AA7-89A9-799CB2FB6517}" type="slidenum">
              <a:rPr lang="en-CA" smtClean="0"/>
              <a:t>‹#›</a:t>
            </a:fld>
            <a:endParaRPr lang="en-CA"/>
          </a:p>
        </p:txBody>
      </p:sp>
    </p:spTree>
    <p:extLst>
      <p:ext uri="{BB962C8B-B14F-4D97-AF65-F5344CB8AC3E}">
        <p14:creationId xmlns:p14="http://schemas.microsoft.com/office/powerpoint/2010/main" val="192722363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60FE050-B89C-4A73-99D2-69FB3B814A94}"/>
              </a:ext>
            </a:extLst>
          </p:cNvPr>
          <p:cNvSpPr>
            <a:spLocks noGrp="1"/>
          </p:cNvSpPr>
          <p:nvPr>
            <p:ph type="dt" sz="half" idx="10"/>
          </p:nvPr>
        </p:nvSpPr>
        <p:spPr/>
        <p:txBody>
          <a:bodyPr/>
          <a:lstStyle/>
          <a:p>
            <a:fld id="{A930468A-7E57-4604-B3BB-C6C91664639D}" type="datetimeFigureOut">
              <a:rPr lang="en-CA" smtClean="0"/>
              <a:t>2023-11-07</a:t>
            </a:fld>
            <a:endParaRPr lang="en-CA"/>
          </a:p>
        </p:txBody>
      </p:sp>
      <p:sp>
        <p:nvSpPr>
          <p:cNvPr id="3" name="Footer Placeholder 2">
            <a:extLst>
              <a:ext uri="{FF2B5EF4-FFF2-40B4-BE49-F238E27FC236}">
                <a16:creationId xmlns:a16="http://schemas.microsoft.com/office/drawing/2014/main" id="{65C509AF-6B92-40D2-A004-88CA47592DEE}"/>
              </a:ext>
            </a:extLst>
          </p:cNvPr>
          <p:cNvSpPr>
            <a:spLocks noGrp="1"/>
          </p:cNvSpPr>
          <p:nvPr>
            <p:ph type="ftr" sz="quarter" idx="11"/>
          </p:nvPr>
        </p:nvSpPr>
        <p:spPr/>
        <p:txBody>
          <a:bodyPr/>
          <a:lstStyle/>
          <a:p>
            <a:endParaRPr lang="en-CA"/>
          </a:p>
        </p:txBody>
      </p:sp>
      <p:sp>
        <p:nvSpPr>
          <p:cNvPr id="4" name="Slide Number Placeholder 3">
            <a:extLst>
              <a:ext uri="{FF2B5EF4-FFF2-40B4-BE49-F238E27FC236}">
                <a16:creationId xmlns:a16="http://schemas.microsoft.com/office/drawing/2014/main" id="{E7328735-63FE-4AFE-A42D-B95EDA9227C3}"/>
              </a:ext>
            </a:extLst>
          </p:cNvPr>
          <p:cNvSpPr>
            <a:spLocks noGrp="1"/>
          </p:cNvSpPr>
          <p:nvPr>
            <p:ph type="sldNum" sz="quarter" idx="12"/>
          </p:nvPr>
        </p:nvSpPr>
        <p:spPr/>
        <p:txBody>
          <a:bodyPr/>
          <a:lstStyle/>
          <a:p>
            <a:fld id="{1506C22A-430F-4AA7-89A9-799CB2FB6517}" type="slidenum">
              <a:rPr lang="en-CA" smtClean="0"/>
              <a:t>‹#›</a:t>
            </a:fld>
            <a:endParaRPr lang="en-CA"/>
          </a:p>
        </p:txBody>
      </p:sp>
    </p:spTree>
    <p:extLst>
      <p:ext uri="{BB962C8B-B14F-4D97-AF65-F5344CB8AC3E}">
        <p14:creationId xmlns:p14="http://schemas.microsoft.com/office/powerpoint/2010/main" val="194064370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964512-A0A1-4010-90F6-40C0F005CEB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CA"/>
          </a:p>
        </p:txBody>
      </p:sp>
      <p:sp>
        <p:nvSpPr>
          <p:cNvPr id="3" name="Content Placeholder 2">
            <a:extLst>
              <a:ext uri="{FF2B5EF4-FFF2-40B4-BE49-F238E27FC236}">
                <a16:creationId xmlns:a16="http://schemas.microsoft.com/office/drawing/2014/main" id="{38F2533C-359E-41E8-872A-FEF9AFCC946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Text Placeholder 3">
            <a:extLst>
              <a:ext uri="{FF2B5EF4-FFF2-40B4-BE49-F238E27FC236}">
                <a16:creationId xmlns:a16="http://schemas.microsoft.com/office/drawing/2014/main" id="{6447F97D-45DD-48D0-BD18-53BE9C28410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E39EC937-4F38-41FC-857F-6CD940EE2A76}"/>
              </a:ext>
            </a:extLst>
          </p:cNvPr>
          <p:cNvSpPr>
            <a:spLocks noGrp="1"/>
          </p:cNvSpPr>
          <p:nvPr>
            <p:ph type="dt" sz="half" idx="10"/>
          </p:nvPr>
        </p:nvSpPr>
        <p:spPr/>
        <p:txBody>
          <a:bodyPr/>
          <a:lstStyle/>
          <a:p>
            <a:fld id="{A930468A-7E57-4604-B3BB-C6C91664639D}" type="datetimeFigureOut">
              <a:rPr lang="en-CA" smtClean="0"/>
              <a:t>2023-11-07</a:t>
            </a:fld>
            <a:endParaRPr lang="en-CA"/>
          </a:p>
        </p:txBody>
      </p:sp>
      <p:sp>
        <p:nvSpPr>
          <p:cNvPr id="6" name="Footer Placeholder 5">
            <a:extLst>
              <a:ext uri="{FF2B5EF4-FFF2-40B4-BE49-F238E27FC236}">
                <a16:creationId xmlns:a16="http://schemas.microsoft.com/office/drawing/2014/main" id="{A4AA3BA2-56B6-4460-AAE9-F487EF601D6D}"/>
              </a:ext>
            </a:extLst>
          </p:cNvPr>
          <p:cNvSpPr>
            <a:spLocks noGrp="1"/>
          </p:cNvSpPr>
          <p:nvPr>
            <p:ph type="ftr" sz="quarter" idx="11"/>
          </p:nvPr>
        </p:nvSpPr>
        <p:spPr/>
        <p:txBody>
          <a:bodyPr/>
          <a:lstStyle/>
          <a:p>
            <a:endParaRPr lang="en-CA"/>
          </a:p>
        </p:txBody>
      </p:sp>
      <p:sp>
        <p:nvSpPr>
          <p:cNvPr id="7" name="Slide Number Placeholder 6">
            <a:extLst>
              <a:ext uri="{FF2B5EF4-FFF2-40B4-BE49-F238E27FC236}">
                <a16:creationId xmlns:a16="http://schemas.microsoft.com/office/drawing/2014/main" id="{B1AACD86-A950-4EAE-A660-73F9D1FBD251}"/>
              </a:ext>
            </a:extLst>
          </p:cNvPr>
          <p:cNvSpPr>
            <a:spLocks noGrp="1"/>
          </p:cNvSpPr>
          <p:nvPr>
            <p:ph type="sldNum" sz="quarter" idx="12"/>
          </p:nvPr>
        </p:nvSpPr>
        <p:spPr/>
        <p:txBody>
          <a:bodyPr/>
          <a:lstStyle/>
          <a:p>
            <a:fld id="{1506C22A-430F-4AA7-89A9-799CB2FB6517}" type="slidenum">
              <a:rPr lang="en-CA" smtClean="0"/>
              <a:t>‹#›</a:t>
            </a:fld>
            <a:endParaRPr lang="en-CA"/>
          </a:p>
        </p:txBody>
      </p:sp>
    </p:spTree>
    <p:extLst>
      <p:ext uri="{BB962C8B-B14F-4D97-AF65-F5344CB8AC3E}">
        <p14:creationId xmlns:p14="http://schemas.microsoft.com/office/powerpoint/2010/main" val="238554644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p:cNvSpPr>
            <a:spLocks noGrp="1"/>
          </p:cNvSpPr>
          <p:nvPr>
            <p:ph type="dt" sz="half" idx="10"/>
          </p:nvPr>
        </p:nvSpPr>
        <p:spPr/>
        <p:txBody>
          <a:bodyPr/>
          <a:lstStyle/>
          <a:p>
            <a:fld id="{D71CDB7D-EE7A-4C1C-81A5-5091723044B1}" type="datetimeFigureOut">
              <a:rPr lang="en-CA" smtClean="0"/>
              <a:t>2023-11-07</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F25BA088-06D0-4728-A247-0EAF4C1CC77F}" type="slidenum">
              <a:rPr lang="en-CA" smtClean="0"/>
              <a:t>‹#›</a:t>
            </a:fld>
            <a:endParaRPr lang="en-CA"/>
          </a:p>
        </p:txBody>
      </p:sp>
    </p:spTree>
    <p:extLst>
      <p:ext uri="{BB962C8B-B14F-4D97-AF65-F5344CB8AC3E}">
        <p14:creationId xmlns:p14="http://schemas.microsoft.com/office/powerpoint/2010/main" val="262283804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3DA096-FDA0-4A01-9989-A88FD8C1388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CA"/>
          </a:p>
        </p:txBody>
      </p:sp>
      <p:sp>
        <p:nvSpPr>
          <p:cNvPr id="3" name="Picture Placeholder 2">
            <a:extLst>
              <a:ext uri="{FF2B5EF4-FFF2-40B4-BE49-F238E27FC236}">
                <a16:creationId xmlns:a16="http://schemas.microsoft.com/office/drawing/2014/main" id="{326B640F-7E08-4C10-A28D-08A72F1BFA3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CA"/>
          </a:p>
        </p:txBody>
      </p:sp>
      <p:sp>
        <p:nvSpPr>
          <p:cNvPr id="4" name="Text Placeholder 3">
            <a:extLst>
              <a:ext uri="{FF2B5EF4-FFF2-40B4-BE49-F238E27FC236}">
                <a16:creationId xmlns:a16="http://schemas.microsoft.com/office/drawing/2014/main" id="{CE2B7FCC-D836-4377-A870-6521858D552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04BD137F-376E-4CB5-B1D7-0A0EEF740DAE}"/>
              </a:ext>
            </a:extLst>
          </p:cNvPr>
          <p:cNvSpPr>
            <a:spLocks noGrp="1"/>
          </p:cNvSpPr>
          <p:nvPr>
            <p:ph type="dt" sz="half" idx="10"/>
          </p:nvPr>
        </p:nvSpPr>
        <p:spPr/>
        <p:txBody>
          <a:bodyPr/>
          <a:lstStyle/>
          <a:p>
            <a:fld id="{A930468A-7E57-4604-B3BB-C6C91664639D}" type="datetimeFigureOut">
              <a:rPr lang="en-CA" smtClean="0"/>
              <a:t>2023-11-07</a:t>
            </a:fld>
            <a:endParaRPr lang="en-CA"/>
          </a:p>
        </p:txBody>
      </p:sp>
      <p:sp>
        <p:nvSpPr>
          <p:cNvPr id="6" name="Footer Placeholder 5">
            <a:extLst>
              <a:ext uri="{FF2B5EF4-FFF2-40B4-BE49-F238E27FC236}">
                <a16:creationId xmlns:a16="http://schemas.microsoft.com/office/drawing/2014/main" id="{949E81BF-1C58-4625-B4D2-3F223692435E}"/>
              </a:ext>
            </a:extLst>
          </p:cNvPr>
          <p:cNvSpPr>
            <a:spLocks noGrp="1"/>
          </p:cNvSpPr>
          <p:nvPr>
            <p:ph type="ftr" sz="quarter" idx="11"/>
          </p:nvPr>
        </p:nvSpPr>
        <p:spPr/>
        <p:txBody>
          <a:bodyPr/>
          <a:lstStyle/>
          <a:p>
            <a:endParaRPr lang="en-CA"/>
          </a:p>
        </p:txBody>
      </p:sp>
      <p:sp>
        <p:nvSpPr>
          <p:cNvPr id="7" name="Slide Number Placeholder 6">
            <a:extLst>
              <a:ext uri="{FF2B5EF4-FFF2-40B4-BE49-F238E27FC236}">
                <a16:creationId xmlns:a16="http://schemas.microsoft.com/office/drawing/2014/main" id="{3A249974-3D03-4C06-9287-DDB3C1F32AFE}"/>
              </a:ext>
            </a:extLst>
          </p:cNvPr>
          <p:cNvSpPr>
            <a:spLocks noGrp="1"/>
          </p:cNvSpPr>
          <p:nvPr>
            <p:ph type="sldNum" sz="quarter" idx="12"/>
          </p:nvPr>
        </p:nvSpPr>
        <p:spPr/>
        <p:txBody>
          <a:bodyPr/>
          <a:lstStyle/>
          <a:p>
            <a:fld id="{1506C22A-430F-4AA7-89A9-799CB2FB6517}" type="slidenum">
              <a:rPr lang="en-CA" smtClean="0"/>
              <a:t>‹#›</a:t>
            </a:fld>
            <a:endParaRPr lang="en-CA"/>
          </a:p>
        </p:txBody>
      </p:sp>
    </p:spTree>
    <p:extLst>
      <p:ext uri="{BB962C8B-B14F-4D97-AF65-F5344CB8AC3E}">
        <p14:creationId xmlns:p14="http://schemas.microsoft.com/office/powerpoint/2010/main" val="126415819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88BDE7-B80E-43F0-BB57-7DE2B7D2046E}"/>
              </a:ext>
            </a:extLst>
          </p:cNvPr>
          <p:cNvSpPr>
            <a:spLocks noGrp="1"/>
          </p:cNvSpPr>
          <p:nvPr>
            <p:ph type="title"/>
          </p:nvPr>
        </p:nvSpPr>
        <p:spPr/>
        <p:txBody>
          <a:bodyPr/>
          <a:lstStyle/>
          <a:p>
            <a:r>
              <a:rPr lang="en-US"/>
              <a:t>Click to edit Master title style</a:t>
            </a:r>
            <a:endParaRPr lang="en-CA"/>
          </a:p>
        </p:txBody>
      </p:sp>
      <p:sp>
        <p:nvSpPr>
          <p:cNvPr id="3" name="Vertical Text Placeholder 2">
            <a:extLst>
              <a:ext uri="{FF2B5EF4-FFF2-40B4-BE49-F238E27FC236}">
                <a16:creationId xmlns:a16="http://schemas.microsoft.com/office/drawing/2014/main" id="{06EF1258-634A-4EDA-8784-3E7B5C5D66D4}"/>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a:extLst>
              <a:ext uri="{FF2B5EF4-FFF2-40B4-BE49-F238E27FC236}">
                <a16:creationId xmlns:a16="http://schemas.microsoft.com/office/drawing/2014/main" id="{127C93A0-17BD-4AB0-AEBD-D37D855222B7}"/>
              </a:ext>
            </a:extLst>
          </p:cNvPr>
          <p:cNvSpPr>
            <a:spLocks noGrp="1"/>
          </p:cNvSpPr>
          <p:nvPr>
            <p:ph type="dt" sz="half" idx="10"/>
          </p:nvPr>
        </p:nvSpPr>
        <p:spPr/>
        <p:txBody>
          <a:bodyPr/>
          <a:lstStyle/>
          <a:p>
            <a:fld id="{A930468A-7E57-4604-B3BB-C6C91664639D}" type="datetimeFigureOut">
              <a:rPr lang="en-CA" smtClean="0"/>
              <a:t>2023-11-07</a:t>
            </a:fld>
            <a:endParaRPr lang="en-CA"/>
          </a:p>
        </p:txBody>
      </p:sp>
      <p:sp>
        <p:nvSpPr>
          <p:cNvPr id="5" name="Footer Placeholder 4">
            <a:extLst>
              <a:ext uri="{FF2B5EF4-FFF2-40B4-BE49-F238E27FC236}">
                <a16:creationId xmlns:a16="http://schemas.microsoft.com/office/drawing/2014/main" id="{B66648A6-AEB3-470C-8698-22CCCA68BA7C}"/>
              </a:ext>
            </a:extLst>
          </p:cNvPr>
          <p:cNvSpPr>
            <a:spLocks noGrp="1"/>
          </p:cNvSpPr>
          <p:nvPr>
            <p:ph type="ftr" sz="quarter" idx="11"/>
          </p:nvPr>
        </p:nvSpPr>
        <p:spPr/>
        <p:txBody>
          <a:bodyPr/>
          <a:lstStyle/>
          <a:p>
            <a:endParaRPr lang="en-CA"/>
          </a:p>
        </p:txBody>
      </p:sp>
      <p:sp>
        <p:nvSpPr>
          <p:cNvPr id="6" name="Slide Number Placeholder 5">
            <a:extLst>
              <a:ext uri="{FF2B5EF4-FFF2-40B4-BE49-F238E27FC236}">
                <a16:creationId xmlns:a16="http://schemas.microsoft.com/office/drawing/2014/main" id="{E72D55E7-C89F-4556-8E5B-6966ACB8201F}"/>
              </a:ext>
            </a:extLst>
          </p:cNvPr>
          <p:cNvSpPr>
            <a:spLocks noGrp="1"/>
          </p:cNvSpPr>
          <p:nvPr>
            <p:ph type="sldNum" sz="quarter" idx="12"/>
          </p:nvPr>
        </p:nvSpPr>
        <p:spPr/>
        <p:txBody>
          <a:bodyPr/>
          <a:lstStyle/>
          <a:p>
            <a:fld id="{1506C22A-430F-4AA7-89A9-799CB2FB6517}" type="slidenum">
              <a:rPr lang="en-CA" smtClean="0"/>
              <a:t>‹#›</a:t>
            </a:fld>
            <a:endParaRPr lang="en-CA"/>
          </a:p>
        </p:txBody>
      </p:sp>
    </p:spTree>
    <p:extLst>
      <p:ext uri="{BB962C8B-B14F-4D97-AF65-F5344CB8AC3E}">
        <p14:creationId xmlns:p14="http://schemas.microsoft.com/office/powerpoint/2010/main" val="339806729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734B423-0C4B-410C-86B0-5EBB1FF75E84}"/>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CA"/>
          </a:p>
        </p:txBody>
      </p:sp>
      <p:sp>
        <p:nvSpPr>
          <p:cNvPr id="3" name="Vertical Text Placeholder 2">
            <a:extLst>
              <a:ext uri="{FF2B5EF4-FFF2-40B4-BE49-F238E27FC236}">
                <a16:creationId xmlns:a16="http://schemas.microsoft.com/office/drawing/2014/main" id="{AF20F548-36C6-4EBB-8068-C4D846EB8122}"/>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a:extLst>
              <a:ext uri="{FF2B5EF4-FFF2-40B4-BE49-F238E27FC236}">
                <a16:creationId xmlns:a16="http://schemas.microsoft.com/office/drawing/2014/main" id="{AA05D90C-BACB-4D5D-8035-E95624F55DD2}"/>
              </a:ext>
            </a:extLst>
          </p:cNvPr>
          <p:cNvSpPr>
            <a:spLocks noGrp="1"/>
          </p:cNvSpPr>
          <p:nvPr>
            <p:ph type="dt" sz="half" idx="10"/>
          </p:nvPr>
        </p:nvSpPr>
        <p:spPr/>
        <p:txBody>
          <a:bodyPr/>
          <a:lstStyle/>
          <a:p>
            <a:fld id="{A930468A-7E57-4604-B3BB-C6C91664639D}" type="datetimeFigureOut">
              <a:rPr lang="en-CA" smtClean="0"/>
              <a:t>2023-11-07</a:t>
            </a:fld>
            <a:endParaRPr lang="en-CA"/>
          </a:p>
        </p:txBody>
      </p:sp>
      <p:sp>
        <p:nvSpPr>
          <p:cNvPr id="5" name="Footer Placeholder 4">
            <a:extLst>
              <a:ext uri="{FF2B5EF4-FFF2-40B4-BE49-F238E27FC236}">
                <a16:creationId xmlns:a16="http://schemas.microsoft.com/office/drawing/2014/main" id="{FE490681-60FE-4501-82A2-C07DB7A3A6C6}"/>
              </a:ext>
            </a:extLst>
          </p:cNvPr>
          <p:cNvSpPr>
            <a:spLocks noGrp="1"/>
          </p:cNvSpPr>
          <p:nvPr>
            <p:ph type="ftr" sz="quarter" idx="11"/>
          </p:nvPr>
        </p:nvSpPr>
        <p:spPr/>
        <p:txBody>
          <a:bodyPr/>
          <a:lstStyle/>
          <a:p>
            <a:endParaRPr lang="en-CA"/>
          </a:p>
        </p:txBody>
      </p:sp>
      <p:sp>
        <p:nvSpPr>
          <p:cNvPr id="6" name="Slide Number Placeholder 5">
            <a:extLst>
              <a:ext uri="{FF2B5EF4-FFF2-40B4-BE49-F238E27FC236}">
                <a16:creationId xmlns:a16="http://schemas.microsoft.com/office/drawing/2014/main" id="{7A398245-4D12-4A52-9315-180223D91165}"/>
              </a:ext>
            </a:extLst>
          </p:cNvPr>
          <p:cNvSpPr>
            <a:spLocks noGrp="1"/>
          </p:cNvSpPr>
          <p:nvPr>
            <p:ph type="sldNum" sz="quarter" idx="12"/>
          </p:nvPr>
        </p:nvSpPr>
        <p:spPr/>
        <p:txBody>
          <a:bodyPr/>
          <a:lstStyle/>
          <a:p>
            <a:fld id="{1506C22A-430F-4AA7-89A9-799CB2FB6517}" type="slidenum">
              <a:rPr lang="en-CA" smtClean="0"/>
              <a:t>‹#›</a:t>
            </a:fld>
            <a:endParaRPr lang="en-CA"/>
          </a:p>
        </p:txBody>
      </p:sp>
    </p:spTree>
    <p:extLst>
      <p:ext uri="{BB962C8B-B14F-4D97-AF65-F5344CB8AC3E}">
        <p14:creationId xmlns:p14="http://schemas.microsoft.com/office/powerpoint/2010/main" val="311194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1" name="Freeform 6"/>
          <p:cNvSpPr/>
          <p:nvPr/>
        </p:nvSpPr>
        <p:spPr bwMode="auto">
          <a:xfrm>
            <a:off x="0" y="-3175"/>
            <a:ext cx="12192000" cy="5203825"/>
          </a:xfrm>
          <a:custGeom>
            <a:avLst/>
            <a:gdLst/>
            <a:ahLst/>
            <a:cxnLst/>
            <a:rect l="0" t="0" r="r" b="b"/>
            <a:pathLst>
              <a:path w="5760" h="3278">
                <a:moveTo>
                  <a:pt x="5760" y="0"/>
                </a:moveTo>
                <a:lnTo>
                  <a:pt x="0" y="0"/>
                </a:lnTo>
                <a:lnTo>
                  <a:pt x="0" y="3090"/>
                </a:lnTo>
                <a:lnTo>
                  <a:pt x="943" y="3090"/>
                </a:lnTo>
                <a:lnTo>
                  <a:pt x="1123" y="3270"/>
                </a:lnTo>
                <a:lnTo>
                  <a:pt x="1123" y="3270"/>
                </a:lnTo>
                <a:lnTo>
                  <a:pt x="1127" y="3272"/>
                </a:lnTo>
                <a:lnTo>
                  <a:pt x="1133" y="3275"/>
                </a:lnTo>
                <a:lnTo>
                  <a:pt x="1139" y="3278"/>
                </a:lnTo>
                <a:lnTo>
                  <a:pt x="1144" y="3278"/>
                </a:lnTo>
                <a:lnTo>
                  <a:pt x="1150" y="3278"/>
                </a:lnTo>
                <a:lnTo>
                  <a:pt x="1155" y="3275"/>
                </a:lnTo>
                <a:lnTo>
                  <a:pt x="1161" y="3272"/>
                </a:lnTo>
                <a:lnTo>
                  <a:pt x="1165" y="3270"/>
                </a:lnTo>
                <a:lnTo>
                  <a:pt x="1345" y="3090"/>
                </a:lnTo>
                <a:lnTo>
                  <a:pt x="5760" y="3090"/>
                </a:lnTo>
                <a:lnTo>
                  <a:pt x="5760" y="0"/>
                </a:lnTo>
                <a:close/>
              </a:path>
            </a:pathLst>
          </a:custGeom>
          <a:ln/>
          <a:effectLst/>
          <a:extLst>
            <a:ext uri="{91240B29-F687-4f45-9708-019B960494DF}">
              <a14:hiddenLine xmlns:a14="http://schemas.microsoft.com/office/drawing/2010/main" xmlns=""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ctrTitle"/>
          </p:nvPr>
        </p:nvSpPr>
        <p:spPr>
          <a:xfrm>
            <a:off x="810001" y="1449147"/>
            <a:ext cx="10572000" cy="2971051"/>
          </a:xfrm>
        </p:spPr>
        <p:txBody>
          <a:bodyPr/>
          <a:lstStyle>
            <a:lvl1pPr>
              <a:defRPr sz="5400"/>
            </a:lvl1pPr>
          </a:lstStyle>
          <a:p>
            <a:r>
              <a:rPr lang="en-US"/>
              <a:t>Click to edit Master title style</a:t>
            </a:r>
            <a:endParaRPr lang="en-US" dirty="0"/>
          </a:p>
        </p:txBody>
      </p:sp>
      <p:sp>
        <p:nvSpPr>
          <p:cNvPr id="3" name="Subtitle 2"/>
          <p:cNvSpPr>
            <a:spLocks noGrp="1"/>
          </p:cNvSpPr>
          <p:nvPr>
            <p:ph type="subTitle" idx="1"/>
          </p:nvPr>
        </p:nvSpPr>
        <p:spPr>
          <a:xfrm>
            <a:off x="810001" y="5280847"/>
            <a:ext cx="10572000" cy="434974"/>
          </a:xfrm>
        </p:spPr>
        <p:txBody>
          <a:bodyPr anchor="t"/>
          <a:lstStyle>
            <a:lvl1pPr marL="0" indent="0" algn="l">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08B9EBBA-996F-894A-B54A-D6246ED52CEA}" type="datetimeFigureOut">
              <a:rPr lang="en-US" dirty="0"/>
              <a:pPr/>
              <a:t>11/7/2023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315394882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11" name="Freeform 6"/>
          <p:cNvSpPr/>
          <p:nvPr/>
        </p:nvSpPr>
        <p:spPr bwMode="auto">
          <a:xfrm>
            <a:off x="0" y="0"/>
            <a:ext cx="12192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a14="http://schemas.microsoft.com/office/drawing/2010/main" xmlns=""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810000" y="447188"/>
            <a:ext cx="10571998" cy="970450"/>
          </a:xfrm>
        </p:spPr>
        <p:txBody>
          <a:bodyPr/>
          <a:lstStyle/>
          <a:p>
            <a:r>
              <a:rPr lang="en-US"/>
              <a:t>Click to edit Master title style</a:t>
            </a:r>
            <a:endParaRPr lang="en-US" dirty="0"/>
          </a:p>
        </p:txBody>
      </p:sp>
      <p:sp>
        <p:nvSpPr>
          <p:cNvPr id="3" name="Content Placeholder 2"/>
          <p:cNvSpPr>
            <a:spLocks noGrp="1"/>
          </p:cNvSpPr>
          <p:nvPr>
            <p:ph idx="1"/>
          </p:nvPr>
        </p:nvSpPr>
        <p:spPr>
          <a:xfrm>
            <a:off x="818712" y="2222287"/>
            <a:ext cx="10554574" cy="363651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B3A1323-8D79-1946-B0D7-40001CF92E9D}" type="datetimeFigureOut">
              <a:rPr lang="en-US" dirty="0"/>
              <a:pPr/>
              <a:t>11/7/2023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66270052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10" name="Freeform 7"/>
          <p:cNvSpPr/>
          <p:nvPr/>
        </p:nvSpPr>
        <p:spPr bwMode="auto">
          <a:xfrm>
            <a:off x="0" y="1"/>
            <a:ext cx="12192000" cy="5203825"/>
          </a:xfrm>
          <a:custGeom>
            <a:avLst/>
            <a:gdLst/>
            <a:ahLst/>
            <a:cxnLst/>
            <a:rect l="0" t="0" r="r" b="b"/>
            <a:pathLst>
              <a:path w="5760" h="3278">
                <a:moveTo>
                  <a:pt x="0" y="0"/>
                </a:moveTo>
                <a:lnTo>
                  <a:pt x="5760" y="0"/>
                </a:lnTo>
                <a:lnTo>
                  <a:pt x="5760" y="3090"/>
                </a:lnTo>
                <a:lnTo>
                  <a:pt x="4817" y="3090"/>
                </a:lnTo>
                <a:lnTo>
                  <a:pt x="4637" y="3270"/>
                </a:lnTo>
                <a:lnTo>
                  <a:pt x="4637" y="3270"/>
                </a:lnTo>
                <a:lnTo>
                  <a:pt x="4633" y="3272"/>
                </a:lnTo>
                <a:lnTo>
                  <a:pt x="4627" y="3275"/>
                </a:lnTo>
                <a:lnTo>
                  <a:pt x="4621" y="3278"/>
                </a:lnTo>
                <a:lnTo>
                  <a:pt x="4616" y="3278"/>
                </a:lnTo>
                <a:lnTo>
                  <a:pt x="4610" y="3278"/>
                </a:lnTo>
                <a:lnTo>
                  <a:pt x="4605" y="3275"/>
                </a:lnTo>
                <a:lnTo>
                  <a:pt x="4599" y="3272"/>
                </a:lnTo>
                <a:lnTo>
                  <a:pt x="4595" y="3270"/>
                </a:lnTo>
                <a:lnTo>
                  <a:pt x="4415" y="3090"/>
                </a:lnTo>
                <a:lnTo>
                  <a:pt x="0" y="3090"/>
                </a:lnTo>
                <a:lnTo>
                  <a:pt x="0" y="0"/>
                </a:lnTo>
                <a:lnTo>
                  <a:pt x="0" y="0"/>
                </a:lnTo>
                <a:close/>
              </a:path>
            </a:pathLst>
          </a:custGeom>
          <a:ln>
            <a:headEnd/>
            <a:tailEnd/>
          </a:ln>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810000" y="2951396"/>
            <a:ext cx="10561418" cy="1468800"/>
          </a:xfrm>
        </p:spPr>
        <p:txBody>
          <a:bodyPr anchor="b"/>
          <a:lstStyle>
            <a:lvl1pPr algn="r">
              <a:defRPr sz="4800" b="1" cap="none"/>
            </a:lvl1pPr>
          </a:lstStyle>
          <a:p>
            <a:r>
              <a:rPr lang="en-US"/>
              <a:t>Click to edit Master title style</a:t>
            </a:r>
            <a:endParaRPr lang="en-US" dirty="0"/>
          </a:p>
        </p:txBody>
      </p:sp>
      <p:sp>
        <p:nvSpPr>
          <p:cNvPr id="3" name="Text Placeholder 2"/>
          <p:cNvSpPr>
            <a:spLocks noGrp="1"/>
          </p:cNvSpPr>
          <p:nvPr>
            <p:ph type="body" idx="1"/>
          </p:nvPr>
        </p:nvSpPr>
        <p:spPr>
          <a:xfrm>
            <a:off x="810000" y="5281201"/>
            <a:ext cx="10561418" cy="433955"/>
          </a:xfrm>
        </p:spPr>
        <p:txBody>
          <a:bodyPr anchor="t">
            <a:noAutofit/>
          </a:bodyPr>
          <a:lstStyle>
            <a:lvl1pPr marL="0" indent="0" algn="r">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DFA1846-DA80-1C48-A609-854EA85C59AD}" type="datetimeFigureOut">
              <a:rPr lang="en-US" dirty="0"/>
              <a:pPr/>
              <a:t>11/7/2023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18624715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Freeform 6"/>
          <p:cNvSpPr/>
          <p:nvPr/>
        </p:nvSpPr>
        <p:spPr bwMode="auto">
          <a:xfrm>
            <a:off x="0" y="0"/>
            <a:ext cx="12192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a14="http://schemas.microsoft.com/office/drawing/2010/main" xmlns=""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18712" y="2222287"/>
            <a:ext cx="5185873" cy="3638763"/>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87415" y="2222287"/>
            <a:ext cx="5194583" cy="3638764"/>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57302355-E14B-8545-A8F8-0FE83CC9D524}" type="datetimeFigureOut">
              <a:rPr lang="en-US" dirty="0"/>
              <a:pPr/>
              <a:t>11/7/2023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21699674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Freeform 6"/>
          <p:cNvSpPr/>
          <p:nvPr/>
        </p:nvSpPr>
        <p:spPr bwMode="auto">
          <a:xfrm>
            <a:off x="0" y="0"/>
            <a:ext cx="12192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a14="http://schemas.microsoft.com/office/drawing/2010/main" xmlns=""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814728" y="2174875"/>
            <a:ext cx="5189857" cy="576262"/>
          </a:xfrm>
        </p:spPr>
        <p:txBody>
          <a:bodyPr anchor="b">
            <a:noAutofit/>
          </a:bodyPr>
          <a:lstStyle>
            <a:lvl1pPr marL="0" indent="0" algn="ctr">
              <a:buNone/>
              <a:defRPr sz="20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14729" y="2751138"/>
            <a:ext cx="5189856" cy="3109913"/>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87415" y="2174875"/>
            <a:ext cx="5194583" cy="576262"/>
          </a:xfrm>
        </p:spPr>
        <p:txBody>
          <a:bodyPr anchor="b">
            <a:noAutofit/>
          </a:bodyPr>
          <a:lstStyle>
            <a:lvl1pPr marL="0" indent="0" algn="ctr">
              <a:buNone/>
              <a:defRPr sz="20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87415" y="2751138"/>
            <a:ext cx="5194583" cy="3109913"/>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02640F58-564D-2B4F-AE67-E407BA4FCF45}" type="datetimeFigureOut">
              <a:rPr lang="en-US" dirty="0"/>
              <a:pPr/>
              <a:t>11/7/2023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51790586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Freeform 6"/>
          <p:cNvSpPr/>
          <p:nvPr/>
        </p:nvSpPr>
        <p:spPr bwMode="auto">
          <a:xfrm>
            <a:off x="0" y="0"/>
            <a:ext cx="12192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a14="http://schemas.microsoft.com/office/drawing/2010/main" xmlns=""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F13A34C8-038E-2045-AF43-DF7DBB8E0E9E}" type="datetimeFigureOut">
              <a:rPr lang="en-US" dirty="0"/>
              <a:pPr/>
              <a:t>11/7/2023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288883101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818C68F-D26B-8F47-958C-23B49CF8A634}" type="datetimeFigureOut">
              <a:rPr lang="en-US" dirty="0"/>
              <a:pPr/>
              <a:t>11/7/2023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371048710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endParaRPr lang="en-CA"/>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71CDB7D-EE7A-4C1C-81A5-5091723044B1}" type="datetimeFigureOut">
              <a:rPr lang="en-CA" smtClean="0"/>
              <a:t>2023-11-07</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F25BA088-06D0-4728-A247-0EAF4C1CC77F}" type="slidenum">
              <a:rPr lang="en-CA" smtClean="0"/>
              <a:t>‹#›</a:t>
            </a:fld>
            <a:endParaRPr lang="en-CA"/>
          </a:p>
        </p:txBody>
      </p:sp>
    </p:spTree>
    <p:extLst>
      <p:ext uri="{BB962C8B-B14F-4D97-AF65-F5344CB8AC3E}">
        <p14:creationId xmlns:p14="http://schemas.microsoft.com/office/powerpoint/2010/main" val="4176610257"/>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12" name="Freeform 6"/>
          <p:cNvSpPr>
            <a:spLocks noChangeAspect="1"/>
          </p:cNvSpPr>
          <p:nvPr/>
        </p:nvSpPr>
        <p:spPr bwMode="auto">
          <a:xfrm>
            <a:off x="1073151" y="446087"/>
            <a:ext cx="3547533" cy="1814651"/>
          </a:xfrm>
          <a:custGeom>
            <a:avLst/>
            <a:gdLst/>
            <a:ahLst/>
            <a:cxnLst/>
            <a:rect l="0" t="0" r="r" b="b"/>
            <a:pathLst>
              <a:path w="3384" h="2308">
                <a:moveTo>
                  <a:pt x="3340" y="0"/>
                </a:moveTo>
                <a:lnTo>
                  <a:pt x="44" y="0"/>
                </a:lnTo>
                <a:lnTo>
                  <a:pt x="44" y="0"/>
                </a:lnTo>
                <a:lnTo>
                  <a:pt x="34" y="0"/>
                </a:lnTo>
                <a:lnTo>
                  <a:pt x="26" y="4"/>
                </a:lnTo>
                <a:lnTo>
                  <a:pt x="20" y="8"/>
                </a:lnTo>
                <a:lnTo>
                  <a:pt x="12" y="12"/>
                </a:lnTo>
                <a:lnTo>
                  <a:pt x="8" y="20"/>
                </a:lnTo>
                <a:lnTo>
                  <a:pt x="4" y="26"/>
                </a:lnTo>
                <a:lnTo>
                  <a:pt x="0" y="34"/>
                </a:lnTo>
                <a:lnTo>
                  <a:pt x="0" y="44"/>
                </a:lnTo>
                <a:lnTo>
                  <a:pt x="0" y="2076"/>
                </a:lnTo>
                <a:lnTo>
                  <a:pt x="0" y="2076"/>
                </a:lnTo>
                <a:lnTo>
                  <a:pt x="0" y="2086"/>
                </a:lnTo>
                <a:lnTo>
                  <a:pt x="4" y="2094"/>
                </a:lnTo>
                <a:lnTo>
                  <a:pt x="8" y="2100"/>
                </a:lnTo>
                <a:lnTo>
                  <a:pt x="12" y="2108"/>
                </a:lnTo>
                <a:lnTo>
                  <a:pt x="20" y="2112"/>
                </a:lnTo>
                <a:lnTo>
                  <a:pt x="26" y="2116"/>
                </a:lnTo>
                <a:lnTo>
                  <a:pt x="34" y="2120"/>
                </a:lnTo>
                <a:lnTo>
                  <a:pt x="44" y="2120"/>
                </a:lnTo>
                <a:lnTo>
                  <a:pt x="474" y="2120"/>
                </a:lnTo>
                <a:lnTo>
                  <a:pt x="650" y="2296"/>
                </a:lnTo>
                <a:lnTo>
                  <a:pt x="650" y="2296"/>
                </a:lnTo>
                <a:lnTo>
                  <a:pt x="656" y="2300"/>
                </a:lnTo>
                <a:lnTo>
                  <a:pt x="664" y="2304"/>
                </a:lnTo>
                <a:lnTo>
                  <a:pt x="672" y="2308"/>
                </a:lnTo>
                <a:lnTo>
                  <a:pt x="680" y="2308"/>
                </a:lnTo>
                <a:lnTo>
                  <a:pt x="688" y="2308"/>
                </a:lnTo>
                <a:lnTo>
                  <a:pt x="696" y="2304"/>
                </a:lnTo>
                <a:lnTo>
                  <a:pt x="704" y="2300"/>
                </a:lnTo>
                <a:lnTo>
                  <a:pt x="710" y="2296"/>
                </a:lnTo>
                <a:lnTo>
                  <a:pt x="886" y="2120"/>
                </a:lnTo>
                <a:lnTo>
                  <a:pt x="3340" y="2120"/>
                </a:lnTo>
                <a:lnTo>
                  <a:pt x="3340" y="2120"/>
                </a:lnTo>
                <a:lnTo>
                  <a:pt x="3350" y="2120"/>
                </a:lnTo>
                <a:lnTo>
                  <a:pt x="3358" y="2116"/>
                </a:lnTo>
                <a:lnTo>
                  <a:pt x="3364" y="2112"/>
                </a:lnTo>
                <a:lnTo>
                  <a:pt x="3372" y="2108"/>
                </a:lnTo>
                <a:lnTo>
                  <a:pt x="3376" y="2100"/>
                </a:lnTo>
                <a:lnTo>
                  <a:pt x="3380" y="2094"/>
                </a:lnTo>
                <a:lnTo>
                  <a:pt x="3384" y="2086"/>
                </a:lnTo>
                <a:lnTo>
                  <a:pt x="3384" y="2076"/>
                </a:lnTo>
                <a:lnTo>
                  <a:pt x="3384" y="44"/>
                </a:lnTo>
                <a:lnTo>
                  <a:pt x="3384" y="44"/>
                </a:lnTo>
                <a:lnTo>
                  <a:pt x="3384" y="34"/>
                </a:lnTo>
                <a:lnTo>
                  <a:pt x="3380" y="26"/>
                </a:lnTo>
                <a:lnTo>
                  <a:pt x="3376" y="20"/>
                </a:lnTo>
                <a:lnTo>
                  <a:pt x="3372" y="12"/>
                </a:lnTo>
                <a:lnTo>
                  <a:pt x="3364" y="8"/>
                </a:lnTo>
                <a:lnTo>
                  <a:pt x="3358" y="4"/>
                </a:lnTo>
                <a:lnTo>
                  <a:pt x="3350" y="0"/>
                </a:lnTo>
                <a:lnTo>
                  <a:pt x="3340" y="0"/>
                </a:lnTo>
                <a:lnTo>
                  <a:pt x="3340" y="0"/>
                </a:lnTo>
                <a:close/>
              </a:path>
            </a:pathLst>
          </a:custGeom>
          <a:ln/>
          <a:extLst>
            <a:ext uri="{91240B29-F687-4f45-9708-019B960494DF}">
              <a14:hiddenLine xmlns:a14="http://schemas.microsoft.com/office/drawing/2010/main" xmlns=""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1073151" y="446088"/>
            <a:ext cx="3547533" cy="1618396"/>
          </a:xfrm>
        </p:spPr>
        <p:txBody>
          <a:bodyPr anchor="b"/>
          <a:lstStyle>
            <a:lvl1pPr algn="l">
              <a:defRPr sz="2000" b="1"/>
            </a:lvl1pPr>
          </a:lstStyle>
          <a:p>
            <a:r>
              <a:rPr lang="en-US"/>
              <a:t>Click to edit Master title style</a:t>
            </a:r>
            <a:endParaRPr lang="en-US" dirty="0"/>
          </a:p>
        </p:txBody>
      </p:sp>
      <p:sp>
        <p:nvSpPr>
          <p:cNvPr id="3" name="Content Placeholder 2"/>
          <p:cNvSpPr>
            <a:spLocks noGrp="1"/>
          </p:cNvSpPr>
          <p:nvPr>
            <p:ph idx="1"/>
          </p:nvPr>
        </p:nvSpPr>
        <p:spPr>
          <a:xfrm>
            <a:off x="4855633" y="446088"/>
            <a:ext cx="6252633" cy="5414963"/>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073151" y="2260738"/>
            <a:ext cx="3547533" cy="3600311"/>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D0DF5E60-9974-AC48-9591-99C2BB44B7CF}" type="datetimeFigureOut">
              <a:rPr lang="en-US" dirty="0"/>
              <a:pPr/>
              <a:t>11/7/2023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6576979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14728" y="727522"/>
            <a:ext cx="4852988" cy="1617163"/>
          </a:xfrm>
        </p:spPr>
        <p:txBody>
          <a:bodyPr anchor="b">
            <a:normAutofit/>
          </a:bodyPr>
          <a:lstStyle>
            <a:lvl1pPr algn="l">
              <a:defRPr sz="2400" b="0"/>
            </a:lvl1pPr>
          </a:lstStyle>
          <a:p>
            <a:r>
              <a:rPr lang="en-US"/>
              <a:t>Click to edit Master title style</a:t>
            </a:r>
            <a:endParaRPr lang="en-US" dirty="0"/>
          </a:p>
        </p:txBody>
      </p:sp>
      <p:sp>
        <p:nvSpPr>
          <p:cNvPr id="9" name="Picture Placeholder 11"/>
          <p:cNvSpPr>
            <a:spLocks noGrp="1" noChangeAspect="1"/>
          </p:cNvSpPr>
          <p:nvPr>
            <p:ph type="pic" sz="quarter" idx="13"/>
          </p:nvPr>
        </p:nvSpPr>
        <p:spPr bwMode="auto">
          <a:xfrm>
            <a:off x="6098117" y="0"/>
            <a:ext cx="6093883" cy="6858000"/>
          </a:xfrm>
          <a:custGeom>
            <a:avLst/>
            <a:gdLst/>
            <a:ahLst/>
            <a:cxnLst/>
            <a:rect l="0" t="0" r="r" b="b"/>
            <a:pathLst>
              <a:path w="2879" h="4320">
                <a:moveTo>
                  <a:pt x="183" y="0"/>
                </a:moveTo>
                <a:lnTo>
                  <a:pt x="183" y="1197"/>
                </a:lnTo>
                <a:lnTo>
                  <a:pt x="8" y="1372"/>
                </a:lnTo>
                <a:lnTo>
                  <a:pt x="8" y="1372"/>
                </a:lnTo>
                <a:lnTo>
                  <a:pt x="6" y="1376"/>
                </a:lnTo>
                <a:lnTo>
                  <a:pt x="3" y="1382"/>
                </a:lnTo>
                <a:lnTo>
                  <a:pt x="0" y="1387"/>
                </a:lnTo>
                <a:lnTo>
                  <a:pt x="0" y="1393"/>
                </a:lnTo>
                <a:lnTo>
                  <a:pt x="0" y="1399"/>
                </a:lnTo>
                <a:lnTo>
                  <a:pt x="3" y="1404"/>
                </a:lnTo>
                <a:lnTo>
                  <a:pt x="6" y="1410"/>
                </a:lnTo>
                <a:lnTo>
                  <a:pt x="8" y="1414"/>
                </a:lnTo>
                <a:lnTo>
                  <a:pt x="183" y="1589"/>
                </a:lnTo>
                <a:lnTo>
                  <a:pt x="183" y="4320"/>
                </a:lnTo>
                <a:lnTo>
                  <a:pt x="2879" y="4320"/>
                </a:lnTo>
                <a:lnTo>
                  <a:pt x="2879" y="0"/>
                </a:lnTo>
                <a:lnTo>
                  <a:pt x="183" y="0"/>
                </a:lnTo>
                <a:close/>
              </a:path>
            </a:pathLst>
          </a:custGeom>
          <a:noFill/>
          <a:ln w="9525">
            <a:solidFill>
              <a:schemeClr val="tx2"/>
            </a:solidFill>
            <a:round/>
            <a:headEnd/>
            <a:tailEnd/>
          </a:ln>
          <a:effectLst/>
        </p:spPr>
        <p:txBody>
          <a:bodyPr wrap="square" numCol="1" anchor="t" anchorCtr="0" compatLnSpc="1">
            <a:prstTxWarp prst="textNoShape">
              <a:avLst/>
            </a:prstTxWarp>
            <a:normAutofit/>
          </a:bodyPr>
          <a:lstStyle>
            <a:lvl1pPr algn="ctr">
              <a:buFontTx/>
              <a:buNone/>
              <a:defRPr sz="1400"/>
            </a:lvl1pPr>
          </a:lstStyle>
          <a:p>
            <a:r>
              <a:rPr lang="en-US"/>
              <a:t>Click icon to add picture</a:t>
            </a:r>
            <a:endParaRPr lang="en-US" dirty="0"/>
          </a:p>
        </p:txBody>
      </p:sp>
      <p:sp>
        <p:nvSpPr>
          <p:cNvPr id="4" name="Text Placeholder 3"/>
          <p:cNvSpPr>
            <a:spLocks noGrp="1"/>
          </p:cNvSpPr>
          <p:nvPr>
            <p:ph type="body" sz="half" idx="2"/>
          </p:nvPr>
        </p:nvSpPr>
        <p:spPr>
          <a:xfrm>
            <a:off x="814728" y="2344684"/>
            <a:ext cx="4852988" cy="3516365"/>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3885810" y="6041362"/>
            <a:ext cx="976879" cy="365125"/>
          </a:xfrm>
        </p:spPr>
        <p:txBody>
          <a:bodyPr/>
          <a:lstStyle/>
          <a:p>
            <a:fld id="{18C79C5D-2A6F-F04D-97DA-BEF2467B64E4}" type="datetimeFigureOut">
              <a:rPr lang="en-US" dirty="0"/>
              <a:pPr/>
              <a:t>11/7/2023</a:t>
            </a:fld>
            <a:endParaRPr lang="en-US" dirty="0"/>
          </a:p>
        </p:txBody>
      </p:sp>
      <p:sp>
        <p:nvSpPr>
          <p:cNvPr id="6" name="Footer Placeholder 5"/>
          <p:cNvSpPr>
            <a:spLocks noGrp="1"/>
          </p:cNvSpPr>
          <p:nvPr>
            <p:ph type="ftr" sz="quarter" idx="11"/>
          </p:nvPr>
        </p:nvSpPr>
        <p:spPr>
          <a:xfrm>
            <a:off x="590396" y="6041362"/>
            <a:ext cx="3295413" cy="365125"/>
          </a:xfrm>
        </p:spPr>
        <p:txBody>
          <a:bodyPr/>
          <a:lstStyle/>
          <a:p>
            <a:endParaRPr lang="en-US" dirty="0"/>
          </a:p>
        </p:txBody>
      </p:sp>
      <p:sp>
        <p:nvSpPr>
          <p:cNvPr id="7" name="Slide Number Placeholder 6"/>
          <p:cNvSpPr>
            <a:spLocks noGrp="1"/>
          </p:cNvSpPr>
          <p:nvPr>
            <p:ph type="sldNum" sz="quarter" idx="12"/>
          </p:nvPr>
        </p:nvSpPr>
        <p:spPr>
          <a:xfrm>
            <a:off x="4862689" y="5915888"/>
            <a:ext cx="1062155" cy="490599"/>
          </a:xfrm>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3210377734"/>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10000" y="4800600"/>
            <a:ext cx="10561418" cy="566738"/>
          </a:xfrm>
        </p:spPr>
        <p:txBody>
          <a:bodyPr anchor="b">
            <a:normAutofit/>
          </a:bodyPr>
          <a:lstStyle>
            <a:lvl1pPr algn="l">
              <a:defRPr sz="2400" b="0"/>
            </a:lvl1pPr>
          </a:lstStyle>
          <a:p>
            <a:r>
              <a:rPr lang="en-US"/>
              <a:t>Click to edit Master title style</a:t>
            </a:r>
            <a:endParaRPr lang="en-US" dirty="0"/>
          </a:p>
        </p:txBody>
      </p:sp>
      <p:sp>
        <p:nvSpPr>
          <p:cNvPr id="15" name="Picture Placeholder 14"/>
          <p:cNvSpPr>
            <a:spLocks noGrp="1" noChangeAspect="1"/>
          </p:cNvSpPr>
          <p:nvPr>
            <p:ph type="pic" sz="quarter" idx="13"/>
          </p:nvPr>
        </p:nvSpPr>
        <p:spPr bwMode="auto">
          <a:xfrm>
            <a:off x="0" y="0"/>
            <a:ext cx="12192000" cy="4800600"/>
          </a:xfrm>
          <a:custGeom>
            <a:avLst/>
            <a:gdLst/>
            <a:ahLst/>
            <a:cxnLst/>
            <a:rect l="0" t="0" r="r" b="b"/>
            <a:pathLst>
              <a:path w="5760" h="3289">
                <a:moveTo>
                  <a:pt x="5760" y="0"/>
                </a:moveTo>
                <a:lnTo>
                  <a:pt x="0" y="0"/>
                </a:lnTo>
                <a:lnTo>
                  <a:pt x="0" y="3100"/>
                </a:lnTo>
                <a:lnTo>
                  <a:pt x="943" y="3100"/>
                </a:lnTo>
                <a:lnTo>
                  <a:pt x="1123" y="3281"/>
                </a:lnTo>
                <a:lnTo>
                  <a:pt x="1123" y="3281"/>
                </a:lnTo>
                <a:lnTo>
                  <a:pt x="1127" y="3283"/>
                </a:lnTo>
                <a:lnTo>
                  <a:pt x="1133" y="3286"/>
                </a:lnTo>
                <a:lnTo>
                  <a:pt x="1139" y="3289"/>
                </a:lnTo>
                <a:lnTo>
                  <a:pt x="1144" y="3289"/>
                </a:lnTo>
                <a:lnTo>
                  <a:pt x="1150" y="3289"/>
                </a:lnTo>
                <a:lnTo>
                  <a:pt x="1155" y="3286"/>
                </a:lnTo>
                <a:lnTo>
                  <a:pt x="1161" y="3283"/>
                </a:lnTo>
                <a:lnTo>
                  <a:pt x="1165" y="3281"/>
                </a:lnTo>
                <a:lnTo>
                  <a:pt x="1345" y="3100"/>
                </a:lnTo>
                <a:lnTo>
                  <a:pt x="5760" y="3100"/>
                </a:lnTo>
                <a:lnTo>
                  <a:pt x="5760" y="0"/>
                </a:lnTo>
                <a:close/>
              </a:path>
            </a:pathLst>
          </a:custGeom>
          <a:noFill/>
          <a:ln>
            <a:solidFill>
              <a:schemeClr val="tx2"/>
            </a:solidFill>
          </a:ln>
        </p:spPr>
        <p:style>
          <a:lnRef idx="1">
            <a:schemeClr val="accent1"/>
          </a:lnRef>
          <a:fillRef idx="3">
            <a:schemeClr val="accent1"/>
          </a:fillRef>
          <a:effectRef idx="2">
            <a:schemeClr val="accent1"/>
          </a:effectRef>
          <a:fontRef idx="minor">
            <a:schemeClr val="lt1"/>
          </a:fontRef>
        </p:style>
        <p:txBody>
          <a:bodyPr wrap="square" numCol="1" anchor="t" anchorCtr="0" compatLnSpc="1">
            <a:prstTxWarp prst="textNoShape">
              <a:avLst/>
            </a:prstTxWarp>
            <a:normAutofit/>
          </a:bodyPr>
          <a:lstStyle>
            <a:lvl1pPr marL="0" indent="0" algn="ctr">
              <a:buFontTx/>
              <a:buNone/>
              <a:defRPr sz="1600"/>
            </a:lvl1pPr>
          </a:lstStyle>
          <a:p>
            <a:r>
              <a:rPr lang="en-US"/>
              <a:t>Click icon to add picture</a:t>
            </a:r>
            <a:endParaRPr lang="en-US" dirty="0"/>
          </a:p>
        </p:txBody>
      </p:sp>
      <p:sp>
        <p:nvSpPr>
          <p:cNvPr id="4" name="Text Placeholder 3"/>
          <p:cNvSpPr>
            <a:spLocks noGrp="1"/>
          </p:cNvSpPr>
          <p:nvPr>
            <p:ph type="body" sz="half" idx="2"/>
          </p:nvPr>
        </p:nvSpPr>
        <p:spPr>
          <a:xfrm>
            <a:off x="810000" y="5367338"/>
            <a:ext cx="10561418"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8C79C5D-2A6F-F04D-97DA-BEF2467B64E4}" type="datetimeFigureOut">
              <a:rPr lang="en-US" dirty="0"/>
              <a:pPr/>
              <a:t>11/7/2023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2889638264"/>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8" name="Freeform 6"/>
          <p:cNvSpPr>
            <a:spLocks noChangeAspect="1"/>
          </p:cNvSpPr>
          <p:nvPr/>
        </p:nvSpPr>
        <p:spPr bwMode="auto">
          <a:xfrm>
            <a:off x="631697" y="1081456"/>
            <a:ext cx="6332416" cy="3239188"/>
          </a:xfrm>
          <a:custGeom>
            <a:avLst/>
            <a:gdLst/>
            <a:ahLst/>
            <a:cxnLst/>
            <a:rect l="0" t="0" r="r" b="b"/>
            <a:pathLst>
              <a:path w="3384" h="2308">
                <a:moveTo>
                  <a:pt x="3340" y="0"/>
                </a:moveTo>
                <a:lnTo>
                  <a:pt x="44" y="0"/>
                </a:lnTo>
                <a:lnTo>
                  <a:pt x="44" y="0"/>
                </a:lnTo>
                <a:lnTo>
                  <a:pt x="34" y="0"/>
                </a:lnTo>
                <a:lnTo>
                  <a:pt x="26" y="4"/>
                </a:lnTo>
                <a:lnTo>
                  <a:pt x="20" y="8"/>
                </a:lnTo>
                <a:lnTo>
                  <a:pt x="12" y="12"/>
                </a:lnTo>
                <a:lnTo>
                  <a:pt x="8" y="20"/>
                </a:lnTo>
                <a:lnTo>
                  <a:pt x="4" y="26"/>
                </a:lnTo>
                <a:lnTo>
                  <a:pt x="0" y="34"/>
                </a:lnTo>
                <a:lnTo>
                  <a:pt x="0" y="44"/>
                </a:lnTo>
                <a:lnTo>
                  <a:pt x="0" y="2076"/>
                </a:lnTo>
                <a:lnTo>
                  <a:pt x="0" y="2076"/>
                </a:lnTo>
                <a:lnTo>
                  <a:pt x="0" y="2086"/>
                </a:lnTo>
                <a:lnTo>
                  <a:pt x="4" y="2094"/>
                </a:lnTo>
                <a:lnTo>
                  <a:pt x="8" y="2100"/>
                </a:lnTo>
                <a:lnTo>
                  <a:pt x="12" y="2108"/>
                </a:lnTo>
                <a:lnTo>
                  <a:pt x="20" y="2112"/>
                </a:lnTo>
                <a:lnTo>
                  <a:pt x="26" y="2116"/>
                </a:lnTo>
                <a:lnTo>
                  <a:pt x="34" y="2120"/>
                </a:lnTo>
                <a:lnTo>
                  <a:pt x="44" y="2120"/>
                </a:lnTo>
                <a:lnTo>
                  <a:pt x="474" y="2120"/>
                </a:lnTo>
                <a:lnTo>
                  <a:pt x="650" y="2296"/>
                </a:lnTo>
                <a:lnTo>
                  <a:pt x="650" y="2296"/>
                </a:lnTo>
                <a:lnTo>
                  <a:pt x="656" y="2300"/>
                </a:lnTo>
                <a:lnTo>
                  <a:pt x="664" y="2304"/>
                </a:lnTo>
                <a:lnTo>
                  <a:pt x="672" y="2308"/>
                </a:lnTo>
                <a:lnTo>
                  <a:pt x="680" y="2308"/>
                </a:lnTo>
                <a:lnTo>
                  <a:pt x="688" y="2308"/>
                </a:lnTo>
                <a:lnTo>
                  <a:pt x="696" y="2304"/>
                </a:lnTo>
                <a:lnTo>
                  <a:pt x="704" y="2300"/>
                </a:lnTo>
                <a:lnTo>
                  <a:pt x="710" y="2296"/>
                </a:lnTo>
                <a:lnTo>
                  <a:pt x="886" y="2120"/>
                </a:lnTo>
                <a:lnTo>
                  <a:pt x="3340" y="2120"/>
                </a:lnTo>
                <a:lnTo>
                  <a:pt x="3340" y="2120"/>
                </a:lnTo>
                <a:lnTo>
                  <a:pt x="3350" y="2120"/>
                </a:lnTo>
                <a:lnTo>
                  <a:pt x="3358" y="2116"/>
                </a:lnTo>
                <a:lnTo>
                  <a:pt x="3364" y="2112"/>
                </a:lnTo>
                <a:lnTo>
                  <a:pt x="3372" y="2108"/>
                </a:lnTo>
                <a:lnTo>
                  <a:pt x="3376" y="2100"/>
                </a:lnTo>
                <a:lnTo>
                  <a:pt x="3380" y="2094"/>
                </a:lnTo>
                <a:lnTo>
                  <a:pt x="3384" y="2086"/>
                </a:lnTo>
                <a:lnTo>
                  <a:pt x="3384" y="2076"/>
                </a:lnTo>
                <a:lnTo>
                  <a:pt x="3384" y="44"/>
                </a:lnTo>
                <a:lnTo>
                  <a:pt x="3384" y="44"/>
                </a:lnTo>
                <a:lnTo>
                  <a:pt x="3384" y="34"/>
                </a:lnTo>
                <a:lnTo>
                  <a:pt x="3380" y="26"/>
                </a:lnTo>
                <a:lnTo>
                  <a:pt x="3376" y="20"/>
                </a:lnTo>
                <a:lnTo>
                  <a:pt x="3372" y="12"/>
                </a:lnTo>
                <a:lnTo>
                  <a:pt x="3364" y="8"/>
                </a:lnTo>
                <a:lnTo>
                  <a:pt x="3358" y="4"/>
                </a:lnTo>
                <a:lnTo>
                  <a:pt x="3350" y="0"/>
                </a:lnTo>
                <a:lnTo>
                  <a:pt x="3340" y="0"/>
                </a:lnTo>
                <a:lnTo>
                  <a:pt x="3340" y="0"/>
                </a:lnTo>
                <a:close/>
              </a:path>
            </a:pathLst>
          </a:custGeom>
          <a:ln>
            <a:solidFill>
              <a:schemeClr val="accent1"/>
            </a:solidFill>
          </a:ln>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850985" y="1238502"/>
            <a:ext cx="5893840" cy="2645912"/>
          </a:xfrm>
        </p:spPr>
        <p:txBody>
          <a:bodyPr anchor="b"/>
          <a:lstStyle>
            <a:lvl1pPr algn="l">
              <a:defRPr sz="4200" b="1" cap="none"/>
            </a:lvl1pPr>
          </a:lstStyle>
          <a:p>
            <a:r>
              <a:rPr lang="en-US"/>
              <a:t>Click to edit Master title style</a:t>
            </a:r>
            <a:endParaRPr lang="en-US" dirty="0"/>
          </a:p>
        </p:txBody>
      </p:sp>
      <p:sp>
        <p:nvSpPr>
          <p:cNvPr id="3" name="Text Placeholder 2"/>
          <p:cNvSpPr>
            <a:spLocks noGrp="1"/>
          </p:cNvSpPr>
          <p:nvPr>
            <p:ph type="body" idx="1"/>
          </p:nvPr>
        </p:nvSpPr>
        <p:spPr>
          <a:xfrm>
            <a:off x="853190" y="4443680"/>
            <a:ext cx="5891636" cy="713241"/>
          </a:xfrm>
        </p:spPr>
        <p:txBody>
          <a:bodyPr anchor="t">
            <a:no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9" name="Text Placeholder 5"/>
          <p:cNvSpPr>
            <a:spLocks noGrp="1"/>
          </p:cNvSpPr>
          <p:nvPr>
            <p:ph type="body" sz="quarter" idx="16"/>
          </p:nvPr>
        </p:nvSpPr>
        <p:spPr>
          <a:xfrm>
            <a:off x="7574642" y="1081456"/>
            <a:ext cx="3810001" cy="4075465"/>
          </a:xfrm>
        </p:spPr>
        <p:txBody>
          <a:bodyPr anchor="t"/>
          <a:lstStyle>
            <a:lvl1pPr marL="0" indent="0">
              <a:buFontTx/>
              <a:buNone/>
              <a:defRPr/>
            </a:lvl1pPr>
          </a:lstStyle>
          <a:p>
            <a:pPr lvl="0"/>
            <a:r>
              <a:rPr lang="en-US"/>
              <a:t>Click to edit Master text styles</a:t>
            </a:r>
          </a:p>
        </p:txBody>
      </p:sp>
      <p:sp>
        <p:nvSpPr>
          <p:cNvPr id="4" name="Date Placeholder 3"/>
          <p:cNvSpPr>
            <a:spLocks noGrp="1"/>
          </p:cNvSpPr>
          <p:nvPr>
            <p:ph type="dt" sz="half" idx="10"/>
          </p:nvPr>
        </p:nvSpPr>
        <p:spPr/>
        <p:txBody>
          <a:bodyPr/>
          <a:lstStyle/>
          <a:p>
            <a:fld id="{8DFA1846-DA80-1C48-A609-854EA85C59AD}" type="datetimeFigureOut">
              <a:rPr lang="en-US" dirty="0"/>
              <a:pPr/>
              <a:t>11/7/2023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3405324771"/>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9" name="Freeform 6"/>
          <p:cNvSpPr>
            <a:spLocks noChangeAspect="1"/>
          </p:cNvSpPr>
          <p:nvPr/>
        </p:nvSpPr>
        <p:spPr bwMode="auto">
          <a:xfrm>
            <a:off x="1140884" y="2286585"/>
            <a:ext cx="4895115" cy="2503972"/>
          </a:xfrm>
          <a:custGeom>
            <a:avLst/>
            <a:gdLst/>
            <a:ahLst/>
            <a:cxnLst/>
            <a:rect l="0" t="0" r="r" b="b"/>
            <a:pathLst>
              <a:path w="3384" h="2308">
                <a:moveTo>
                  <a:pt x="3340" y="0"/>
                </a:moveTo>
                <a:lnTo>
                  <a:pt x="44" y="0"/>
                </a:lnTo>
                <a:lnTo>
                  <a:pt x="44" y="0"/>
                </a:lnTo>
                <a:lnTo>
                  <a:pt x="34" y="0"/>
                </a:lnTo>
                <a:lnTo>
                  <a:pt x="26" y="4"/>
                </a:lnTo>
                <a:lnTo>
                  <a:pt x="20" y="8"/>
                </a:lnTo>
                <a:lnTo>
                  <a:pt x="12" y="12"/>
                </a:lnTo>
                <a:lnTo>
                  <a:pt x="8" y="20"/>
                </a:lnTo>
                <a:lnTo>
                  <a:pt x="4" y="26"/>
                </a:lnTo>
                <a:lnTo>
                  <a:pt x="0" y="34"/>
                </a:lnTo>
                <a:lnTo>
                  <a:pt x="0" y="44"/>
                </a:lnTo>
                <a:lnTo>
                  <a:pt x="0" y="2076"/>
                </a:lnTo>
                <a:lnTo>
                  <a:pt x="0" y="2076"/>
                </a:lnTo>
                <a:lnTo>
                  <a:pt x="0" y="2086"/>
                </a:lnTo>
                <a:lnTo>
                  <a:pt x="4" y="2094"/>
                </a:lnTo>
                <a:lnTo>
                  <a:pt x="8" y="2100"/>
                </a:lnTo>
                <a:lnTo>
                  <a:pt x="12" y="2108"/>
                </a:lnTo>
                <a:lnTo>
                  <a:pt x="20" y="2112"/>
                </a:lnTo>
                <a:lnTo>
                  <a:pt x="26" y="2116"/>
                </a:lnTo>
                <a:lnTo>
                  <a:pt x="34" y="2120"/>
                </a:lnTo>
                <a:lnTo>
                  <a:pt x="44" y="2120"/>
                </a:lnTo>
                <a:lnTo>
                  <a:pt x="474" y="2120"/>
                </a:lnTo>
                <a:lnTo>
                  <a:pt x="650" y="2296"/>
                </a:lnTo>
                <a:lnTo>
                  <a:pt x="650" y="2296"/>
                </a:lnTo>
                <a:lnTo>
                  <a:pt x="656" y="2300"/>
                </a:lnTo>
                <a:lnTo>
                  <a:pt x="664" y="2304"/>
                </a:lnTo>
                <a:lnTo>
                  <a:pt x="672" y="2308"/>
                </a:lnTo>
                <a:lnTo>
                  <a:pt x="680" y="2308"/>
                </a:lnTo>
                <a:lnTo>
                  <a:pt x="688" y="2308"/>
                </a:lnTo>
                <a:lnTo>
                  <a:pt x="696" y="2304"/>
                </a:lnTo>
                <a:lnTo>
                  <a:pt x="704" y="2300"/>
                </a:lnTo>
                <a:lnTo>
                  <a:pt x="710" y="2296"/>
                </a:lnTo>
                <a:lnTo>
                  <a:pt x="886" y="2120"/>
                </a:lnTo>
                <a:lnTo>
                  <a:pt x="3340" y="2120"/>
                </a:lnTo>
                <a:lnTo>
                  <a:pt x="3340" y="2120"/>
                </a:lnTo>
                <a:lnTo>
                  <a:pt x="3350" y="2120"/>
                </a:lnTo>
                <a:lnTo>
                  <a:pt x="3358" y="2116"/>
                </a:lnTo>
                <a:lnTo>
                  <a:pt x="3364" y="2112"/>
                </a:lnTo>
                <a:lnTo>
                  <a:pt x="3372" y="2108"/>
                </a:lnTo>
                <a:lnTo>
                  <a:pt x="3376" y="2100"/>
                </a:lnTo>
                <a:lnTo>
                  <a:pt x="3380" y="2094"/>
                </a:lnTo>
                <a:lnTo>
                  <a:pt x="3384" y="2086"/>
                </a:lnTo>
                <a:lnTo>
                  <a:pt x="3384" y="2076"/>
                </a:lnTo>
                <a:lnTo>
                  <a:pt x="3384" y="44"/>
                </a:lnTo>
                <a:lnTo>
                  <a:pt x="3384" y="44"/>
                </a:lnTo>
                <a:lnTo>
                  <a:pt x="3384" y="34"/>
                </a:lnTo>
                <a:lnTo>
                  <a:pt x="3380" y="26"/>
                </a:lnTo>
                <a:lnTo>
                  <a:pt x="3376" y="20"/>
                </a:lnTo>
                <a:lnTo>
                  <a:pt x="3372" y="12"/>
                </a:lnTo>
                <a:lnTo>
                  <a:pt x="3364" y="8"/>
                </a:lnTo>
                <a:lnTo>
                  <a:pt x="3358" y="4"/>
                </a:lnTo>
                <a:lnTo>
                  <a:pt x="3350" y="0"/>
                </a:lnTo>
                <a:lnTo>
                  <a:pt x="3340" y="0"/>
                </a:lnTo>
                <a:lnTo>
                  <a:pt x="3340" y="0"/>
                </a:lnTo>
                <a:close/>
              </a:path>
            </a:pathLst>
          </a:custGeom>
          <a:ln>
            <a:solidFill>
              <a:schemeClr val="accent1"/>
            </a:solidFill>
          </a:ln>
        </p:spPr>
        <p:style>
          <a:lnRef idx="1">
            <a:schemeClr val="accent1"/>
          </a:lnRef>
          <a:fillRef idx="3">
            <a:schemeClr val="accent1"/>
          </a:fillRef>
          <a:effectRef idx="2">
            <a:schemeClr val="accent1"/>
          </a:effectRef>
          <a:fontRef idx="minor">
            <a:schemeClr val="lt1"/>
          </a:fontRef>
        </p:style>
      </p:sp>
      <p:sp>
        <p:nvSpPr>
          <p:cNvPr id="38" name="Title 1"/>
          <p:cNvSpPr>
            <a:spLocks noGrp="1"/>
          </p:cNvSpPr>
          <p:nvPr>
            <p:ph type="title"/>
          </p:nvPr>
        </p:nvSpPr>
        <p:spPr>
          <a:xfrm>
            <a:off x="1357089" y="2435957"/>
            <a:ext cx="4382521" cy="2007789"/>
          </a:xfrm>
        </p:spPr>
        <p:txBody>
          <a:bodyPr/>
          <a:lstStyle>
            <a:lvl1pPr>
              <a:defRPr sz="3200"/>
            </a:lvl1pPr>
          </a:lstStyle>
          <a:p>
            <a:r>
              <a:rPr lang="en-US"/>
              <a:t>Click to edit Master title style</a:t>
            </a:r>
            <a:endParaRPr lang="en-US" dirty="0"/>
          </a:p>
        </p:txBody>
      </p:sp>
      <p:sp>
        <p:nvSpPr>
          <p:cNvPr id="6" name="Text Placeholder 5"/>
          <p:cNvSpPr>
            <a:spLocks noGrp="1"/>
          </p:cNvSpPr>
          <p:nvPr>
            <p:ph type="body" sz="quarter" idx="16"/>
          </p:nvPr>
        </p:nvSpPr>
        <p:spPr>
          <a:xfrm>
            <a:off x="6156000" y="2286000"/>
            <a:ext cx="4880300" cy="2295525"/>
          </a:xfrm>
        </p:spPr>
        <p:txBody>
          <a:bodyPr anchor="t"/>
          <a:lstStyle>
            <a:lvl1pPr marL="0" indent="0">
              <a:buFontTx/>
              <a:buNone/>
              <a:defRPr/>
            </a:lvl1pPr>
          </a:lstStyle>
          <a:p>
            <a:pPr lvl="0"/>
            <a:r>
              <a:rPr lang="en-US"/>
              <a:t>Click to edit Master text styles</a:t>
            </a:r>
          </a:p>
        </p:txBody>
      </p:sp>
      <p:sp>
        <p:nvSpPr>
          <p:cNvPr id="2" name="Date Placeholder 1"/>
          <p:cNvSpPr>
            <a:spLocks noGrp="1"/>
          </p:cNvSpPr>
          <p:nvPr>
            <p:ph type="dt" sz="half" idx="10"/>
          </p:nvPr>
        </p:nvSpPr>
        <p:spPr/>
        <p:txBody>
          <a:bodyPr/>
          <a:lstStyle/>
          <a:p>
            <a:fld id="{FBF54567-0DE4-3F47-BF90-CB84690072F9}" type="datetimeFigureOut">
              <a:rPr lang="en-US" dirty="0"/>
              <a:pPr/>
              <a:t>11/7/2023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1625565820"/>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7" name="Freeform 6"/>
          <p:cNvSpPr/>
          <p:nvPr/>
        </p:nvSpPr>
        <p:spPr bwMode="auto">
          <a:xfrm>
            <a:off x="0" y="0"/>
            <a:ext cx="12192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a14="http://schemas.microsoft.com/office/drawing/2010/main" xmlns=""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6C52C72-DE31-F449-A4ED-4C594FD91407}" type="datetimeFigureOut">
              <a:rPr lang="en-US" dirty="0"/>
              <a:pPr/>
              <a:t>11/7/2023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3807890943"/>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12" name="Freeform 6"/>
          <p:cNvSpPr>
            <a:spLocks noChangeAspect="1"/>
          </p:cNvSpPr>
          <p:nvPr/>
        </p:nvSpPr>
        <p:spPr bwMode="auto">
          <a:xfrm>
            <a:off x="7669651" y="446089"/>
            <a:ext cx="4522349" cy="5414962"/>
          </a:xfrm>
          <a:custGeom>
            <a:avLst/>
            <a:gdLst/>
            <a:ahLst/>
            <a:cxnLst/>
            <a:rect l="0" t="0" r="r" b="b"/>
            <a:pathLst>
              <a:path w="2879" h="4320">
                <a:moveTo>
                  <a:pt x="183" y="0"/>
                </a:moveTo>
                <a:lnTo>
                  <a:pt x="183" y="1197"/>
                </a:lnTo>
                <a:lnTo>
                  <a:pt x="8" y="1372"/>
                </a:lnTo>
                <a:lnTo>
                  <a:pt x="8" y="1372"/>
                </a:lnTo>
                <a:lnTo>
                  <a:pt x="6" y="1376"/>
                </a:lnTo>
                <a:lnTo>
                  <a:pt x="3" y="1382"/>
                </a:lnTo>
                <a:lnTo>
                  <a:pt x="0" y="1387"/>
                </a:lnTo>
                <a:lnTo>
                  <a:pt x="0" y="1393"/>
                </a:lnTo>
                <a:lnTo>
                  <a:pt x="0" y="1399"/>
                </a:lnTo>
                <a:lnTo>
                  <a:pt x="3" y="1404"/>
                </a:lnTo>
                <a:lnTo>
                  <a:pt x="6" y="1410"/>
                </a:lnTo>
                <a:lnTo>
                  <a:pt x="8" y="1414"/>
                </a:lnTo>
                <a:lnTo>
                  <a:pt x="183" y="1589"/>
                </a:lnTo>
                <a:lnTo>
                  <a:pt x="183" y="4320"/>
                </a:lnTo>
                <a:lnTo>
                  <a:pt x="2879" y="4320"/>
                </a:lnTo>
                <a:lnTo>
                  <a:pt x="2879" y="0"/>
                </a:lnTo>
                <a:lnTo>
                  <a:pt x="183" y="0"/>
                </a:lnTo>
                <a:close/>
              </a:path>
            </a:pathLst>
          </a:custGeom>
          <a:ln/>
          <a:extLst>
            <a:ext uri="{91240B29-F687-4f45-9708-019B960494DF}">
              <a14:hiddenLine xmlns:a14="http://schemas.microsoft.com/office/drawing/2010/main" xmlns=""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Vertical Title 1"/>
          <p:cNvSpPr>
            <a:spLocks noGrp="1"/>
          </p:cNvSpPr>
          <p:nvPr>
            <p:ph type="title" orient="vert"/>
          </p:nvPr>
        </p:nvSpPr>
        <p:spPr>
          <a:xfrm>
            <a:off x="8183540" y="586171"/>
            <a:ext cx="2494791" cy="513479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10001" y="446089"/>
            <a:ext cx="6611540" cy="5414962"/>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D62726E-379B-B349-9EED-81ED093FA806}" type="datetimeFigureOut">
              <a:rPr lang="en-US" dirty="0"/>
              <a:pPr/>
              <a:t>11/7/2023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196518413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Date Placeholder 4"/>
          <p:cNvSpPr>
            <a:spLocks noGrp="1"/>
          </p:cNvSpPr>
          <p:nvPr>
            <p:ph type="dt" sz="half" idx="10"/>
          </p:nvPr>
        </p:nvSpPr>
        <p:spPr/>
        <p:txBody>
          <a:bodyPr/>
          <a:lstStyle/>
          <a:p>
            <a:fld id="{D71CDB7D-EE7A-4C1C-81A5-5091723044B1}" type="datetimeFigureOut">
              <a:rPr lang="en-CA" smtClean="0"/>
              <a:t>2023-11-07</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F25BA088-06D0-4728-A247-0EAF4C1CC77F}" type="slidenum">
              <a:rPr lang="en-CA" smtClean="0"/>
              <a:t>‹#›</a:t>
            </a:fld>
            <a:endParaRPr lang="en-CA"/>
          </a:p>
        </p:txBody>
      </p:sp>
    </p:spTree>
    <p:extLst>
      <p:ext uri="{BB962C8B-B14F-4D97-AF65-F5344CB8AC3E}">
        <p14:creationId xmlns:p14="http://schemas.microsoft.com/office/powerpoint/2010/main" val="31398335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CA"/>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7" name="Date Placeholder 6"/>
          <p:cNvSpPr>
            <a:spLocks noGrp="1"/>
          </p:cNvSpPr>
          <p:nvPr>
            <p:ph type="dt" sz="half" idx="10"/>
          </p:nvPr>
        </p:nvSpPr>
        <p:spPr/>
        <p:txBody>
          <a:bodyPr/>
          <a:lstStyle/>
          <a:p>
            <a:fld id="{D71CDB7D-EE7A-4C1C-81A5-5091723044B1}" type="datetimeFigureOut">
              <a:rPr lang="en-CA" smtClean="0"/>
              <a:t>2023-11-07</a:t>
            </a:fld>
            <a:endParaRPr lang="en-CA"/>
          </a:p>
        </p:txBody>
      </p:sp>
      <p:sp>
        <p:nvSpPr>
          <p:cNvPr id="8" name="Footer Placeholder 7"/>
          <p:cNvSpPr>
            <a:spLocks noGrp="1"/>
          </p:cNvSpPr>
          <p:nvPr>
            <p:ph type="ftr" sz="quarter" idx="11"/>
          </p:nvPr>
        </p:nvSpPr>
        <p:spPr/>
        <p:txBody>
          <a:bodyPr/>
          <a:lstStyle/>
          <a:p>
            <a:endParaRPr lang="en-CA"/>
          </a:p>
        </p:txBody>
      </p:sp>
      <p:sp>
        <p:nvSpPr>
          <p:cNvPr id="9" name="Slide Number Placeholder 8"/>
          <p:cNvSpPr>
            <a:spLocks noGrp="1"/>
          </p:cNvSpPr>
          <p:nvPr>
            <p:ph type="sldNum" sz="quarter" idx="12"/>
          </p:nvPr>
        </p:nvSpPr>
        <p:spPr/>
        <p:txBody>
          <a:bodyPr/>
          <a:lstStyle/>
          <a:p>
            <a:fld id="{F25BA088-06D0-4728-A247-0EAF4C1CC77F}" type="slidenum">
              <a:rPr lang="en-CA" smtClean="0"/>
              <a:t>‹#›</a:t>
            </a:fld>
            <a:endParaRPr lang="en-CA"/>
          </a:p>
        </p:txBody>
      </p:sp>
    </p:spTree>
    <p:extLst>
      <p:ext uri="{BB962C8B-B14F-4D97-AF65-F5344CB8AC3E}">
        <p14:creationId xmlns:p14="http://schemas.microsoft.com/office/powerpoint/2010/main" val="378961250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3" name="Date Placeholder 2"/>
          <p:cNvSpPr>
            <a:spLocks noGrp="1"/>
          </p:cNvSpPr>
          <p:nvPr>
            <p:ph type="dt" sz="half" idx="10"/>
          </p:nvPr>
        </p:nvSpPr>
        <p:spPr/>
        <p:txBody>
          <a:bodyPr/>
          <a:lstStyle/>
          <a:p>
            <a:fld id="{D71CDB7D-EE7A-4C1C-81A5-5091723044B1}" type="datetimeFigureOut">
              <a:rPr lang="en-CA" smtClean="0"/>
              <a:t>2023-11-07</a:t>
            </a:fld>
            <a:endParaRPr lang="en-CA"/>
          </a:p>
        </p:txBody>
      </p:sp>
      <p:sp>
        <p:nvSpPr>
          <p:cNvPr id="4" name="Footer Placeholder 3"/>
          <p:cNvSpPr>
            <a:spLocks noGrp="1"/>
          </p:cNvSpPr>
          <p:nvPr>
            <p:ph type="ftr" sz="quarter" idx="11"/>
          </p:nvPr>
        </p:nvSpPr>
        <p:spPr/>
        <p:txBody>
          <a:bodyPr/>
          <a:lstStyle/>
          <a:p>
            <a:endParaRPr lang="en-CA"/>
          </a:p>
        </p:txBody>
      </p:sp>
      <p:sp>
        <p:nvSpPr>
          <p:cNvPr id="5" name="Slide Number Placeholder 4"/>
          <p:cNvSpPr>
            <a:spLocks noGrp="1"/>
          </p:cNvSpPr>
          <p:nvPr>
            <p:ph type="sldNum" sz="quarter" idx="12"/>
          </p:nvPr>
        </p:nvSpPr>
        <p:spPr/>
        <p:txBody>
          <a:bodyPr/>
          <a:lstStyle/>
          <a:p>
            <a:fld id="{F25BA088-06D0-4728-A247-0EAF4C1CC77F}" type="slidenum">
              <a:rPr lang="en-CA" smtClean="0"/>
              <a:t>‹#›</a:t>
            </a:fld>
            <a:endParaRPr lang="en-CA"/>
          </a:p>
        </p:txBody>
      </p:sp>
    </p:spTree>
    <p:extLst>
      <p:ext uri="{BB962C8B-B14F-4D97-AF65-F5344CB8AC3E}">
        <p14:creationId xmlns:p14="http://schemas.microsoft.com/office/powerpoint/2010/main" val="151650325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71CDB7D-EE7A-4C1C-81A5-5091723044B1}" type="datetimeFigureOut">
              <a:rPr lang="en-CA" smtClean="0"/>
              <a:t>2023-11-07</a:t>
            </a:fld>
            <a:endParaRPr lang="en-CA"/>
          </a:p>
        </p:txBody>
      </p:sp>
      <p:sp>
        <p:nvSpPr>
          <p:cNvPr id="3" name="Footer Placeholder 2"/>
          <p:cNvSpPr>
            <a:spLocks noGrp="1"/>
          </p:cNvSpPr>
          <p:nvPr>
            <p:ph type="ftr" sz="quarter" idx="11"/>
          </p:nvPr>
        </p:nvSpPr>
        <p:spPr/>
        <p:txBody>
          <a:bodyPr/>
          <a:lstStyle/>
          <a:p>
            <a:endParaRPr lang="en-CA"/>
          </a:p>
        </p:txBody>
      </p:sp>
      <p:sp>
        <p:nvSpPr>
          <p:cNvPr id="4" name="Slide Number Placeholder 3"/>
          <p:cNvSpPr>
            <a:spLocks noGrp="1"/>
          </p:cNvSpPr>
          <p:nvPr>
            <p:ph type="sldNum" sz="quarter" idx="12"/>
          </p:nvPr>
        </p:nvSpPr>
        <p:spPr/>
        <p:txBody>
          <a:bodyPr/>
          <a:lstStyle/>
          <a:p>
            <a:fld id="{F25BA088-06D0-4728-A247-0EAF4C1CC77F}" type="slidenum">
              <a:rPr lang="en-CA" smtClean="0"/>
              <a:t>‹#›</a:t>
            </a:fld>
            <a:endParaRPr lang="en-CA"/>
          </a:p>
        </p:txBody>
      </p:sp>
    </p:spTree>
    <p:extLst>
      <p:ext uri="{BB962C8B-B14F-4D97-AF65-F5344CB8AC3E}">
        <p14:creationId xmlns:p14="http://schemas.microsoft.com/office/powerpoint/2010/main" val="10771053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endParaRPr lang="en-CA"/>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D71CDB7D-EE7A-4C1C-81A5-5091723044B1}" type="datetimeFigureOut">
              <a:rPr lang="en-CA" smtClean="0"/>
              <a:t>2023-11-07</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F25BA088-06D0-4728-A247-0EAF4C1CC77F}" type="slidenum">
              <a:rPr lang="en-CA" smtClean="0"/>
              <a:t>‹#›</a:t>
            </a:fld>
            <a:endParaRPr lang="en-CA"/>
          </a:p>
        </p:txBody>
      </p:sp>
    </p:spTree>
    <p:extLst>
      <p:ext uri="{BB962C8B-B14F-4D97-AF65-F5344CB8AC3E}">
        <p14:creationId xmlns:p14="http://schemas.microsoft.com/office/powerpoint/2010/main" val="333434838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endParaRPr lang="en-CA"/>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CA"/>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D71CDB7D-EE7A-4C1C-81A5-5091723044B1}" type="datetimeFigureOut">
              <a:rPr lang="en-CA" smtClean="0"/>
              <a:t>2023-11-07</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F25BA088-06D0-4728-A247-0EAF4C1CC77F}" type="slidenum">
              <a:rPr lang="en-CA" smtClean="0"/>
              <a:t>‹#›</a:t>
            </a:fld>
            <a:endParaRPr lang="en-CA"/>
          </a:p>
        </p:txBody>
      </p:sp>
    </p:spTree>
    <p:extLst>
      <p:ext uri="{BB962C8B-B14F-4D97-AF65-F5344CB8AC3E}">
        <p14:creationId xmlns:p14="http://schemas.microsoft.com/office/powerpoint/2010/main" val="303111037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slideLayout" Target="../slideLayouts/slideLayout35.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slideLayout" Target="../slideLayouts/slideLayout34.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5" Type="http://schemas.openxmlformats.org/officeDocument/2006/relationships/theme" Target="../theme/theme3.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 Id="rId14" Type="http://schemas.openxmlformats.org/officeDocument/2006/relationships/slideLayout" Target="../slideLayouts/slideLayout3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endParaRPr lang="en-CA"/>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71CDB7D-EE7A-4C1C-81A5-5091723044B1}" type="datetimeFigureOut">
              <a:rPr lang="en-CA" smtClean="0"/>
              <a:t>2023-11-07</a:t>
            </a:fld>
            <a:endParaRPr lang="en-CA"/>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CA"/>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25BA088-06D0-4728-A247-0EAF4C1CC77F}" type="slidenum">
              <a:rPr lang="en-CA" smtClean="0"/>
              <a:t>‹#›</a:t>
            </a:fld>
            <a:endParaRPr lang="en-CA"/>
          </a:p>
        </p:txBody>
      </p:sp>
    </p:spTree>
    <p:extLst>
      <p:ext uri="{BB962C8B-B14F-4D97-AF65-F5344CB8AC3E}">
        <p14:creationId xmlns:p14="http://schemas.microsoft.com/office/powerpoint/2010/main" val="126402188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A4BAA25-D5AC-4B90-8E69-F99949CA637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CA"/>
          </a:p>
        </p:txBody>
      </p:sp>
      <p:sp>
        <p:nvSpPr>
          <p:cNvPr id="3" name="Text Placeholder 2">
            <a:extLst>
              <a:ext uri="{FF2B5EF4-FFF2-40B4-BE49-F238E27FC236}">
                <a16:creationId xmlns:a16="http://schemas.microsoft.com/office/drawing/2014/main" id="{69088474-C5DE-441F-ACD8-0863DB02F50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a:extLst>
              <a:ext uri="{FF2B5EF4-FFF2-40B4-BE49-F238E27FC236}">
                <a16:creationId xmlns:a16="http://schemas.microsoft.com/office/drawing/2014/main" id="{DAD9A1ED-9BA8-4EAA-97D8-854E5E35B4D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930468A-7E57-4604-B3BB-C6C91664639D}" type="datetimeFigureOut">
              <a:rPr lang="en-CA" smtClean="0"/>
              <a:t>2023-11-07</a:t>
            </a:fld>
            <a:endParaRPr lang="en-CA"/>
          </a:p>
        </p:txBody>
      </p:sp>
      <p:sp>
        <p:nvSpPr>
          <p:cNvPr id="5" name="Footer Placeholder 4">
            <a:extLst>
              <a:ext uri="{FF2B5EF4-FFF2-40B4-BE49-F238E27FC236}">
                <a16:creationId xmlns:a16="http://schemas.microsoft.com/office/drawing/2014/main" id="{F779E22C-3496-4E31-8223-EF851E27987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CA"/>
          </a:p>
        </p:txBody>
      </p:sp>
      <p:sp>
        <p:nvSpPr>
          <p:cNvPr id="6" name="Slide Number Placeholder 5">
            <a:extLst>
              <a:ext uri="{FF2B5EF4-FFF2-40B4-BE49-F238E27FC236}">
                <a16:creationId xmlns:a16="http://schemas.microsoft.com/office/drawing/2014/main" id="{5AD7403F-CEDB-4568-A9E2-837C3340DFD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506C22A-430F-4AA7-89A9-799CB2FB6517}" type="slidenum">
              <a:rPr lang="en-CA" smtClean="0"/>
              <a:t>‹#›</a:t>
            </a:fld>
            <a:endParaRPr lang="en-CA"/>
          </a:p>
        </p:txBody>
      </p:sp>
    </p:spTree>
    <p:extLst>
      <p:ext uri="{BB962C8B-B14F-4D97-AF65-F5344CB8AC3E}">
        <p14:creationId xmlns:p14="http://schemas.microsoft.com/office/powerpoint/2010/main" val="1106382564"/>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10000" y="447188"/>
            <a:ext cx="10571998" cy="970450"/>
          </a:xfrm>
          <a:prstGeom prst="rect">
            <a:avLst/>
          </a:prstGeom>
          <a:effectLst>
            <a:outerShdw blurRad="50800" dir="14400000">
              <a:srgbClr val="000000">
                <a:alpha val="60000"/>
              </a:srgbClr>
            </a:outerShdw>
          </a:effectLst>
        </p:spPr>
        <p:txBody>
          <a:bodyPr vert="horz" lIns="91440" tIns="45720" rIns="91440" bIns="45720" rtlCol="0" anchor="b">
            <a:noAutofit/>
          </a:bodyPr>
          <a:lstStyle/>
          <a:p>
            <a:r>
              <a:rPr lang="en-US"/>
              <a:t>Click to edit Master title style</a:t>
            </a:r>
            <a:endParaRPr lang="en-US" dirty="0"/>
          </a:p>
        </p:txBody>
      </p:sp>
      <p:sp>
        <p:nvSpPr>
          <p:cNvPr id="3" name="Text Placeholder 2"/>
          <p:cNvSpPr>
            <a:spLocks noGrp="1"/>
          </p:cNvSpPr>
          <p:nvPr>
            <p:ph type="body" idx="1"/>
          </p:nvPr>
        </p:nvSpPr>
        <p:spPr>
          <a:xfrm>
            <a:off x="810000" y="2184401"/>
            <a:ext cx="10563285" cy="3674397"/>
          </a:xfrm>
          <a:prstGeom prst="rect">
            <a:avLst/>
          </a:prstGeom>
          <a:effectLst>
            <a:outerShdw blurRad="50800" dir="14400000">
              <a:srgbClr val="000000">
                <a:alpha val="40000"/>
              </a:srgbClr>
            </a:outerShdw>
          </a:effectLst>
        </p:spPr>
        <p:txBody>
          <a:bodyPr vert="horz" lIns="91440" tIns="45720" rIns="91440" bIns="45720" rtlCol="0"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p:cNvSpPr>
            <a:spLocks noGrp="1"/>
          </p:cNvSpPr>
          <p:nvPr>
            <p:ph type="ftr" sz="quarter" idx="3"/>
          </p:nvPr>
        </p:nvSpPr>
        <p:spPr>
          <a:xfrm>
            <a:off x="451514" y="6041362"/>
            <a:ext cx="8644320" cy="365125"/>
          </a:xfrm>
          <a:prstGeom prst="rect">
            <a:avLst/>
          </a:prstGeom>
        </p:spPr>
        <p:txBody>
          <a:bodyPr vert="horz" lIns="91440" tIns="45720" rIns="91440" bIns="45720" rtlCol="0" anchor="b"/>
          <a:lstStyle>
            <a:lvl1pPr algn="l">
              <a:defRPr sz="900">
                <a:solidFill>
                  <a:schemeClr val="tx1"/>
                </a:solidFill>
              </a:defRPr>
            </a:lvl1pPr>
          </a:lstStyle>
          <a:p>
            <a:endParaRPr lang="en-US" dirty="0"/>
          </a:p>
        </p:txBody>
      </p:sp>
      <p:sp>
        <p:nvSpPr>
          <p:cNvPr id="4" name="Date Placeholder 3"/>
          <p:cNvSpPr>
            <a:spLocks noGrp="1"/>
          </p:cNvSpPr>
          <p:nvPr>
            <p:ph type="dt" sz="half" idx="2"/>
          </p:nvPr>
        </p:nvSpPr>
        <p:spPr>
          <a:xfrm>
            <a:off x="9334626" y="6041362"/>
            <a:ext cx="1343706" cy="365125"/>
          </a:xfrm>
          <a:prstGeom prst="rect">
            <a:avLst/>
          </a:prstGeom>
        </p:spPr>
        <p:txBody>
          <a:bodyPr vert="horz" lIns="91440" tIns="45720" rIns="91440" bIns="45720" rtlCol="0" anchor="b"/>
          <a:lstStyle>
            <a:lvl1pPr algn="r">
              <a:defRPr sz="900">
                <a:solidFill>
                  <a:schemeClr val="tx1"/>
                </a:solidFill>
              </a:defRPr>
            </a:lvl1pPr>
          </a:lstStyle>
          <a:p>
            <a:fld id="{09B482E8-6E0E-1B4F-B1FD-C69DB9E858D9}" type="datetimeFigureOut">
              <a:rPr lang="en-US" dirty="0"/>
              <a:pPr/>
              <a:t>11/7/2023</a:t>
            </a:fld>
            <a:endParaRPr lang="en-US" dirty="0"/>
          </a:p>
        </p:txBody>
      </p:sp>
      <p:sp>
        <p:nvSpPr>
          <p:cNvPr id="6" name="Slide Number Placeholder 5"/>
          <p:cNvSpPr>
            <a:spLocks noGrp="1"/>
          </p:cNvSpPr>
          <p:nvPr>
            <p:ph type="sldNum" sz="quarter" idx="4"/>
          </p:nvPr>
        </p:nvSpPr>
        <p:spPr>
          <a:xfrm>
            <a:off x="10678331" y="5915888"/>
            <a:ext cx="1062155" cy="490599"/>
          </a:xfrm>
          <a:prstGeom prst="rect">
            <a:avLst/>
          </a:prstGeom>
        </p:spPr>
        <p:txBody>
          <a:bodyPr vert="horz" lIns="91440" tIns="45720" rIns="91440" bIns="10800" rtlCol="0" anchor="b"/>
          <a:lstStyle>
            <a:lvl1pPr algn="r">
              <a:defRPr sz="2000">
                <a:solidFill>
                  <a:schemeClr val="accent1"/>
                </a:solidFill>
              </a:defRPr>
            </a:lvl1pPr>
          </a:lstStyle>
          <a:p>
            <a:fld id="{D57F1E4F-1CFF-5643-939E-217C01CDF565}" type="slidenum">
              <a:rPr lang="en-US" dirty="0"/>
              <a:pPr/>
              <a:t>‹#›</a:t>
            </a:fld>
            <a:endParaRPr lang="en-US" dirty="0"/>
          </a:p>
        </p:txBody>
      </p:sp>
    </p:spTree>
    <p:extLst>
      <p:ext uri="{BB962C8B-B14F-4D97-AF65-F5344CB8AC3E}">
        <p14:creationId xmlns:p14="http://schemas.microsoft.com/office/powerpoint/2010/main" val="1256225847"/>
      </p:ext>
    </p:extLst>
  </p:cSld>
  <p:clrMap bg1="dk1" tx1="lt1" bg2="dk2" tx2="lt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 id="2147483696" r:id="rId12"/>
    <p:sldLayoutId id="2147483697" r:id="rId13"/>
    <p:sldLayoutId id="2147483698" r:id="rId14"/>
  </p:sldLayoutIdLst>
  <p:hf sldNum="0" hdr="0" ftr="0" dt="0"/>
  <p:txStyles>
    <p:titleStyle>
      <a:lvl1pPr algn="l" defTabSz="457200" rtl="0" eaLnBrk="1" latinLnBrk="0" hangingPunct="1">
        <a:spcBef>
          <a:spcPct val="0"/>
        </a:spcBef>
        <a:buNone/>
        <a:defRPr sz="4000" b="1" kern="1200">
          <a:solidFill>
            <a:srgbClr val="FEFEFE"/>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ct val="20000"/>
        </a:spcBef>
        <a:spcAft>
          <a:spcPts val="600"/>
        </a:spcAft>
        <a:buClr>
          <a:schemeClr val="accent1"/>
        </a:buClr>
        <a:buFont typeface="Wingdings 2" charset="2"/>
        <a:buChar char=""/>
        <a:defRPr sz="1800" kern="1200">
          <a:solidFill>
            <a:schemeClr val="tx1"/>
          </a:solidFill>
          <a:latin typeface="+mn-lt"/>
          <a:ea typeface="+mn-ea"/>
          <a:cs typeface="+mn-cs"/>
        </a:defRPr>
      </a:lvl1pPr>
      <a:lvl2pPr marL="742950" indent="-285750" algn="l" defTabSz="457200" rtl="0" eaLnBrk="1" latinLnBrk="0" hangingPunct="1">
        <a:spcBef>
          <a:spcPct val="20000"/>
        </a:spcBef>
        <a:spcAft>
          <a:spcPts val="600"/>
        </a:spcAft>
        <a:buClr>
          <a:schemeClr val="accent1"/>
        </a:buClr>
        <a:buFont typeface="Wingdings 2" charset="2"/>
        <a:buChar char=""/>
        <a:defRPr sz="1600" kern="1200">
          <a:solidFill>
            <a:schemeClr val="tx1"/>
          </a:solidFill>
          <a:latin typeface="+mn-lt"/>
          <a:ea typeface="+mn-ea"/>
          <a:cs typeface="+mn-cs"/>
        </a:defRPr>
      </a:lvl2pPr>
      <a:lvl3pPr marL="1143000" indent="-228600" algn="l" defTabSz="457200" rtl="0" eaLnBrk="1" latinLnBrk="0" hangingPunct="1">
        <a:spcBef>
          <a:spcPct val="20000"/>
        </a:spcBef>
        <a:spcAft>
          <a:spcPts val="600"/>
        </a:spcAft>
        <a:buClr>
          <a:schemeClr val="accent1"/>
        </a:buClr>
        <a:buFont typeface="Wingdings 2" charset="2"/>
        <a:buChar char=""/>
        <a:defRPr sz="1400" kern="1200">
          <a:solidFill>
            <a:schemeClr val="tx1"/>
          </a:solidFill>
          <a:latin typeface="+mn-lt"/>
          <a:ea typeface="+mn-ea"/>
          <a:cs typeface="+mn-cs"/>
        </a:defRPr>
      </a:lvl3pPr>
      <a:lvl4pPr marL="16002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4pPr>
      <a:lvl5pPr marL="20574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5pPr>
      <a:lvl6pPr marL="24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6pPr>
      <a:lvl7pPr marL="28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7pPr>
      <a:lvl8pPr marL="32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8pPr>
      <a:lvl9pPr marL="36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2.xml"/><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5.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5.xml"/></Relationships>
</file>

<file path=ppt/slides/_rels/slide13.xml.rels><?xml version="1.0" encoding="UTF-8" standalone="yes"?>
<Relationships xmlns="http://schemas.openxmlformats.org/package/2006/relationships"><Relationship Id="rId8" Type="http://schemas.openxmlformats.org/officeDocument/2006/relationships/hyperlink" Target="http://www.infoverto.com/2010/01/discussion-what-key-metrics-to-attack.html" TargetMode="External"/><Relationship Id="rId3" Type="http://schemas.openxmlformats.org/officeDocument/2006/relationships/image" Target="../media/image7.jpg"/><Relationship Id="rId7" Type="http://schemas.openxmlformats.org/officeDocument/2006/relationships/hyperlink" Target="http://basicblogtips.com/real-discussion-board.html" TargetMode="External"/><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hyperlink" Target="https://creativecommons.org/licenses/by-nc-nd/3.0/" TargetMode="External"/><Relationship Id="rId5" Type="http://schemas.openxmlformats.org/officeDocument/2006/relationships/hyperlink" Target="https://www.aliem.com/2011/04/article-review-reframing-research-on/facdev/" TargetMode="External"/><Relationship Id="rId10" Type="http://schemas.openxmlformats.org/officeDocument/2006/relationships/hyperlink" Target="http://productdesignjournal.blogspot.com/2013_05_01_archive.html" TargetMode="External"/><Relationship Id="rId4" Type="http://schemas.openxmlformats.org/officeDocument/2006/relationships/hyperlink" Target="https://basicblogtips.com/real-discussion-board.html" TargetMode="External"/><Relationship Id="rId9" Type="http://schemas.openxmlformats.org/officeDocument/2006/relationships/hyperlink" Target="https://creativecommons.org/licenses/by-nc-sa/3.0/" TargetMode="Externa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24.xml"/><Relationship Id="rId1" Type="http://schemas.openxmlformats.org/officeDocument/2006/relationships/slideLayout" Target="../slideLayouts/slideLayout2.xml"/><Relationship Id="rId4" Type="http://schemas.openxmlformats.org/officeDocument/2006/relationships/hyperlink" Target="https://www.publicdomainpictures.net/view-image.php?image=130045&amp;amp;picture=cara-irritada-red-acentos" TargetMode="Externa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30.xml"/><Relationship Id="rId1" Type="http://schemas.openxmlformats.org/officeDocument/2006/relationships/slideLayout" Target="../slideLayouts/slideLayout2.xml"/><Relationship Id="rId4" Type="http://schemas.openxmlformats.org/officeDocument/2006/relationships/hyperlink" Target="https://pixabay.com/en/question-mark-hacker-attack-mask-2883630/" TargetMode="External"/></Relationships>
</file>

<file path=ppt/slides/_rels/slide3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31.xml"/><Relationship Id="rId1" Type="http://schemas.openxmlformats.org/officeDocument/2006/relationships/slideLayout" Target="../slideLayouts/slideLayout2.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png"/></Relationships>
</file>

<file path=ppt/slides/_rels/slide3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32.xml"/><Relationship Id="rId1" Type="http://schemas.openxmlformats.org/officeDocument/2006/relationships/slideLayout" Target="../slideLayouts/slideLayout13.xml"/></Relationships>
</file>

<file path=ppt/slides/_rels/slide3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hyperlink" Target="https://pxhere.com/en/photo/1068687" TargetMode="Externa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5.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3.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71B2258F-86CA-4D4D-8270-BC05FCDEBF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7999"/>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6" name="Picture 5">
            <a:extLst>
              <a:ext uri="{FF2B5EF4-FFF2-40B4-BE49-F238E27FC236}">
                <a16:creationId xmlns:a16="http://schemas.microsoft.com/office/drawing/2014/main" id="{22B08EE5-5971-4A00-B713-B1353A336826}"/>
              </a:ext>
            </a:extLst>
          </p:cNvPr>
          <p:cNvPicPr>
            <a:picLocks noChangeAspect="1"/>
          </p:cNvPicPr>
          <p:nvPr/>
        </p:nvPicPr>
        <p:blipFill rotWithShape="1">
          <a:blip r:embed="rId3">
            <a:alphaModFix amt="50000"/>
          </a:blip>
          <a:srcRect t="19488" b="40715"/>
          <a:stretch/>
        </p:blipFill>
        <p:spPr>
          <a:xfrm>
            <a:off x="20" y="1"/>
            <a:ext cx="12191980" cy="6857999"/>
          </a:xfrm>
          <a:prstGeom prst="rect">
            <a:avLst/>
          </a:prstGeom>
        </p:spPr>
      </p:pic>
      <p:sp>
        <p:nvSpPr>
          <p:cNvPr id="4" name="Title 3">
            <a:extLst>
              <a:ext uri="{FF2B5EF4-FFF2-40B4-BE49-F238E27FC236}">
                <a16:creationId xmlns:a16="http://schemas.microsoft.com/office/drawing/2014/main" id="{33A1C761-1127-4CD9-8898-924F6892679C}"/>
              </a:ext>
            </a:extLst>
          </p:cNvPr>
          <p:cNvSpPr>
            <a:spLocks noGrp="1"/>
          </p:cNvSpPr>
          <p:nvPr>
            <p:ph type="ctrTitle"/>
          </p:nvPr>
        </p:nvSpPr>
        <p:spPr>
          <a:xfrm>
            <a:off x="1524000" y="1122362"/>
            <a:ext cx="9144000" cy="2900518"/>
          </a:xfrm>
        </p:spPr>
        <p:txBody>
          <a:bodyPr>
            <a:normAutofit/>
          </a:bodyPr>
          <a:lstStyle/>
          <a:p>
            <a:r>
              <a:rPr lang="en-CA" sz="8000" b="1" i="1" dirty="0">
                <a:solidFill>
                  <a:srgbClr val="FFFFFF"/>
                </a:solidFill>
              </a:rPr>
              <a:t>5</a:t>
            </a:r>
            <a:r>
              <a:rPr lang="en-CA" sz="8000" b="1" i="1" baseline="30000" dirty="0">
                <a:solidFill>
                  <a:srgbClr val="FFFFFF"/>
                </a:solidFill>
              </a:rPr>
              <a:t>th</a:t>
            </a:r>
            <a:r>
              <a:rPr lang="en-CA" sz="8000" b="1" i="1" dirty="0">
                <a:solidFill>
                  <a:srgbClr val="FFFFFF"/>
                </a:solidFill>
              </a:rPr>
              <a:t> Annual Civility in the Criminal Bar Event </a:t>
            </a:r>
          </a:p>
        </p:txBody>
      </p:sp>
      <p:sp>
        <p:nvSpPr>
          <p:cNvPr id="5" name="Subtitle 4">
            <a:extLst>
              <a:ext uri="{FF2B5EF4-FFF2-40B4-BE49-F238E27FC236}">
                <a16:creationId xmlns:a16="http://schemas.microsoft.com/office/drawing/2014/main" id="{42AEB205-26C5-458F-B83F-45244641D859}"/>
              </a:ext>
            </a:extLst>
          </p:cNvPr>
          <p:cNvSpPr>
            <a:spLocks noGrp="1"/>
          </p:cNvSpPr>
          <p:nvPr>
            <p:ph type="subTitle" idx="1"/>
          </p:nvPr>
        </p:nvSpPr>
        <p:spPr>
          <a:xfrm>
            <a:off x="1524000" y="4159404"/>
            <a:ext cx="9144000" cy="2241396"/>
          </a:xfrm>
        </p:spPr>
        <p:txBody>
          <a:bodyPr>
            <a:normAutofit/>
          </a:bodyPr>
          <a:lstStyle/>
          <a:p>
            <a:r>
              <a:rPr lang="en-CA" sz="3600" b="1" i="1" dirty="0">
                <a:solidFill>
                  <a:srgbClr val="FFFFFF"/>
                </a:solidFill>
              </a:rPr>
              <a:t>“Do as adversaries do in law, strive mightily, and eat and drink as friends” </a:t>
            </a:r>
          </a:p>
          <a:p>
            <a:r>
              <a:rPr lang="en-CA" sz="3600" b="1" i="1" dirty="0">
                <a:solidFill>
                  <a:srgbClr val="FFFFFF"/>
                </a:solidFill>
              </a:rPr>
              <a:t>– Wm. Shakespeare </a:t>
            </a:r>
          </a:p>
          <a:p>
            <a:pPr algn="r"/>
            <a:r>
              <a:rPr lang="en-CA" i="1" dirty="0">
                <a:solidFill>
                  <a:srgbClr val="FFFFFF"/>
                </a:solidFill>
              </a:rPr>
              <a:t>November 8, 2023</a:t>
            </a:r>
          </a:p>
          <a:p>
            <a:endParaRPr lang="en-CA" dirty="0">
              <a:solidFill>
                <a:srgbClr val="FFFFFF"/>
              </a:solidFill>
            </a:endParaRPr>
          </a:p>
          <a:p>
            <a:endParaRPr lang="en-CA" dirty="0">
              <a:solidFill>
                <a:srgbClr val="FFFFFF"/>
              </a:solidFill>
            </a:endParaRPr>
          </a:p>
        </p:txBody>
      </p:sp>
      <p:pic>
        <p:nvPicPr>
          <p:cNvPr id="2" name="Picture 1">
            <a:extLst>
              <a:ext uri="{FF2B5EF4-FFF2-40B4-BE49-F238E27FC236}">
                <a16:creationId xmlns:a16="http://schemas.microsoft.com/office/drawing/2014/main" id="{C3B6D15B-5E9E-4341-8E1E-FA7813112BA8}"/>
              </a:ext>
            </a:extLst>
          </p:cNvPr>
          <p:cNvPicPr>
            <a:picLocks noChangeAspect="1"/>
          </p:cNvPicPr>
          <p:nvPr/>
        </p:nvPicPr>
        <p:blipFill>
          <a:blip r:embed="rId4"/>
          <a:stretch>
            <a:fillRect/>
          </a:stretch>
        </p:blipFill>
        <p:spPr>
          <a:xfrm>
            <a:off x="2046" y="-1"/>
            <a:ext cx="3260035" cy="1290479"/>
          </a:xfrm>
          <a:prstGeom prst="rect">
            <a:avLst/>
          </a:prstGeom>
        </p:spPr>
      </p:pic>
      <p:pic>
        <p:nvPicPr>
          <p:cNvPr id="3" name="Picture 2">
            <a:extLst>
              <a:ext uri="{FF2B5EF4-FFF2-40B4-BE49-F238E27FC236}">
                <a16:creationId xmlns:a16="http://schemas.microsoft.com/office/drawing/2014/main" id="{ADE05ADB-92AB-49AE-B26C-F99A5463A206}"/>
              </a:ext>
            </a:extLst>
          </p:cNvPr>
          <p:cNvPicPr>
            <a:picLocks noChangeAspect="1"/>
          </p:cNvPicPr>
          <p:nvPr/>
        </p:nvPicPr>
        <p:blipFill>
          <a:blip r:embed="rId5"/>
          <a:stretch>
            <a:fillRect/>
          </a:stretch>
        </p:blipFill>
        <p:spPr>
          <a:xfrm>
            <a:off x="9163050" y="-1"/>
            <a:ext cx="3028950" cy="1276350"/>
          </a:xfrm>
          <a:prstGeom prst="rect">
            <a:avLst/>
          </a:prstGeom>
        </p:spPr>
      </p:pic>
    </p:spTree>
    <p:extLst>
      <p:ext uri="{BB962C8B-B14F-4D97-AF65-F5344CB8AC3E}">
        <p14:creationId xmlns:p14="http://schemas.microsoft.com/office/powerpoint/2010/main" val="3011972459"/>
      </p:ext>
    </p:extLst>
  </p:cSld>
  <p:clrMapOvr>
    <a:overrideClrMapping bg1="dk1" tx1="lt1" bg2="dk2" tx2="lt2" accent1="accent1" accent2="accent2" accent3="accent3" accent4="accent4" accent5="accent5" accent6="accent6" hlink="hlink" folHlink="folHlink"/>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5" name="Rectangle 24">
            <a:extLst>
              <a:ext uri="{FF2B5EF4-FFF2-40B4-BE49-F238E27FC236}">
                <a16:creationId xmlns:a16="http://schemas.microsoft.com/office/drawing/2014/main" id="{DEE2AD96-B495-4E06-9291-B71706F728C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53CF6D67-C5A8-4ADD-9E8E-1E38CA1D316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638515" y="639280"/>
            <a:ext cx="6858000" cy="5579440"/>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86909FA0-B515-4681-B7A8-FA281D133B9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393206" y="395206"/>
            <a:ext cx="6346209" cy="5576080"/>
          </a:xfrm>
          <a:prstGeom prst="rect">
            <a:avLst/>
          </a:prstGeom>
          <a:gradFill>
            <a:gsLst>
              <a:gs pos="0">
                <a:srgbClr val="000000">
                  <a:alpha val="0"/>
                </a:srgbClr>
              </a:gs>
              <a:gs pos="99000">
                <a:schemeClr val="accent1">
                  <a:alpha val="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21C9FE86-FCC3-4A31-AA1C-C882262B7FE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528907" y="2818967"/>
            <a:ext cx="2501979" cy="5576080"/>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Rectangle 32">
            <a:extLst>
              <a:ext uri="{FF2B5EF4-FFF2-40B4-BE49-F238E27FC236}">
                <a16:creationId xmlns:a16="http://schemas.microsoft.com/office/drawing/2014/main" id="{7D96243B-ECED-4B71-8E06-AE9A285EAD2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425002" y="852793"/>
            <a:ext cx="6858001" cy="5152412"/>
          </a:xfrm>
          <a:prstGeom prst="rect">
            <a:avLst/>
          </a:prstGeom>
          <a:gradFill>
            <a:gsLst>
              <a:gs pos="0">
                <a:srgbClr val="000000">
                  <a:alpha val="0"/>
                </a:srgbClr>
              </a:gs>
              <a:gs pos="99000">
                <a:schemeClr val="accent1">
                  <a:alpha val="11000"/>
                </a:scheme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Oval 34">
            <a:extLst>
              <a:ext uri="{FF2B5EF4-FFF2-40B4-BE49-F238E27FC236}">
                <a16:creationId xmlns:a16="http://schemas.microsoft.com/office/drawing/2014/main" id="{A09989E4-EFDC-4A90-A633-E0525FB4139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6097846">
            <a:off x="818753" y="1128497"/>
            <a:ext cx="4318303" cy="4318303"/>
          </a:xfrm>
          <a:prstGeom prst="ellipse">
            <a:avLst/>
          </a:prstGeom>
          <a:gradFill>
            <a:gsLst>
              <a:gs pos="39000">
                <a:schemeClr val="accent1">
                  <a:alpha val="0"/>
                </a:schemeClr>
              </a:gs>
              <a:gs pos="100000">
                <a:schemeClr val="accent1">
                  <a:lumMod val="60000"/>
                  <a:lumOff val="40000"/>
                  <a:alpha val="15000"/>
                </a:schemeClr>
              </a:gs>
            </a:gsLst>
            <a:lin ang="17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84865B96-64BD-FD2E-68D0-E74D2C5A97B8}"/>
              </a:ext>
            </a:extLst>
          </p:cNvPr>
          <p:cNvSpPr>
            <a:spLocks noGrp="1"/>
          </p:cNvSpPr>
          <p:nvPr>
            <p:ph type="title"/>
          </p:nvPr>
        </p:nvSpPr>
        <p:spPr>
          <a:xfrm>
            <a:off x="826396" y="586855"/>
            <a:ext cx="4230100" cy="3387497"/>
          </a:xfrm>
        </p:spPr>
        <p:txBody>
          <a:bodyPr anchor="b">
            <a:normAutofit/>
          </a:bodyPr>
          <a:lstStyle/>
          <a:p>
            <a:pPr algn="r"/>
            <a:r>
              <a:rPr lang="en-CA" sz="4000" dirty="0">
                <a:solidFill>
                  <a:srgbClr val="FFFFFF"/>
                </a:solidFill>
              </a:rPr>
              <a:t>CODE OF PROFESSIONAL CONDUCT COMMENTARY </a:t>
            </a:r>
            <a:br>
              <a:rPr lang="en-CA" sz="4000" dirty="0">
                <a:solidFill>
                  <a:srgbClr val="FFFFFF"/>
                </a:solidFill>
              </a:rPr>
            </a:br>
            <a:r>
              <a:rPr lang="en-CA" sz="4000" dirty="0">
                <a:solidFill>
                  <a:srgbClr val="FFFFFF"/>
                </a:solidFill>
              </a:rPr>
              <a:t>6.3-3</a:t>
            </a:r>
          </a:p>
        </p:txBody>
      </p:sp>
      <p:sp>
        <p:nvSpPr>
          <p:cNvPr id="3" name="Content Placeholder 2">
            <a:extLst>
              <a:ext uri="{FF2B5EF4-FFF2-40B4-BE49-F238E27FC236}">
                <a16:creationId xmlns:a16="http://schemas.microsoft.com/office/drawing/2014/main" id="{583D1337-5B63-EDB4-49E6-085BFC59EE6F}"/>
              </a:ext>
            </a:extLst>
          </p:cNvPr>
          <p:cNvSpPr>
            <a:spLocks noGrp="1"/>
          </p:cNvSpPr>
          <p:nvPr>
            <p:ph idx="1"/>
          </p:nvPr>
        </p:nvSpPr>
        <p:spPr>
          <a:xfrm>
            <a:off x="6503158" y="649480"/>
            <a:ext cx="4862447" cy="5546047"/>
          </a:xfrm>
        </p:spPr>
        <p:txBody>
          <a:bodyPr anchor="ctr">
            <a:normAutofit/>
          </a:bodyPr>
          <a:lstStyle/>
          <a:p>
            <a:pPr>
              <a:lnSpc>
                <a:spcPct val="90000"/>
              </a:lnSpc>
            </a:pPr>
            <a:r>
              <a:rPr lang="en-US" sz="1100" b="1" i="0">
                <a:effectLst/>
                <a:latin typeface="Source Sans Pro" panose="020B0503030403020204" pitchFamily="34" charset="0"/>
              </a:rPr>
              <a:t>[1]</a:t>
            </a:r>
            <a:r>
              <a:rPr lang="en-US" sz="1100" b="0" i="0">
                <a:effectLst/>
                <a:latin typeface="Source Sans Pro" panose="020B0503030403020204" pitchFamily="34" charset="0"/>
              </a:rPr>
              <a:t>  Sexual harassment can be defined as an incident or series of incidents involving unsolicited or unwelcome sexual advances or requests, or other unwelcome physical, verbal, or nonverbal conduct (including electronic communications) of a sexual nature. Sexual harassment can be directed at others based on their gender, gender identity, gender expression, or sexual orientation. The intent of the lawyer engaging in the conduct is not determinative. Sexual harassment may occur:</a:t>
            </a:r>
          </a:p>
          <a:p>
            <a:pPr>
              <a:lnSpc>
                <a:spcPct val="90000"/>
              </a:lnSpc>
            </a:pPr>
            <a:r>
              <a:rPr lang="en-US" sz="1100" b="0" i="0">
                <a:effectLst/>
                <a:latin typeface="Source Sans Pro" panose="020B0503030403020204" pitchFamily="34" charset="0"/>
              </a:rPr>
              <a:t>(a)  when such conduct might reasonably be expected to cause insecurity, discomfort, offence, or humiliation to the person who is subjected to the conduct;</a:t>
            </a:r>
          </a:p>
          <a:p>
            <a:pPr>
              <a:lnSpc>
                <a:spcPct val="90000"/>
              </a:lnSpc>
            </a:pPr>
            <a:r>
              <a:rPr lang="en-US" sz="1100" b="0" i="0">
                <a:effectLst/>
                <a:latin typeface="Source Sans Pro" panose="020B0503030403020204" pitchFamily="34" charset="0"/>
              </a:rPr>
              <a:t>(b)  when submission to such conduct is implicitly or explicitly made a condition for the provision of professional services;</a:t>
            </a:r>
          </a:p>
          <a:p>
            <a:pPr>
              <a:lnSpc>
                <a:spcPct val="90000"/>
              </a:lnSpc>
            </a:pPr>
            <a:r>
              <a:rPr lang="en-US" sz="1100" b="0" i="0">
                <a:effectLst/>
                <a:latin typeface="Source Sans Pro" panose="020B0503030403020204" pitchFamily="34" charset="0"/>
              </a:rPr>
              <a:t>(c)  when submission to such conduct is implicitly or explicitly made a condition of employment;</a:t>
            </a:r>
          </a:p>
          <a:p>
            <a:pPr>
              <a:lnSpc>
                <a:spcPct val="90000"/>
              </a:lnSpc>
            </a:pPr>
            <a:r>
              <a:rPr lang="en-US" sz="1100" b="0" i="0">
                <a:effectLst/>
                <a:latin typeface="Source Sans Pro" panose="020B0503030403020204" pitchFamily="34" charset="0"/>
              </a:rPr>
              <a:t>(d)  when submission to or rejection of such conduct is used as a basis for any employment decision, including;</a:t>
            </a:r>
          </a:p>
          <a:p>
            <a:pPr>
              <a:lnSpc>
                <a:spcPct val="90000"/>
              </a:lnSpc>
            </a:pPr>
            <a:r>
              <a:rPr lang="en-US" sz="1100" b="0" i="0">
                <a:effectLst/>
                <a:latin typeface="Source Sans Pro" panose="020B0503030403020204" pitchFamily="34" charset="0"/>
              </a:rPr>
              <a:t>(i)  loss of opportunity;</a:t>
            </a:r>
          </a:p>
          <a:p>
            <a:pPr>
              <a:lnSpc>
                <a:spcPct val="90000"/>
              </a:lnSpc>
            </a:pPr>
            <a:r>
              <a:rPr lang="en-US" sz="1100" b="0" i="0">
                <a:effectLst/>
                <a:latin typeface="Source Sans Pro" panose="020B0503030403020204" pitchFamily="34" charset="0"/>
              </a:rPr>
              <a:t>(ii)  the allocation of work;</a:t>
            </a:r>
          </a:p>
          <a:p>
            <a:pPr>
              <a:lnSpc>
                <a:spcPct val="90000"/>
              </a:lnSpc>
            </a:pPr>
            <a:r>
              <a:rPr lang="en-US" sz="1100" b="0" i="0">
                <a:effectLst/>
                <a:latin typeface="Source Sans Pro" panose="020B0503030403020204" pitchFamily="34" charset="0"/>
              </a:rPr>
              <a:t>(iii)  promotion or demotion;</a:t>
            </a:r>
          </a:p>
          <a:p>
            <a:pPr>
              <a:lnSpc>
                <a:spcPct val="90000"/>
              </a:lnSpc>
            </a:pPr>
            <a:r>
              <a:rPr lang="en-US" sz="1100" b="0" i="0">
                <a:effectLst/>
                <a:latin typeface="Source Sans Pro" panose="020B0503030403020204" pitchFamily="34" charset="0"/>
              </a:rPr>
              <a:t>(iv)  remuneration or loss of remuneration;</a:t>
            </a:r>
          </a:p>
          <a:p>
            <a:pPr>
              <a:lnSpc>
                <a:spcPct val="90000"/>
              </a:lnSpc>
            </a:pPr>
            <a:r>
              <a:rPr lang="en-US" sz="1100" b="0" i="0">
                <a:effectLst/>
                <a:latin typeface="Source Sans Pro" panose="020B0503030403020204" pitchFamily="34" charset="0"/>
              </a:rPr>
              <a:t>(v)  job security; or</a:t>
            </a:r>
          </a:p>
          <a:p>
            <a:pPr>
              <a:lnSpc>
                <a:spcPct val="90000"/>
              </a:lnSpc>
            </a:pPr>
            <a:r>
              <a:rPr lang="en-US" sz="1100" b="0" i="0">
                <a:effectLst/>
                <a:latin typeface="Source Sans Pro" panose="020B0503030403020204" pitchFamily="34" charset="0"/>
              </a:rPr>
              <a:t>(vi)  benefits affecting the employee;</a:t>
            </a:r>
          </a:p>
          <a:p>
            <a:pPr>
              <a:lnSpc>
                <a:spcPct val="90000"/>
              </a:lnSpc>
            </a:pPr>
            <a:r>
              <a:rPr lang="en-US" sz="1100" b="0" i="0">
                <a:effectLst/>
                <a:latin typeface="Source Sans Pro" panose="020B0503030403020204" pitchFamily="34" charset="0"/>
              </a:rPr>
              <a:t>(e)  when such conduct has the purpose or the effect of interfering with a person's work performance or creating an intimidating, hostile, or offensive work environment;</a:t>
            </a:r>
          </a:p>
          <a:p>
            <a:pPr>
              <a:lnSpc>
                <a:spcPct val="90000"/>
              </a:lnSpc>
            </a:pPr>
            <a:r>
              <a:rPr lang="en-US" sz="1100" b="0" i="0">
                <a:effectLst/>
                <a:latin typeface="Source Sans Pro" panose="020B0503030403020204" pitchFamily="34" charset="0"/>
              </a:rPr>
              <a:t>(f)  when a position of power is used to import sexual requirements into the workplace and negatively alter the working conditions of employees or colleagues; or</a:t>
            </a:r>
          </a:p>
          <a:p>
            <a:pPr>
              <a:lnSpc>
                <a:spcPct val="90000"/>
              </a:lnSpc>
            </a:pPr>
            <a:r>
              <a:rPr lang="en-US" sz="1100" b="0" i="0">
                <a:effectLst/>
                <a:latin typeface="Source Sans Pro" panose="020B0503030403020204" pitchFamily="34" charset="0"/>
              </a:rPr>
              <a:t>(g) when a sexual solicitation or advance is made by a lawyer who is in a position to confer any benefit on, or deny any benefit to, the recipient of the solicitation or advance, if the lawyer making the solicitation or advance knows or ought reasonably to know that it is unwelcome.</a:t>
            </a:r>
          </a:p>
          <a:p>
            <a:pPr>
              <a:lnSpc>
                <a:spcPct val="90000"/>
              </a:lnSpc>
            </a:pPr>
            <a:endParaRPr lang="en-CA" sz="1100"/>
          </a:p>
        </p:txBody>
      </p:sp>
    </p:spTree>
    <p:extLst>
      <p:ext uri="{BB962C8B-B14F-4D97-AF65-F5344CB8AC3E}">
        <p14:creationId xmlns:p14="http://schemas.microsoft.com/office/powerpoint/2010/main" val="92033220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5" name="Freeform 6">
            <a:extLst>
              <a:ext uri="{FF2B5EF4-FFF2-40B4-BE49-F238E27FC236}">
                <a16:creationId xmlns:a16="http://schemas.microsoft.com/office/drawing/2014/main" id="{8775F366-526C-4C42-8931-696FFE8AA5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0" y="-3175"/>
            <a:ext cx="12192000" cy="5203825"/>
          </a:xfrm>
          <a:custGeom>
            <a:avLst/>
            <a:gdLst/>
            <a:ahLst/>
            <a:cxnLst/>
            <a:rect l="0" t="0" r="r" b="b"/>
            <a:pathLst>
              <a:path w="5760" h="3278">
                <a:moveTo>
                  <a:pt x="5760" y="0"/>
                </a:moveTo>
                <a:lnTo>
                  <a:pt x="0" y="0"/>
                </a:lnTo>
                <a:lnTo>
                  <a:pt x="0" y="3090"/>
                </a:lnTo>
                <a:lnTo>
                  <a:pt x="943" y="3090"/>
                </a:lnTo>
                <a:lnTo>
                  <a:pt x="1123" y="3270"/>
                </a:lnTo>
                <a:lnTo>
                  <a:pt x="1123" y="3270"/>
                </a:lnTo>
                <a:lnTo>
                  <a:pt x="1127" y="3272"/>
                </a:lnTo>
                <a:lnTo>
                  <a:pt x="1133" y="3275"/>
                </a:lnTo>
                <a:lnTo>
                  <a:pt x="1139" y="3278"/>
                </a:lnTo>
                <a:lnTo>
                  <a:pt x="1144" y="3278"/>
                </a:lnTo>
                <a:lnTo>
                  <a:pt x="1150" y="3278"/>
                </a:lnTo>
                <a:lnTo>
                  <a:pt x="1155" y="3275"/>
                </a:lnTo>
                <a:lnTo>
                  <a:pt x="1161" y="3272"/>
                </a:lnTo>
                <a:lnTo>
                  <a:pt x="1165" y="3270"/>
                </a:lnTo>
                <a:lnTo>
                  <a:pt x="1345" y="3090"/>
                </a:lnTo>
                <a:lnTo>
                  <a:pt x="5760" y="3090"/>
                </a:lnTo>
                <a:lnTo>
                  <a:pt x="5760" y="0"/>
                </a:lnTo>
                <a:close/>
              </a:path>
            </a:pathLst>
          </a:custGeom>
          <a:ln/>
          <a:effectLst/>
          <a:extLst>
            <a:ext uri="{91240B29-F687-4f45-9708-019B960494DF}">
              <a14:hiddenLine xmlns:a16="http://schemas.microsoft.com/office/drawing/2014/main" xmlns:a14="http://schemas.microsoft.com/office/drawing/2010/main" xmlns=""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txBody>
          <a:bodyPr/>
          <a:lstStyle/>
          <a:p>
            <a:endParaRPr lang="en-CA"/>
          </a:p>
        </p:txBody>
      </p:sp>
      <p:sp>
        <p:nvSpPr>
          <p:cNvPr id="16" name="Rectangle 10">
            <a:extLst>
              <a:ext uri="{FF2B5EF4-FFF2-40B4-BE49-F238E27FC236}">
                <a16:creationId xmlns:a16="http://schemas.microsoft.com/office/drawing/2014/main" id="{12839A1C-34CB-4C3C-8531-CA67525FDE9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2" name="Title 1">
            <a:extLst>
              <a:ext uri="{FF2B5EF4-FFF2-40B4-BE49-F238E27FC236}">
                <a16:creationId xmlns:a16="http://schemas.microsoft.com/office/drawing/2014/main" id="{CC95FEFA-1BE9-497D-8266-DD929242D8CE}"/>
              </a:ext>
            </a:extLst>
          </p:cNvPr>
          <p:cNvSpPr>
            <a:spLocks noGrp="1"/>
          </p:cNvSpPr>
          <p:nvPr>
            <p:ph type="title"/>
          </p:nvPr>
        </p:nvSpPr>
        <p:spPr>
          <a:xfrm>
            <a:off x="6095999" y="1032918"/>
            <a:ext cx="5452533" cy="4792165"/>
          </a:xfrm>
          <a:effectLst/>
        </p:spPr>
        <p:txBody>
          <a:bodyPr vert="horz" lIns="91440" tIns="45720" rIns="91440" bIns="45720" rtlCol="0" anchor="ctr">
            <a:normAutofit fontScale="90000"/>
          </a:bodyPr>
          <a:lstStyle/>
          <a:p>
            <a:pPr marL="740410" indent="-740410" algn="l">
              <a:lnSpc>
                <a:spcPct val="90000"/>
              </a:lnSpc>
              <a:spcAft>
                <a:spcPts val="1200"/>
              </a:spcAft>
            </a:pPr>
            <a:r>
              <a:rPr lang="en-US" sz="1700" i="0" dirty="0">
                <a:solidFill>
                  <a:schemeClr val="bg1"/>
                </a:solidFill>
                <a:effectLst/>
              </a:rPr>
              <a:t>  WITHOUT PREJUDICE OR ADMISSION</a:t>
            </a:r>
            <a:br>
              <a:rPr lang="en-US" sz="1700" i="0" dirty="0">
                <a:solidFill>
                  <a:schemeClr val="bg1"/>
                </a:solidFill>
                <a:effectLst/>
              </a:rPr>
            </a:br>
            <a:r>
              <a:rPr lang="en-US" sz="1700" i="0" dirty="0">
                <a:solidFill>
                  <a:schemeClr val="bg1"/>
                </a:solidFill>
                <a:effectLst/>
              </a:rPr>
              <a:t>Sir,</a:t>
            </a:r>
            <a:br>
              <a:rPr lang="en-US" sz="1700" i="0" dirty="0">
                <a:solidFill>
                  <a:schemeClr val="bg1"/>
                </a:solidFill>
                <a:effectLst/>
              </a:rPr>
            </a:br>
            <a:r>
              <a:rPr lang="en-US" sz="1700" i="0" dirty="0">
                <a:solidFill>
                  <a:schemeClr val="bg1"/>
                </a:solidFill>
                <a:effectLst/>
              </a:rPr>
              <a:t>                            I have just left the Court. Just a few minutes ago, as you hid behind your status like a coward, you made comments about me that were both unjust and unjustified, scattering them here and there in a decision the good faith of which will most likely be argued before our Court of Appeal.</a:t>
            </a:r>
            <a:br>
              <a:rPr lang="en-US" sz="1700" i="0" dirty="0">
                <a:solidFill>
                  <a:schemeClr val="bg1"/>
                </a:solidFill>
                <a:effectLst/>
              </a:rPr>
            </a:br>
            <a:r>
              <a:rPr lang="en-US" sz="1700" i="0" dirty="0">
                <a:solidFill>
                  <a:schemeClr val="bg1"/>
                </a:solidFill>
                <a:effectLst/>
              </a:rPr>
              <a:t>                            Because you ducked out quickly and refused to hear me, I have chosen to write a letter as an entirely personal response to the equally personal remarks you permitted yourself to make about me. This letter, therefore, is from man to man and is outside the ambit of my profession and your functions.</a:t>
            </a:r>
            <a:br>
              <a:rPr lang="en-US" sz="1700" i="0" dirty="0">
                <a:solidFill>
                  <a:schemeClr val="bg1"/>
                </a:solidFill>
                <a:effectLst/>
              </a:rPr>
            </a:br>
            <a:r>
              <a:rPr lang="en-US" sz="1700" i="0" dirty="0">
                <a:solidFill>
                  <a:schemeClr val="bg1"/>
                </a:solidFill>
                <a:effectLst/>
              </a:rPr>
              <a:t>                            If no one has ever told you the following, then it is high time someone did. Your chronic inability to master any social skills (to use an expression in English, that language you love so much), which has caused you to become pedantic, aggressive and petty in your daily life, makes no difference to me; after all, it seems to suit you well.</a:t>
            </a:r>
            <a:br>
              <a:rPr lang="en-US" sz="1700" i="0" dirty="0">
                <a:solidFill>
                  <a:schemeClr val="bg1"/>
                </a:solidFill>
                <a:effectLst/>
              </a:rPr>
            </a:br>
            <a:r>
              <a:rPr lang="en-US" sz="1700" i="0" dirty="0">
                <a:solidFill>
                  <a:schemeClr val="bg1"/>
                </a:solidFill>
                <a:effectLst/>
              </a:rPr>
              <a:t>                            Your deliberate expression of these character traits while exercising your judicial functions, however, and your having made them your trademark concern me a great deal, and I feel that it is appropriate to tell you.</a:t>
            </a:r>
            <a:br>
              <a:rPr lang="en-US" sz="1700" i="0" dirty="0">
                <a:solidFill>
                  <a:schemeClr val="bg1"/>
                </a:solidFill>
                <a:effectLst/>
              </a:rPr>
            </a:br>
            <a:endParaRPr lang="en-US" sz="1700" dirty="0">
              <a:solidFill>
                <a:schemeClr val="bg1"/>
              </a:solidFill>
            </a:endParaRPr>
          </a:p>
        </p:txBody>
      </p:sp>
      <p:sp useBgFill="1">
        <p:nvSpPr>
          <p:cNvPr id="17" name="Freeform: Shape 12">
            <a:extLst>
              <a:ext uri="{FF2B5EF4-FFF2-40B4-BE49-F238E27FC236}">
                <a16:creationId xmlns:a16="http://schemas.microsoft.com/office/drawing/2014/main" id="{FAC94EAF-F7F7-4727-AE69-A7036B4A512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rot="16200000">
            <a:off x="-650724" y="650724"/>
            <a:ext cx="6858000" cy="5556552"/>
          </a:xfrm>
          <a:custGeom>
            <a:avLst/>
            <a:gdLst>
              <a:gd name="connsiteX0" fmla="*/ 6858000 w 6858000"/>
              <a:gd name="connsiteY0" fmla="*/ 3445704 h 5556552"/>
              <a:gd name="connsiteX1" fmla="*/ 3829242 w 6858000"/>
              <a:gd name="connsiteY1" fmla="*/ 5433322 h 5556552"/>
              <a:gd name="connsiteX2" fmla="*/ 3827369 w 6858000"/>
              <a:gd name="connsiteY2" fmla="*/ 5434867 h 5556552"/>
              <a:gd name="connsiteX3" fmla="*/ 3824583 w 6858000"/>
              <a:gd name="connsiteY3" fmla="*/ 5436378 h 5556552"/>
              <a:gd name="connsiteX4" fmla="*/ 3798693 w 6858000"/>
              <a:gd name="connsiteY4" fmla="*/ 5453370 h 5556552"/>
              <a:gd name="connsiteX5" fmla="*/ 3785011 w 6858000"/>
              <a:gd name="connsiteY5" fmla="*/ 5457858 h 5556552"/>
              <a:gd name="connsiteX6" fmla="*/ 3706339 w 6858000"/>
              <a:gd name="connsiteY6" fmla="*/ 5500559 h 5556552"/>
              <a:gd name="connsiteX7" fmla="*/ 3428998 w 6858000"/>
              <a:gd name="connsiteY7" fmla="*/ 5556552 h 5556552"/>
              <a:gd name="connsiteX8" fmla="*/ 3151658 w 6858000"/>
              <a:gd name="connsiteY8" fmla="*/ 5500559 h 5556552"/>
              <a:gd name="connsiteX9" fmla="*/ 3072996 w 6858000"/>
              <a:gd name="connsiteY9" fmla="*/ 5457863 h 5556552"/>
              <a:gd name="connsiteX10" fmla="*/ 3059298 w 6858000"/>
              <a:gd name="connsiteY10" fmla="*/ 5453370 h 5556552"/>
              <a:gd name="connsiteX11" fmla="*/ 3033383 w 6858000"/>
              <a:gd name="connsiteY11" fmla="*/ 5436362 h 5556552"/>
              <a:gd name="connsiteX12" fmla="*/ 3030627 w 6858000"/>
              <a:gd name="connsiteY12" fmla="*/ 5434867 h 5556552"/>
              <a:gd name="connsiteX13" fmla="*/ 3028775 w 6858000"/>
              <a:gd name="connsiteY13" fmla="*/ 5433338 h 5556552"/>
              <a:gd name="connsiteX14" fmla="*/ 0 w 6858000"/>
              <a:gd name="connsiteY14" fmla="*/ 3445704 h 5556552"/>
              <a:gd name="connsiteX15" fmla="*/ 6858000 w 6858000"/>
              <a:gd name="connsiteY15" fmla="*/ 0 h 5556552"/>
              <a:gd name="connsiteX16" fmla="*/ 6858000 w 6858000"/>
              <a:gd name="connsiteY16" fmla="*/ 349336 h 5556552"/>
              <a:gd name="connsiteX17" fmla="*/ 6858000 w 6858000"/>
              <a:gd name="connsiteY17" fmla="*/ 3445703 h 5556552"/>
              <a:gd name="connsiteX18" fmla="*/ 0 w 6858000"/>
              <a:gd name="connsiteY18" fmla="*/ 3445703 h 5556552"/>
              <a:gd name="connsiteX19" fmla="*/ 0 w 6858000"/>
              <a:gd name="connsiteY19" fmla="*/ 0 h 55565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858000" h="5556552">
                <a:moveTo>
                  <a:pt x="6858000" y="3445704"/>
                </a:moveTo>
                <a:lnTo>
                  <a:pt x="3829242" y="5433322"/>
                </a:lnTo>
                <a:lnTo>
                  <a:pt x="3827369" y="5434867"/>
                </a:lnTo>
                <a:lnTo>
                  <a:pt x="3824583" y="5436378"/>
                </a:lnTo>
                <a:lnTo>
                  <a:pt x="3798693" y="5453370"/>
                </a:lnTo>
                <a:lnTo>
                  <a:pt x="3785011" y="5457858"/>
                </a:lnTo>
                <a:lnTo>
                  <a:pt x="3706339" y="5500559"/>
                </a:lnTo>
                <a:cubicBezTo>
                  <a:pt x="3621096" y="5536614"/>
                  <a:pt x="3527375" y="5556552"/>
                  <a:pt x="3428998" y="5556552"/>
                </a:cubicBezTo>
                <a:cubicBezTo>
                  <a:pt x="3330621" y="5556552"/>
                  <a:pt x="3236901" y="5536614"/>
                  <a:pt x="3151658" y="5500559"/>
                </a:cubicBezTo>
                <a:lnTo>
                  <a:pt x="3072996" y="5457863"/>
                </a:lnTo>
                <a:lnTo>
                  <a:pt x="3059298" y="5453370"/>
                </a:lnTo>
                <a:lnTo>
                  <a:pt x="3033383" y="5436362"/>
                </a:lnTo>
                <a:lnTo>
                  <a:pt x="3030627" y="5434867"/>
                </a:lnTo>
                <a:lnTo>
                  <a:pt x="3028775" y="5433338"/>
                </a:lnTo>
                <a:lnTo>
                  <a:pt x="0" y="3445704"/>
                </a:lnTo>
                <a:close/>
                <a:moveTo>
                  <a:pt x="6858000" y="0"/>
                </a:moveTo>
                <a:lnTo>
                  <a:pt x="6858000" y="349336"/>
                </a:lnTo>
                <a:lnTo>
                  <a:pt x="6858000" y="3445703"/>
                </a:lnTo>
                <a:lnTo>
                  <a:pt x="0" y="3445703"/>
                </a:lnTo>
                <a:lnTo>
                  <a:pt x="0" y="0"/>
                </a:lnTo>
                <a:close/>
              </a:path>
            </a:pathLst>
          </a:custGeom>
          <a:ln>
            <a:noFill/>
          </a:ln>
          <a:effectLst/>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txBody>
          <a:bodyPr/>
          <a:lstStyle/>
          <a:p>
            <a:endParaRPr lang="en-CA"/>
          </a:p>
        </p:txBody>
      </p:sp>
      <p:sp>
        <p:nvSpPr>
          <p:cNvPr id="4" name="Text Placeholder 3">
            <a:extLst>
              <a:ext uri="{FF2B5EF4-FFF2-40B4-BE49-F238E27FC236}">
                <a16:creationId xmlns:a16="http://schemas.microsoft.com/office/drawing/2014/main" id="{B7F1DD12-7D66-4660-8B39-4BF3CE2A70DF}"/>
              </a:ext>
            </a:extLst>
          </p:cNvPr>
          <p:cNvSpPr>
            <a:spLocks noGrp="1"/>
          </p:cNvSpPr>
          <p:nvPr>
            <p:ph type="body" idx="1"/>
          </p:nvPr>
        </p:nvSpPr>
        <p:spPr>
          <a:xfrm>
            <a:off x="643466" y="2281574"/>
            <a:ext cx="3994015" cy="2294852"/>
          </a:xfrm>
          <a:effectLst/>
        </p:spPr>
        <p:txBody>
          <a:bodyPr vert="horz" lIns="91440" tIns="45720" rIns="91440" bIns="45720" rtlCol="0" anchor="ctr">
            <a:normAutofit/>
          </a:bodyPr>
          <a:lstStyle/>
          <a:p>
            <a:pPr algn="ctr"/>
            <a:r>
              <a:rPr lang="en-US" sz="2800" dirty="0"/>
              <a:t>You should wait and think about it before sending the letter</a:t>
            </a:r>
          </a:p>
        </p:txBody>
      </p:sp>
    </p:spTree>
    <p:extLst>
      <p:ext uri="{BB962C8B-B14F-4D97-AF65-F5344CB8AC3E}">
        <p14:creationId xmlns:p14="http://schemas.microsoft.com/office/powerpoint/2010/main" val="24374526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8" name="Freeform 6">
            <a:extLst>
              <a:ext uri="{FF2B5EF4-FFF2-40B4-BE49-F238E27FC236}">
                <a16:creationId xmlns:a16="http://schemas.microsoft.com/office/drawing/2014/main" id="{8775F366-526C-4C42-8931-696FFE8AA5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0" y="-3175"/>
            <a:ext cx="12192000" cy="5203825"/>
          </a:xfrm>
          <a:custGeom>
            <a:avLst/>
            <a:gdLst/>
            <a:ahLst/>
            <a:cxnLst/>
            <a:rect l="0" t="0" r="r" b="b"/>
            <a:pathLst>
              <a:path w="5760" h="3278">
                <a:moveTo>
                  <a:pt x="5760" y="0"/>
                </a:moveTo>
                <a:lnTo>
                  <a:pt x="0" y="0"/>
                </a:lnTo>
                <a:lnTo>
                  <a:pt x="0" y="3090"/>
                </a:lnTo>
                <a:lnTo>
                  <a:pt x="943" y="3090"/>
                </a:lnTo>
                <a:lnTo>
                  <a:pt x="1123" y="3270"/>
                </a:lnTo>
                <a:lnTo>
                  <a:pt x="1123" y="3270"/>
                </a:lnTo>
                <a:lnTo>
                  <a:pt x="1127" y="3272"/>
                </a:lnTo>
                <a:lnTo>
                  <a:pt x="1133" y="3275"/>
                </a:lnTo>
                <a:lnTo>
                  <a:pt x="1139" y="3278"/>
                </a:lnTo>
                <a:lnTo>
                  <a:pt x="1144" y="3278"/>
                </a:lnTo>
                <a:lnTo>
                  <a:pt x="1150" y="3278"/>
                </a:lnTo>
                <a:lnTo>
                  <a:pt x="1155" y="3275"/>
                </a:lnTo>
                <a:lnTo>
                  <a:pt x="1161" y="3272"/>
                </a:lnTo>
                <a:lnTo>
                  <a:pt x="1165" y="3270"/>
                </a:lnTo>
                <a:lnTo>
                  <a:pt x="1345" y="3090"/>
                </a:lnTo>
                <a:lnTo>
                  <a:pt x="5760" y="3090"/>
                </a:lnTo>
                <a:lnTo>
                  <a:pt x="5760" y="0"/>
                </a:lnTo>
                <a:close/>
              </a:path>
            </a:pathLst>
          </a:custGeom>
          <a:ln/>
          <a:effectLst/>
          <a:extLst>
            <a:ext uri="{91240B29-F687-4f45-9708-019B960494DF}">
              <a14:hiddenLine xmlns:a16="http://schemas.microsoft.com/office/drawing/2014/main" xmlns:a14="http://schemas.microsoft.com/office/drawing/2010/main" xmlns=""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txBody>
          <a:bodyPr/>
          <a:lstStyle/>
          <a:p>
            <a:endParaRPr lang="en-CA"/>
          </a:p>
        </p:txBody>
      </p:sp>
      <p:sp>
        <p:nvSpPr>
          <p:cNvPr id="10" name="Rectangle 9">
            <a:extLst>
              <a:ext uri="{FF2B5EF4-FFF2-40B4-BE49-F238E27FC236}">
                <a16:creationId xmlns:a16="http://schemas.microsoft.com/office/drawing/2014/main" id="{12839A1C-34CB-4C3C-8531-CA67525FDE9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2" name="Title 1">
            <a:extLst>
              <a:ext uri="{FF2B5EF4-FFF2-40B4-BE49-F238E27FC236}">
                <a16:creationId xmlns:a16="http://schemas.microsoft.com/office/drawing/2014/main" id="{4A205FB2-387A-41AE-AE74-7BA9A3C55BCB}"/>
              </a:ext>
            </a:extLst>
          </p:cNvPr>
          <p:cNvSpPr>
            <a:spLocks noGrp="1"/>
          </p:cNvSpPr>
          <p:nvPr>
            <p:ph type="title"/>
          </p:nvPr>
        </p:nvSpPr>
        <p:spPr>
          <a:xfrm>
            <a:off x="6095999" y="256310"/>
            <a:ext cx="5452533" cy="6276108"/>
          </a:xfrm>
          <a:effectLst/>
        </p:spPr>
        <p:txBody>
          <a:bodyPr vert="horz" lIns="91440" tIns="45720" rIns="91440" bIns="45720" rtlCol="0" anchor="ctr">
            <a:normAutofit fontScale="90000"/>
          </a:bodyPr>
          <a:lstStyle/>
          <a:p>
            <a:pPr marL="740410" indent="-740410" algn="l">
              <a:spcAft>
                <a:spcPts val="1200"/>
              </a:spcAft>
            </a:pPr>
            <a:r>
              <a:rPr lang="en-US" sz="800" b="0" i="0" dirty="0">
                <a:solidFill>
                  <a:srgbClr val="000000"/>
                </a:solidFill>
                <a:effectLst/>
                <a:latin typeface="Times New Roman" panose="02020603050405020304" pitchFamily="18" charset="0"/>
              </a:rPr>
              <a:t>    </a:t>
            </a:r>
            <a:r>
              <a:rPr lang="en-US" sz="1500" b="0" i="0" dirty="0">
                <a:solidFill>
                  <a:srgbClr val="000000"/>
                </a:solidFill>
                <a:effectLst/>
              </a:rPr>
              <a:t>      	</a:t>
            </a:r>
            <a:r>
              <a:rPr lang="en-US" sz="1500" i="0" dirty="0">
                <a:solidFill>
                  <a:srgbClr val="000000"/>
                </a:solidFill>
                <a:effectLst/>
              </a:rPr>
              <a:t>Your legal knowledge, which appears to have earned the approval of a certain number of your colleagues, is far from sufficient to make you the person you could or should be professionally. Your determination to obliterate any humanity from your judicial position, your essentially non-existent listening skills, and your propensity to use your court — where you lack the courage to hear opinions contrary to your own — to launch ugly, vulgar, and mean personal attacks not only confirms that you are as loathsome as suspected, but also casts shame on you as a judge, that most extraordinarily important function that was entrusted to you.</a:t>
            </a:r>
            <a:br>
              <a:rPr lang="en-US" sz="1500" i="0" dirty="0">
                <a:solidFill>
                  <a:srgbClr val="000000"/>
                </a:solidFill>
                <a:effectLst/>
              </a:rPr>
            </a:br>
            <a:r>
              <a:rPr lang="en-US" sz="1500" i="0" dirty="0">
                <a:solidFill>
                  <a:srgbClr val="000000"/>
                </a:solidFill>
                <a:effectLst/>
              </a:rPr>
              <a:t>                            I would have very much liked to say this to your face, but I highly doubt that, given your arrogance, you are able to face your detractors without hiding behind your judicial position.</a:t>
            </a:r>
            <a:br>
              <a:rPr lang="en-US" sz="1500" i="0" dirty="0">
                <a:solidFill>
                  <a:srgbClr val="000000"/>
                </a:solidFill>
                <a:effectLst/>
              </a:rPr>
            </a:br>
            <a:r>
              <a:rPr lang="en-US" sz="1500" i="0" dirty="0">
                <a:solidFill>
                  <a:srgbClr val="000000"/>
                </a:solidFill>
                <a:effectLst/>
              </a:rPr>
              <a:t>                            Worst of all, you possess the most appalling of all defects for a man in your position: You are fundamentally unjust. I doubt that that will ever change.</a:t>
            </a:r>
            <a:br>
              <a:rPr lang="en-US" sz="1500" i="0" dirty="0">
                <a:solidFill>
                  <a:srgbClr val="000000"/>
                </a:solidFill>
                <a:effectLst/>
              </a:rPr>
            </a:br>
            <a:r>
              <a:rPr lang="en-US" sz="1500" i="0" dirty="0">
                <a:solidFill>
                  <a:srgbClr val="000000"/>
                </a:solidFill>
                <a:effectLst/>
              </a:rPr>
              <a:t>                    Sincerely,</a:t>
            </a:r>
            <a:br>
              <a:rPr lang="en-US" sz="1500" i="0" dirty="0">
                <a:solidFill>
                  <a:srgbClr val="000000"/>
                </a:solidFill>
                <a:effectLst/>
              </a:rPr>
            </a:br>
            <a:r>
              <a:rPr lang="en-US" sz="1500" i="0" dirty="0">
                <a:solidFill>
                  <a:srgbClr val="000000"/>
                </a:solidFill>
                <a:effectLst/>
              </a:rPr>
              <a:t>                    Gilles </a:t>
            </a:r>
            <a:r>
              <a:rPr lang="en-US" sz="1500" i="0" dirty="0" err="1">
                <a:solidFill>
                  <a:srgbClr val="000000"/>
                </a:solidFill>
                <a:effectLst/>
              </a:rPr>
              <a:t>Doré</a:t>
            </a:r>
            <a:br>
              <a:rPr lang="en-US" sz="1500" i="0" dirty="0">
                <a:solidFill>
                  <a:srgbClr val="000000"/>
                </a:solidFill>
                <a:effectLst/>
              </a:rPr>
            </a:br>
            <a:r>
              <a:rPr lang="en-US" sz="1500" i="0" dirty="0">
                <a:solidFill>
                  <a:srgbClr val="000000"/>
                </a:solidFill>
                <a:effectLst/>
              </a:rPr>
              <a:t>                    P.S. As this letter is purely personal, I see no need to distribute it.</a:t>
            </a:r>
            <a:br>
              <a:rPr lang="en-US" sz="1500" i="0" dirty="0">
                <a:solidFill>
                  <a:srgbClr val="000000"/>
                </a:solidFill>
                <a:effectLst/>
              </a:rPr>
            </a:br>
            <a:endParaRPr lang="en-US" sz="1500" dirty="0">
              <a:solidFill>
                <a:schemeClr val="accent1"/>
              </a:solidFill>
            </a:endParaRPr>
          </a:p>
        </p:txBody>
      </p:sp>
      <p:sp useBgFill="1">
        <p:nvSpPr>
          <p:cNvPr id="12" name="Freeform: Shape 11">
            <a:extLst>
              <a:ext uri="{FF2B5EF4-FFF2-40B4-BE49-F238E27FC236}">
                <a16:creationId xmlns:a16="http://schemas.microsoft.com/office/drawing/2014/main" id="{FAC94EAF-F7F7-4727-AE69-A7036B4A512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rot="16200000">
            <a:off x="-650724" y="650724"/>
            <a:ext cx="6858000" cy="5556552"/>
          </a:xfrm>
          <a:custGeom>
            <a:avLst/>
            <a:gdLst>
              <a:gd name="connsiteX0" fmla="*/ 6858000 w 6858000"/>
              <a:gd name="connsiteY0" fmla="*/ 3445704 h 5556552"/>
              <a:gd name="connsiteX1" fmla="*/ 3829242 w 6858000"/>
              <a:gd name="connsiteY1" fmla="*/ 5433322 h 5556552"/>
              <a:gd name="connsiteX2" fmla="*/ 3827369 w 6858000"/>
              <a:gd name="connsiteY2" fmla="*/ 5434867 h 5556552"/>
              <a:gd name="connsiteX3" fmla="*/ 3824583 w 6858000"/>
              <a:gd name="connsiteY3" fmla="*/ 5436378 h 5556552"/>
              <a:gd name="connsiteX4" fmla="*/ 3798693 w 6858000"/>
              <a:gd name="connsiteY4" fmla="*/ 5453370 h 5556552"/>
              <a:gd name="connsiteX5" fmla="*/ 3785011 w 6858000"/>
              <a:gd name="connsiteY5" fmla="*/ 5457858 h 5556552"/>
              <a:gd name="connsiteX6" fmla="*/ 3706339 w 6858000"/>
              <a:gd name="connsiteY6" fmla="*/ 5500559 h 5556552"/>
              <a:gd name="connsiteX7" fmla="*/ 3428998 w 6858000"/>
              <a:gd name="connsiteY7" fmla="*/ 5556552 h 5556552"/>
              <a:gd name="connsiteX8" fmla="*/ 3151658 w 6858000"/>
              <a:gd name="connsiteY8" fmla="*/ 5500559 h 5556552"/>
              <a:gd name="connsiteX9" fmla="*/ 3072996 w 6858000"/>
              <a:gd name="connsiteY9" fmla="*/ 5457863 h 5556552"/>
              <a:gd name="connsiteX10" fmla="*/ 3059298 w 6858000"/>
              <a:gd name="connsiteY10" fmla="*/ 5453370 h 5556552"/>
              <a:gd name="connsiteX11" fmla="*/ 3033383 w 6858000"/>
              <a:gd name="connsiteY11" fmla="*/ 5436362 h 5556552"/>
              <a:gd name="connsiteX12" fmla="*/ 3030627 w 6858000"/>
              <a:gd name="connsiteY12" fmla="*/ 5434867 h 5556552"/>
              <a:gd name="connsiteX13" fmla="*/ 3028775 w 6858000"/>
              <a:gd name="connsiteY13" fmla="*/ 5433338 h 5556552"/>
              <a:gd name="connsiteX14" fmla="*/ 0 w 6858000"/>
              <a:gd name="connsiteY14" fmla="*/ 3445704 h 5556552"/>
              <a:gd name="connsiteX15" fmla="*/ 6858000 w 6858000"/>
              <a:gd name="connsiteY15" fmla="*/ 0 h 5556552"/>
              <a:gd name="connsiteX16" fmla="*/ 6858000 w 6858000"/>
              <a:gd name="connsiteY16" fmla="*/ 349336 h 5556552"/>
              <a:gd name="connsiteX17" fmla="*/ 6858000 w 6858000"/>
              <a:gd name="connsiteY17" fmla="*/ 3445703 h 5556552"/>
              <a:gd name="connsiteX18" fmla="*/ 0 w 6858000"/>
              <a:gd name="connsiteY18" fmla="*/ 3445703 h 5556552"/>
              <a:gd name="connsiteX19" fmla="*/ 0 w 6858000"/>
              <a:gd name="connsiteY19" fmla="*/ 0 h 55565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858000" h="5556552">
                <a:moveTo>
                  <a:pt x="6858000" y="3445704"/>
                </a:moveTo>
                <a:lnTo>
                  <a:pt x="3829242" y="5433322"/>
                </a:lnTo>
                <a:lnTo>
                  <a:pt x="3827369" y="5434867"/>
                </a:lnTo>
                <a:lnTo>
                  <a:pt x="3824583" y="5436378"/>
                </a:lnTo>
                <a:lnTo>
                  <a:pt x="3798693" y="5453370"/>
                </a:lnTo>
                <a:lnTo>
                  <a:pt x="3785011" y="5457858"/>
                </a:lnTo>
                <a:lnTo>
                  <a:pt x="3706339" y="5500559"/>
                </a:lnTo>
                <a:cubicBezTo>
                  <a:pt x="3621096" y="5536614"/>
                  <a:pt x="3527375" y="5556552"/>
                  <a:pt x="3428998" y="5556552"/>
                </a:cubicBezTo>
                <a:cubicBezTo>
                  <a:pt x="3330621" y="5556552"/>
                  <a:pt x="3236901" y="5536614"/>
                  <a:pt x="3151658" y="5500559"/>
                </a:cubicBezTo>
                <a:lnTo>
                  <a:pt x="3072996" y="5457863"/>
                </a:lnTo>
                <a:lnTo>
                  <a:pt x="3059298" y="5453370"/>
                </a:lnTo>
                <a:lnTo>
                  <a:pt x="3033383" y="5436362"/>
                </a:lnTo>
                <a:lnTo>
                  <a:pt x="3030627" y="5434867"/>
                </a:lnTo>
                <a:lnTo>
                  <a:pt x="3028775" y="5433338"/>
                </a:lnTo>
                <a:lnTo>
                  <a:pt x="0" y="3445704"/>
                </a:lnTo>
                <a:close/>
                <a:moveTo>
                  <a:pt x="6858000" y="0"/>
                </a:moveTo>
                <a:lnTo>
                  <a:pt x="6858000" y="349336"/>
                </a:lnTo>
                <a:lnTo>
                  <a:pt x="6858000" y="3445703"/>
                </a:lnTo>
                <a:lnTo>
                  <a:pt x="0" y="3445703"/>
                </a:lnTo>
                <a:lnTo>
                  <a:pt x="0" y="0"/>
                </a:lnTo>
                <a:close/>
              </a:path>
            </a:pathLst>
          </a:custGeom>
          <a:ln>
            <a:noFill/>
          </a:ln>
          <a:effectLst/>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txBody>
          <a:bodyPr/>
          <a:lstStyle/>
          <a:p>
            <a:endParaRPr lang="en-CA"/>
          </a:p>
        </p:txBody>
      </p:sp>
      <p:sp>
        <p:nvSpPr>
          <p:cNvPr id="3" name="Text Placeholder 2">
            <a:extLst>
              <a:ext uri="{FF2B5EF4-FFF2-40B4-BE49-F238E27FC236}">
                <a16:creationId xmlns:a16="http://schemas.microsoft.com/office/drawing/2014/main" id="{269628DB-92AF-4E79-8302-DA3FA0E918C4}"/>
              </a:ext>
            </a:extLst>
          </p:cNvPr>
          <p:cNvSpPr>
            <a:spLocks noGrp="1"/>
          </p:cNvSpPr>
          <p:nvPr>
            <p:ph type="body" idx="1"/>
          </p:nvPr>
        </p:nvSpPr>
        <p:spPr>
          <a:xfrm>
            <a:off x="221673" y="1080655"/>
            <a:ext cx="5652653" cy="4765963"/>
          </a:xfrm>
          <a:effectLst/>
        </p:spPr>
        <p:txBody>
          <a:bodyPr vert="horz" lIns="91440" tIns="45720" rIns="91440" bIns="45720" rtlCol="0" anchor="ctr">
            <a:normAutofit/>
          </a:bodyPr>
          <a:lstStyle/>
          <a:p>
            <a:pPr algn="ctr"/>
            <a:r>
              <a:rPr lang="fr-FR" sz="2800" b="0" i="0" dirty="0">
                <a:effectLst/>
                <a:latin typeface="Open Sans"/>
              </a:rPr>
              <a:t>Doré v. Barreau</a:t>
            </a:r>
          </a:p>
          <a:p>
            <a:pPr algn="ctr"/>
            <a:r>
              <a:rPr lang="fr-FR" sz="2800" b="0" i="0" dirty="0">
                <a:effectLst/>
                <a:latin typeface="Open Sans"/>
              </a:rPr>
              <a:t> du Québec, 2012 SCC 12</a:t>
            </a:r>
          </a:p>
          <a:p>
            <a:pPr algn="ctr"/>
            <a:endParaRPr lang="en-US" sz="2800" dirty="0"/>
          </a:p>
        </p:txBody>
      </p:sp>
    </p:spTree>
    <p:extLst>
      <p:ext uri="{BB962C8B-B14F-4D97-AF65-F5344CB8AC3E}">
        <p14:creationId xmlns:p14="http://schemas.microsoft.com/office/powerpoint/2010/main" val="202775208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53" name="Rectangle 52">
            <a:extLst>
              <a:ext uri="{FF2B5EF4-FFF2-40B4-BE49-F238E27FC236}">
                <a16:creationId xmlns:a16="http://schemas.microsoft.com/office/drawing/2014/main" id="{A8384FB5-9ADC-4DDC-881B-597D56F5B1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Rectangle 54">
            <a:extLst>
              <a:ext uri="{FF2B5EF4-FFF2-40B4-BE49-F238E27FC236}">
                <a16:creationId xmlns:a16="http://schemas.microsoft.com/office/drawing/2014/main" id="{91E5A9A7-95C6-4F4F-B00E-C82E07FE62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7539" y="1417538"/>
            <a:ext cx="6875818" cy="4040744"/>
          </a:xfrm>
          <a:prstGeom prst="rect">
            <a:avLst/>
          </a:prstGeom>
          <a:gradFill>
            <a:gsLst>
              <a:gs pos="0">
                <a:srgbClr val="000000"/>
              </a:gs>
              <a:gs pos="100000">
                <a:schemeClr val="accent1">
                  <a:lumMod val="75000"/>
                </a:schemeClr>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7" name="Rectangle 56">
            <a:extLst>
              <a:ext uri="{FF2B5EF4-FFF2-40B4-BE49-F238E27FC236}">
                <a16:creationId xmlns:a16="http://schemas.microsoft.com/office/drawing/2014/main" id="{D07DD2DE-F619-49DD-B5E7-03A290FF4E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158495" y="2660473"/>
            <a:ext cx="4355594" cy="4038603"/>
          </a:xfrm>
          <a:prstGeom prst="rect">
            <a:avLst/>
          </a:prstGeom>
          <a:gradFill>
            <a:gsLst>
              <a:gs pos="0">
                <a:schemeClr val="accent1">
                  <a:alpha val="50000"/>
                </a:schemeClr>
              </a:gs>
              <a:gs pos="100000">
                <a:schemeClr val="accent1">
                  <a:lumMod val="50000"/>
                  <a:alpha val="0"/>
                </a:schemeClr>
              </a:gs>
            </a:gsLst>
            <a:lin ang="11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Rectangle 58">
            <a:extLst>
              <a:ext uri="{FF2B5EF4-FFF2-40B4-BE49-F238E27FC236}">
                <a16:creationId xmlns:a16="http://schemas.microsoft.com/office/drawing/2014/main" id="{85149191-5F60-4A28-AAFF-039F96B0F3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1180882" y="1638085"/>
            <a:ext cx="6857572" cy="3581401"/>
          </a:xfrm>
          <a:prstGeom prst="rect">
            <a:avLst/>
          </a:prstGeom>
          <a:gradFill>
            <a:gsLst>
              <a:gs pos="0">
                <a:srgbClr val="000000">
                  <a:alpha val="59000"/>
                </a:srgbClr>
              </a:gs>
              <a:gs pos="69000">
                <a:schemeClr val="accent1">
                  <a:alpha val="0"/>
                </a:scheme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Freeform: Shape 60">
            <a:extLst>
              <a:ext uri="{FF2B5EF4-FFF2-40B4-BE49-F238E27FC236}">
                <a16:creationId xmlns:a16="http://schemas.microsoft.com/office/drawing/2014/main" id="{F8260ED5-17F7-4158-B241-D51DD4CF1B7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6097846">
            <a:off x="-747355" y="1201312"/>
            <a:ext cx="4808302" cy="4088666"/>
          </a:xfrm>
          <a:custGeom>
            <a:avLst/>
            <a:gdLst>
              <a:gd name="connsiteX0" fmla="*/ 48844 w 4808302"/>
              <a:gd name="connsiteY0" fmla="*/ 2888671 h 4088666"/>
              <a:gd name="connsiteX1" fmla="*/ 0 w 4808302"/>
              <a:gd name="connsiteY1" fmla="*/ 2404151 h 4088666"/>
              <a:gd name="connsiteX2" fmla="*/ 2404151 w 4808302"/>
              <a:gd name="connsiteY2" fmla="*/ 0 h 4088666"/>
              <a:gd name="connsiteX3" fmla="*/ 4808302 w 4808302"/>
              <a:gd name="connsiteY3" fmla="*/ 2404151 h 4088666"/>
              <a:gd name="connsiteX4" fmla="*/ 4700216 w 4808302"/>
              <a:gd name="connsiteY4" fmla="*/ 3119072 h 4088666"/>
              <a:gd name="connsiteX5" fmla="*/ 4643143 w 4808302"/>
              <a:gd name="connsiteY5" fmla="*/ 3275009 h 4088666"/>
              <a:gd name="connsiteX6" fmla="*/ 690093 w 4808302"/>
              <a:gd name="connsiteY6" fmla="*/ 4088666 h 4088666"/>
              <a:gd name="connsiteX7" fmla="*/ 548991 w 4808302"/>
              <a:gd name="connsiteY7" fmla="*/ 3933414 h 4088666"/>
              <a:gd name="connsiteX8" fmla="*/ 48844 w 4808302"/>
              <a:gd name="connsiteY8" fmla="*/ 2888671 h 40886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08302" h="4088666">
                <a:moveTo>
                  <a:pt x="48844" y="2888671"/>
                </a:moveTo>
                <a:cubicBezTo>
                  <a:pt x="16818" y="2732167"/>
                  <a:pt x="0" y="2570123"/>
                  <a:pt x="0" y="2404151"/>
                </a:cubicBezTo>
                <a:cubicBezTo>
                  <a:pt x="0" y="1076375"/>
                  <a:pt x="1076375" y="0"/>
                  <a:pt x="2404151" y="0"/>
                </a:cubicBezTo>
                <a:cubicBezTo>
                  <a:pt x="3731927" y="0"/>
                  <a:pt x="4808302" y="1076375"/>
                  <a:pt x="4808302" y="2404151"/>
                </a:cubicBezTo>
                <a:cubicBezTo>
                  <a:pt x="4808302" y="2653109"/>
                  <a:pt x="4770461" y="2893229"/>
                  <a:pt x="4700216" y="3119072"/>
                </a:cubicBezTo>
                <a:lnTo>
                  <a:pt x="4643143" y="3275009"/>
                </a:lnTo>
                <a:lnTo>
                  <a:pt x="690093" y="4088666"/>
                </a:lnTo>
                <a:lnTo>
                  <a:pt x="548991" y="3933414"/>
                </a:lnTo>
                <a:cubicBezTo>
                  <a:pt x="304015" y="3636572"/>
                  <a:pt x="128908" y="3279932"/>
                  <a:pt x="48844" y="2888671"/>
                </a:cubicBezTo>
                <a:close/>
              </a:path>
            </a:pathLst>
          </a:custGeom>
          <a:gradFill>
            <a:gsLst>
              <a:gs pos="39000">
                <a:schemeClr val="accent1">
                  <a:lumMod val="60000"/>
                  <a:lumOff val="40000"/>
                  <a:alpha val="0"/>
                </a:schemeClr>
              </a:gs>
              <a:gs pos="100000">
                <a:schemeClr val="accent1">
                  <a:lumMod val="75000"/>
                  <a:alpha val="26000"/>
                </a:schemeClr>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 name="Title 1">
            <a:extLst>
              <a:ext uri="{FF2B5EF4-FFF2-40B4-BE49-F238E27FC236}">
                <a16:creationId xmlns:a16="http://schemas.microsoft.com/office/drawing/2014/main" id="{5C77DE1F-CA17-4315-98F3-1E8698F2BA9A}"/>
              </a:ext>
            </a:extLst>
          </p:cNvPr>
          <p:cNvSpPr>
            <a:spLocks noGrp="1"/>
          </p:cNvSpPr>
          <p:nvPr>
            <p:ph type="title"/>
          </p:nvPr>
        </p:nvSpPr>
        <p:spPr>
          <a:xfrm>
            <a:off x="660041" y="2767106"/>
            <a:ext cx="2880828" cy="3071906"/>
          </a:xfrm>
        </p:spPr>
        <p:txBody>
          <a:bodyPr vert="horz" lIns="91440" tIns="45720" rIns="91440" bIns="45720" rtlCol="0" anchor="t">
            <a:normAutofit/>
          </a:bodyPr>
          <a:lstStyle/>
          <a:p>
            <a:pPr algn="l">
              <a:lnSpc>
                <a:spcPct val="90000"/>
              </a:lnSpc>
            </a:pPr>
            <a:r>
              <a:rPr lang="en-US" sz="4000" kern="1200" dirty="0">
                <a:solidFill>
                  <a:srgbClr val="FFFFFF"/>
                </a:solidFill>
                <a:latin typeface="+mj-lt"/>
                <a:ea typeface="+mj-ea"/>
                <a:cs typeface="+mj-cs"/>
              </a:rPr>
              <a:t>Part 2 - Discussion Scenarios </a:t>
            </a:r>
          </a:p>
        </p:txBody>
      </p:sp>
      <p:pic>
        <p:nvPicPr>
          <p:cNvPr id="11" name="Picture 10" descr="A picture containing water sport, sport&#10;&#10;Description automatically generated">
            <a:extLst>
              <a:ext uri="{FF2B5EF4-FFF2-40B4-BE49-F238E27FC236}">
                <a16:creationId xmlns:a16="http://schemas.microsoft.com/office/drawing/2014/main" id="{E8489A7F-068A-4452-B5D0-B06C009E06BF}"/>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4502428" y="836763"/>
            <a:ext cx="7225748" cy="5184474"/>
          </a:xfrm>
          <a:prstGeom prst="rect">
            <a:avLst/>
          </a:prstGeom>
        </p:spPr>
      </p:pic>
      <p:sp>
        <p:nvSpPr>
          <p:cNvPr id="22" name="TextBox 21">
            <a:extLst>
              <a:ext uri="{FF2B5EF4-FFF2-40B4-BE49-F238E27FC236}">
                <a16:creationId xmlns:a16="http://schemas.microsoft.com/office/drawing/2014/main" id="{99D18948-39BC-465F-ACAA-527E1D5F6B10}"/>
              </a:ext>
            </a:extLst>
          </p:cNvPr>
          <p:cNvSpPr txBox="1"/>
          <p:nvPr/>
        </p:nvSpPr>
        <p:spPr>
          <a:xfrm>
            <a:off x="9732673" y="6870700"/>
            <a:ext cx="2459327" cy="200055"/>
          </a:xfrm>
          <a:prstGeom prst="rect">
            <a:avLst/>
          </a:prstGeom>
          <a:solidFill>
            <a:srgbClr val="000000"/>
          </a:solidFill>
        </p:spPr>
        <p:txBody>
          <a:bodyPr wrap="none" rtlCol="0">
            <a:spAutoFit/>
          </a:bodyPr>
          <a:lstStyle/>
          <a:p>
            <a:pPr algn="r">
              <a:spcAft>
                <a:spcPts val="600"/>
              </a:spcAft>
            </a:pPr>
            <a:r>
              <a:rPr lang="en-CA" sz="700">
                <a:solidFill>
                  <a:srgbClr val="FFFFFF"/>
                </a:solidFill>
                <a:hlinkClick r:id="rId5" tooltip="https://www.aliem.com/2011/04/article-review-reframing-research-on/facdev/">
                  <a:extLst>
                    <a:ext uri="{A12FA001-AC4F-418D-AE19-62706E023703}">
                      <ahyp:hlinkClr xmlns:ahyp="http://schemas.microsoft.com/office/drawing/2018/hyperlinkcolor" val="tx"/>
                    </a:ext>
                  </a:extLst>
                </a:hlinkClick>
              </a:rPr>
              <a:t>This Photo</a:t>
            </a:r>
            <a:r>
              <a:rPr lang="en-CA" sz="700">
                <a:solidFill>
                  <a:srgbClr val="FFFFFF"/>
                </a:solidFill>
              </a:rPr>
              <a:t> by Unknown Author is licensed under </a:t>
            </a:r>
            <a:r>
              <a:rPr lang="en-CA" sz="700">
                <a:solidFill>
                  <a:srgbClr val="FFFFFF"/>
                </a:solidFill>
                <a:hlinkClick r:id="rId6" tooltip="https://creativecommons.org/licenses/by-nc-nd/3.0/">
                  <a:extLst>
                    <a:ext uri="{A12FA001-AC4F-418D-AE19-62706E023703}">
                      <ahyp:hlinkClr xmlns:ahyp="http://schemas.microsoft.com/office/drawing/2018/hyperlinkcolor" val="tx"/>
                    </a:ext>
                  </a:extLst>
                </a:hlinkClick>
              </a:rPr>
              <a:t>CC BY-NC-ND</a:t>
            </a:r>
            <a:endParaRPr lang="en-CA" sz="700">
              <a:solidFill>
                <a:srgbClr val="FFFFFF"/>
              </a:solidFill>
            </a:endParaRPr>
          </a:p>
        </p:txBody>
      </p:sp>
      <p:pic>
        <p:nvPicPr>
          <p:cNvPr id="5" name="Content Placeholder 4" hidden="1">
            <a:extLst>
              <a:ext uri="{FF2B5EF4-FFF2-40B4-BE49-F238E27FC236}">
                <a16:creationId xmlns:a16="http://schemas.microsoft.com/office/drawing/2014/main" id="{8BA82C10-E0AB-40EC-9B8B-87695B8E6C1A}"/>
              </a:ext>
            </a:extLst>
          </p:cNvPr>
          <p:cNvPicPr>
            <a:picLocks noGrp="1" noChangeAspect="1"/>
          </p:cNvPicPr>
          <p:nvPr>
            <p:ph idx="1"/>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7"/>
              </a:ext>
            </a:extLst>
          </a:blip>
          <a:stretch>
            <a:fillRect/>
          </a:stretch>
        </p:blipFill>
        <p:spPr>
          <a:xfrm>
            <a:off x="4148137" y="2467769"/>
            <a:ext cx="3895725" cy="2790825"/>
          </a:xfrm>
        </p:spPr>
      </p:pic>
      <p:sp>
        <p:nvSpPr>
          <p:cNvPr id="6" name="TextBox 5" hidden="1">
            <a:extLst>
              <a:ext uri="{FF2B5EF4-FFF2-40B4-BE49-F238E27FC236}">
                <a16:creationId xmlns:a16="http://schemas.microsoft.com/office/drawing/2014/main" id="{EC429646-2E36-4D43-8A9C-FEB46D42F3FD}"/>
              </a:ext>
            </a:extLst>
          </p:cNvPr>
          <p:cNvSpPr txBox="1"/>
          <p:nvPr/>
        </p:nvSpPr>
        <p:spPr>
          <a:xfrm>
            <a:off x="4148137" y="5258594"/>
            <a:ext cx="3895725" cy="230832"/>
          </a:xfrm>
          <a:prstGeom prst="rect">
            <a:avLst/>
          </a:prstGeom>
          <a:noFill/>
        </p:spPr>
        <p:txBody>
          <a:bodyPr wrap="square" rtlCol="0">
            <a:spAutoFit/>
          </a:bodyPr>
          <a:lstStyle/>
          <a:p>
            <a:pPr>
              <a:spcAft>
                <a:spcPts val="600"/>
              </a:spcAft>
            </a:pPr>
            <a:r>
              <a:rPr lang="en-CA" sz="900">
                <a:hlinkClick r:id="rId7" tooltip="http://basicblogtips.com/real-discussion-board.html"/>
              </a:rPr>
              <a:t>This Photo</a:t>
            </a:r>
            <a:r>
              <a:rPr lang="en-CA" sz="900"/>
              <a:t> by Unknown Author is licensed under </a:t>
            </a:r>
            <a:r>
              <a:rPr lang="en-CA" sz="900">
                <a:hlinkClick r:id="rId6" tooltip="https://creativecommons.org/licenses/by-nc-nd/3.0/"/>
              </a:rPr>
              <a:t>CC BY-NC-ND</a:t>
            </a:r>
            <a:endParaRPr lang="en-CA" sz="900"/>
          </a:p>
        </p:txBody>
      </p:sp>
      <p:sp>
        <p:nvSpPr>
          <p:cNvPr id="9" name="TextBox 8" hidden="1">
            <a:extLst>
              <a:ext uri="{FF2B5EF4-FFF2-40B4-BE49-F238E27FC236}">
                <a16:creationId xmlns:a16="http://schemas.microsoft.com/office/drawing/2014/main" id="{BF8AD250-5D6F-4EC4-B4D4-A1841BDC04AB}"/>
              </a:ext>
            </a:extLst>
          </p:cNvPr>
          <p:cNvSpPr txBox="1"/>
          <p:nvPr/>
        </p:nvSpPr>
        <p:spPr>
          <a:xfrm>
            <a:off x="4841062" y="4574362"/>
            <a:ext cx="2809875" cy="369332"/>
          </a:xfrm>
          <a:prstGeom prst="rect">
            <a:avLst/>
          </a:prstGeom>
          <a:noFill/>
        </p:spPr>
        <p:txBody>
          <a:bodyPr wrap="square" rtlCol="0">
            <a:spAutoFit/>
          </a:bodyPr>
          <a:lstStyle/>
          <a:p>
            <a:pPr>
              <a:spcAft>
                <a:spcPts val="600"/>
              </a:spcAft>
            </a:pPr>
            <a:r>
              <a:rPr lang="en-CA" sz="900">
                <a:hlinkClick r:id="rId8" tooltip="http://www.infoverto.com/2010/01/discussion-what-key-metrics-to-attack.html"/>
              </a:rPr>
              <a:t>This Photo</a:t>
            </a:r>
            <a:r>
              <a:rPr lang="en-CA" sz="900"/>
              <a:t> by Unknown Author is licensed under </a:t>
            </a:r>
            <a:r>
              <a:rPr lang="en-CA" sz="900">
                <a:hlinkClick r:id="rId9" tooltip="https://creativecommons.org/licenses/by-nc-sa/3.0/"/>
              </a:rPr>
              <a:t>CC BY-SA-NC</a:t>
            </a:r>
            <a:endParaRPr lang="en-CA" sz="900"/>
          </a:p>
        </p:txBody>
      </p:sp>
      <p:sp>
        <p:nvSpPr>
          <p:cNvPr id="12" name="TextBox 11" hidden="1">
            <a:extLst>
              <a:ext uri="{FF2B5EF4-FFF2-40B4-BE49-F238E27FC236}">
                <a16:creationId xmlns:a16="http://schemas.microsoft.com/office/drawing/2014/main" id="{36139E45-0439-4440-806B-469099FA4CEA}"/>
              </a:ext>
            </a:extLst>
          </p:cNvPr>
          <p:cNvSpPr txBox="1"/>
          <p:nvPr/>
        </p:nvSpPr>
        <p:spPr>
          <a:xfrm>
            <a:off x="3852825" y="5462550"/>
            <a:ext cx="5086350" cy="230832"/>
          </a:xfrm>
          <a:prstGeom prst="rect">
            <a:avLst/>
          </a:prstGeom>
          <a:noFill/>
        </p:spPr>
        <p:txBody>
          <a:bodyPr wrap="square" rtlCol="0">
            <a:spAutoFit/>
          </a:bodyPr>
          <a:lstStyle/>
          <a:p>
            <a:pPr>
              <a:spcAft>
                <a:spcPts val="600"/>
              </a:spcAft>
            </a:pPr>
            <a:r>
              <a:rPr lang="en-CA" sz="900">
                <a:hlinkClick r:id="rId10" tooltip="http://productdesignjournal.blogspot.com/2013_05_01_archive.html"/>
              </a:rPr>
              <a:t>This Photo</a:t>
            </a:r>
            <a:r>
              <a:rPr lang="en-CA" sz="900"/>
              <a:t> by Unknown Author is licensed under </a:t>
            </a:r>
            <a:r>
              <a:rPr lang="en-CA" sz="900">
                <a:hlinkClick r:id="rId6" tooltip="https://creativecommons.org/licenses/by-nc-nd/3.0/"/>
              </a:rPr>
              <a:t>CC BY-NC-ND</a:t>
            </a:r>
            <a:endParaRPr lang="en-CA" sz="900"/>
          </a:p>
        </p:txBody>
      </p:sp>
      <p:sp>
        <p:nvSpPr>
          <p:cNvPr id="16" name="TextBox 15">
            <a:extLst>
              <a:ext uri="{FF2B5EF4-FFF2-40B4-BE49-F238E27FC236}">
                <a16:creationId xmlns:a16="http://schemas.microsoft.com/office/drawing/2014/main" id="{24108E9F-B73F-4052-B86D-BB554BB2A3F1}"/>
              </a:ext>
            </a:extLst>
          </p:cNvPr>
          <p:cNvSpPr txBox="1"/>
          <p:nvPr/>
        </p:nvSpPr>
        <p:spPr>
          <a:xfrm>
            <a:off x="7260646" y="6870700"/>
            <a:ext cx="2459327" cy="200055"/>
          </a:xfrm>
          <a:prstGeom prst="rect">
            <a:avLst/>
          </a:prstGeom>
          <a:solidFill>
            <a:srgbClr val="000000"/>
          </a:solidFill>
        </p:spPr>
        <p:txBody>
          <a:bodyPr wrap="none" rtlCol="0">
            <a:spAutoFit/>
          </a:bodyPr>
          <a:lstStyle/>
          <a:p>
            <a:pPr algn="r">
              <a:spcAft>
                <a:spcPts val="600"/>
              </a:spcAft>
            </a:pPr>
            <a:r>
              <a:rPr lang="en-CA" sz="700">
                <a:solidFill>
                  <a:srgbClr val="FFFFFF"/>
                </a:solidFill>
                <a:hlinkClick r:id="rId7" tooltip="http://basicblogtips.com/real-discussion-board.html">
                  <a:extLst>
                    <a:ext uri="{A12FA001-AC4F-418D-AE19-62706E023703}">
                      <ahyp:hlinkClr xmlns:ahyp="http://schemas.microsoft.com/office/drawing/2018/hyperlinkcolor" val="tx"/>
                    </a:ext>
                  </a:extLst>
                </a:hlinkClick>
              </a:rPr>
              <a:t>This Photo</a:t>
            </a:r>
            <a:r>
              <a:rPr lang="en-CA" sz="700">
                <a:solidFill>
                  <a:srgbClr val="FFFFFF"/>
                </a:solidFill>
              </a:rPr>
              <a:t> by Unknown Author is licensed under </a:t>
            </a:r>
            <a:r>
              <a:rPr lang="en-CA" sz="700">
                <a:solidFill>
                  <a:srgbClr val="FFFFFF"/>
                </a:solidFill>
                <a:hlinkClick r:id="rId6" tooltip="https://creativecommons.org/licenses/by-nc-nd/3.0/">
                  <a:extLst>
                    <a:ext uri="{A12FA001-AC4F-418D-AE19-62706E023703}">
                      <ahyp:hlinkClr xmlns:ahyp="http://schemas.microsoft.com/office/drawing/2018/hyperlinkcolor" val="tx"/>
                    </a:ext>
                  </a:extLst>
                </a:hlinkClick>
              </a:rPr>
              <a:t>CC BY-NC-ND</a:t>
            </a:r>
            <a:endParaRPr lang="en-CA" sz="700">
              <a:solidFill>
                <a:srgbClr val="FFFFFF"/>
              </a:solidFill>
            </a:endParaRPr>
          </a:p>
        </p:txBody>
      </p:sp>
    </p:spTree>
    <p:extLst>
      <p:ext uri="{BB962C8B-B14F-4D97-AF65-F5344CB8AC3E}">
        <p14:creationId xmlns:p14="http://schemas.microsoft.com/office/powerpoint/2010/main" val="121888513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FB3549-5072-46F3-878D-649C9182A392}"/>
              </a:ext>
            </a:extLst>
          </p:cNvPr>
          <p:cNvSpPr>
            <a:spLocks noGrp="1"/>
          </p:cNvSpPr>
          <p:nvPr>
            <p:ph type="title"/>
          </p:nvPr>
        </p:nvSpPr>
        <p:spPr>
          <a:solidFill>
            <a:schemeClr val="accent1">
              <a:lumMod val="40000"/>
              <a:lumOff val="60000"/>
            </a:schemeClr>
          </a:solidFill>
        </p:spPr>
        <p:txBody>
          <a:bodyPr>
            <a:normAutofit/>
          </a:bodyPr>
          <a:lstStyle/>
          <a:p>
            <a:r>
              <a:rPr lang="en-CA" sz="6000" b="1" dirty="0"/>
              <a:t>Scenario #1 – Distraught Counsel</a:t>
            </a:r>
            <a:endParaRPr lang="en-CA" sz="6000" b="1" dirty="0">
              <a:highlight>
                <a:srgbClr val="00FF00"/>
              </a:highlight>
            </a:endParaRPr>
          </a:p>
        </p:txBody>
      </p:sp>
      <p:sp>
        <p:nvSpPr>
          <p:cNvPr id="3" name="Content Placeholder 2">
            <a:extLst>
              <a:ext uri="{FF2B5EF4-FFF2-40B4-BE49-F238E27FC236}">
                <a16:creationId xmlns:a16="http://schemas.microsoft.com/office/drawing/2014/main" id="{311090DE-20A9-4B1C-8D2C-CC800C4E0F2F}"/>
              </a:ext>
            </a:extLst>
          </p:cNvPr>
          <p:cNvSpPr>
            <a:spLocks noGrp="1"/>
          </p:cNvSpPr>
          <p:nvPr>
            <p:ph idx="1"/>
          </p:nvPr>
        </p:nvSpPr>
        <p:spPr/>
        <p:txBody>
          <a:bodyPr>
            <a:normAutofit/>
          </a:bodyPr>
          <a:lstStyle/>
          <a:p>
            <a:pPr marL="0" indent="0">
              <a:buNone/>
            </a:pPr>
            <a:endParaRPr lang="en-CA" sz="3600" dirty="0"/>
          </a:p>
          <a:p>
            <a:pPr marL="0" indent="0">
              <a:buNone/>
            </a:pPr>
            <a:r>
              <a:rPr lang="en-CA" sz="3600" dirty="0"/>
              <a:t>You attend at court for trial (or hearing or application) and it is clear that opposing counsel is distressed or otherwise unwell.</a:t>
            </a:r>
          </a:p>
          <a:p>
            <a:pPr marL="0" indent="0">
              <a:buNone/>
            </a:pPr>
            <a:endParaRPr lang="en-CA" sz="3600" dirty="0"/>
          </a:p>
          <a:p>
            <a:endParaRPr lang="en-CA" dirty="0"/>
          </a:p>
        </p:txBody>
      </p:sp>
    </p:spTree>
    <p:extLst>
      <p:ext uri="{BB962C8B-B14F-4D97-AF65-F5344CB8AC3E}">
        <p14:creationId xmlns:p14="http://schemas.microsoft.com/office/powerpoint/2010/main" val="273092973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FB3549-5072-46F3-878D-649C9182A392}"/>
              </a:ext>
            </a:extLst>
          </p:cNvPr>
          <p:cNvSpPr>
            <a:spLocks noGrp="1"/>
          </p:cNvSpPr>
          <p:nvPr>
            <p:ph type="title"/>
          </p:nvPr>
        </p:nvSpPr>
        <p:spPr>
          <a:solidFill>
            <a:schemeClr val="accent1">
              <a:lumMod val="40000"/>
              <a:lumOff val="60000"/>
            </a:schemeClr>
          </a:solidFill>
        </p:spPr>
        <p:txBody>
          <a:bodyPr>
            <a:normAutofit/>
          </a:bodyPr>
          <a:lstStyle/>
          <a:p>
            <a:r>
              <a:rPr lang="en-CA" sz="6000" b="1" dirty="0"/>
              <a:t>Scenario #2 – Advice or Bullying?</a:t>
            </a:r>
            <a:endParaRPr lang="en-CA" sz="6000" b="1" dirty="0">
              <a:solidFill>
                <a:srgbClr val="FF0000"/>
              </a:solidFill>
              <a:highlight>
                <a:srgbClr val="00FF00"/>
              </a:highlight>
            </a:endParaRPr>
          </a:p>
        </p:txBody>
      </p:sp>
      <p:sp>
        <p:nvSpPr>
          <p:cNvPr id="3" name="Content Placeholder 2">
            <a:extLst>
              <a:ext uri="{FF2B5EF4-FFF2-40B4-BE49-F238E27FC236}">
                <a16:creationId xmlns:a16="http://schemas.microsoft.com/office/drawing/2014/main" id="{311090DE-20A9-4B1C-8D2C-CC800C4E0F2F}"/>
              </a:ext>
            </a:extLst>
          </p:cNvPr>
          <p:cNvSpPr>
            <a:spLocks noGrp="1"/>
          </p:cNvSpPr>
          <p:nvPr>
            <p:ph idx="1"/>
          </p:nvPr>
        </p:nvSpPr>
        <p:spPr/>
        <p:txBody>
          <a:bodyPr>
            <a:normAutofit fontScale="92500" lnSpcReduction="10000"/>
          </a:bodyPr>
          <a:lstStyle/>
          <a:p>
            <a:pPr marL="0" indent="0">
              <a:buNone/>
            </a:pPr>
            <a:r>
              <a:rPr lang="en-CA" dirty="0"/>
              <a:t>Lawyers were </a:t>
            </a:r>
            <a:r>
              <a:rPr lang="en-CA" i="1" dirty="0"/>
              <a:t>born</a:t>
            </a:r>
            <a:r>
              <a:rPr lang="en-CA" dirty="0"/>
              <a:t> to help.</a:t>
            </a:r>
          </a:p>
          <a:p>
            <a:pPr marL="0" indent="0">
              <a:buNone/>
            </a:pPr>
            <a:endParaRPr lang="en-CA" dirty="0"/>
          </a:p>
          <a:p>
            <a:pPr marL="0" indent="0">
              <a:buNone/>
            </a:pPr>
            <a:r>
              <a:rPr lang="en-CA" dirty="0"/>
              <a:t>Senior lawyers like to give advice, especially to junior lawyers, whether that advice is sought, welcome or warranted. </a:t>
            </a:r>
          </a:p>
          <a:p>
            <a:pPr marL="0" indent="0">
              <a:buNone/>
            </a:pPr>
            <a:endParaRPr lang="en-CA" dirty="0"/>
          </a:p>
          <a:p>
            <a:pPr marL="0" indent="0">
              <a:buNone/>
            </a:pPr>
            <a:r>
              <a:rPr lang="en-CA" dirty="0"/>
              <a:t>When well-meaning “help” turns patronizing.</a:t>
            </a:r>
          </a:p>
          <a:p>
            <a:pPr marL="0" indent="0">
              <a:buNone/>
            </a:pPr>
            <a:endParaRPr lang="en-CA" dirty="0"/>
          </a:p>
          <a:p>
            <a:pPr marL="0" indent="0">
              <a:buNone/>
            </a:pPr>
            <a:r>
              <a:rPr lang="en-CA" dirty="0"/>
              <a:t>See </a:t>
            </a:r>
            <a:r>
              <a:rPr lang="en-CA" u="sng" dirty="0"/>
              <a:t>Singh et al v </a:t>
            </a:r>
            <a:r>
              <a:rPr lang="en-CA" u="sng" dirty="0" err="1"/>
              <a:t>Braich</a:t>
            </a:r>
            <a:r>
              <a:rPr lang="en-CA" u="sng" dirty="0"/>
              <a:t> </a:t>
            </a:r>
            <a:r>
              <a:rPr lang="en-CA" dirty="0"/>
              <a:t>2023 ONSC 5053</a:t>
            </a:r>
          </a:p>
          <a:p>
            <a:pPr marL="0" indent="0">
              <a:buNone/>
            </a:pPr>
            <a:r>
              <a:rPr lang="en-CA" dirty="0"/>
              <a:t> para 24</a:t>
            </a:r>
          </a:p>
          <a:p>
            <a:pPr marL="0" indent="0">
              <a:buNone/>
            </a:pPr>
            <a:endParaRPr lang="en-CA" dirty="0"/>
          </a:p>
        </p:txBody>
      </p:sp>
      <p:pic>
        <p:nvPicPr>
          <p:cNvPr id="4" name="Picture 3">
            <a:extLst>
              <a:ext uri="{FF2B5EF4-FFF2-40B4-BE49-F238E27FC236}">
                <a16:creationId xmlns:a16="http://schemas.microsoft.com/office/drawing/2014/main" id="{8A7DF9D6-694B-6BDA-8D04-F1E28956F157}"/>
              </a:ext>
            </a:extLst>
          </p:cNvPr>
          <p:cNvPicPr>
            <a:picLocks noChangeAspect="1"/>
          </p:cNvPicPr>
          <p:nvPr/>
        </p:nvPicPr>
        <p:blipFill>
          <a:blip r:embed="rId3"/>
          <a:stretch>
            <a:fillRect/>
          </a:stretch>
        </p:blipFill>
        <p:spPr>
          <a:xfrm rot="20975814">
            <a:off x="7467077" y="4364291"/>
            <a:ext cx="4398807" cy="1787015"/>
          </a:xfrm>
          <a:prstGeom prst="rect">
            <a:avLst/>
          </a:prstGeom>
        </p:spPr>
      </p:pic>
    </p:spTree>
    <p:extLst>
      <p:ext uri="{BB962C8B-B14F-4D97-AF65-F5344CB8AC3E}">
        <p14:creationId xmlns:p14="http://schemas.microsoft.com/office/powerpoint/2010/main" val="240340705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1" name="Rectangle 20">
            <a:extLst>
              <a:ext uri="{FF2B5EF4-FFF2-40B4-BE49-F238E27FC236}">
                <a16:creationId xmlns:a16="http://schemas.microsoft.com/office/drawing/2014/main" id="{09588DA8-065E-4F6F-8EFD-43104AB2E0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23" name="Rectangle 22">
            <a:extLst>
              <a:ext uri="{FF2B5EF4-FFF2-40B4-BE49-F238E27FC236}">
                <a16:creationId xmlns:a16="http://schemas.microsoft.com/office/drawing/2014/main" id="{C4285719-470E-454C-AF62-8323075F1F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CD9FE4EF-C4D8-49A0-B2FF-81D8DB7D8A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4300840D-0A0B-4512-BACA-B439D5B9C5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D2B78728-A580-49A7-84F9-6EF6F583AD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Freeform: Shape 30">
            <a:extLst>
              <a:ext uri="{FF2B5EF4-FFF2-40B4-BE49-F238E27FC236}">
                <a16:creationId xmlns:a16="http://schemas.microsoft.com/office/drawing/2014/main" id="{38FAA1A1-D861-433F-88FA-1E9D6FD31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3" name="Rectangle 32">
            <a:extLst>
              <a:ext uri="{FF2B5EF4-FFF2-40B4-BE49-F238E27FC236}">
                <a16:creationId xmlns:a16="http://schemas.microsoft.com/office/drawing/2014/main" id="{8D71EDA1-87BF-4D5D-AB79-F346FD1927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3" y="1399943"/>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B438E93-EB55-697A-8B43-F49DC6088FB5}"/>
              </a:ext>
            </a:extLst>
          </p:cNvPr>
          <p:cNvSpPr>
            <a:spLocks noGrp="1"/>
          </p:cNvSpPr>
          <p:nvPr>
            <p:ph type="title"/>
          </p:nvPr>
        </p:nvSpPr>
        <p:spPr>
          <a:xfrm>
            <a:off x="466722" y="586855"/>
            <a:ext cx="3201366" cy="3387497"/>
          </a:xfrm>
        </p:spPr>
        <p:txBody>
          <a:bodyPr vert="horz" lIns="91440" tIns="45720" rIns="91440" bIns="45720" rtlCol="0" anchor="b">
            <a:normAutofit/>
          </a:bodyPr>
          <a:lstStyle/>
          <a:p>
            <a:pPr algn="r"/>
            <a:r>
              <a:rPr lang="en-US" sz="6600" i="1" kern="1200" dirty="0">
                <a:solidFill>
                  <a:srgbClr val="FFFFFF"/>
                </a:solidFill>
                <a:latin typeface="+mj-lt"/>
                <a:ea typeface="+mj-ea"/>
                <a:cs typeface="+mj-cs"/>
              </a:rPr>
              <a:t>Obiter</a:t>
            </a:r>
            <a:r>
              <a:rPr lang="en-US" sz="4000" kern="1200" dirty="0">
                <a:solidFill>
                  <a:srgbClr val="FFFFFF"/>
                </a:solidFill>
                <a:latin typeface="+mj-lt"/>
                <a:ea typeface="+mj-ea"/>
                <a:cs typeface="+mj-cs"/>
              </a:rPr>
              <a:t> </a:t>
            </a:r>
          </a:p>
        </p:txBody>
      </p:sp>
      <p:sp>
        <p:nvSpPr>
          <p:cNvPr id="3" name="Content Placeholder 2">
            <a:extLst>
              <a:ext uri="{FF2B5EF4-FFF2-40B4-BE49-F238E27FC236}">
                <a16:creationId xmlns:a16="http://schemas.microsoft.com/office/drawing/2014/main" id="{21A54DF1-E85A-82C6-6FF8-1E0BDA3C371B}"/>
              </a:ext>
            </a:extLst>
          </p:cNvPr>
          <p:cNvSpPr>
            <a:spLocks noGrp="1"/>
          </p:cNvSpPr>
          <p:nvPr>
            <p:ph idx="1"/>
          </p:nvPr>
        </p:nvSpPr>
        <p:spPr>
          <a:xfrm>
            <a:off x="4810259" y="649480"/>
            <a:ext cx="6555347" cy="5546047"/>
          </a:xfrm>
        </p:spPr>
        <p:txBody>
          <a:bodyPr vert="horz" lIns="91440" tIns="45720" rIns="91440" bIns="45720" rtlCol="0" anchor="ctr">
            <a:normAutofit/>
          </a:bodyPr>
          <a:lstStyle/>
          <a:p>
            <a:pPr marL="0" indent="0">
              <a:spcBef>
                <a:spcPts val="1000"/>
              </a:spcBef>
              <a:buNone/>
            </a:pPr>
            <a:r>
              <a:rPr lang="en-US" sz="2400" kern="1200" dirty="0">
                <a:latin typeface="+mn-lt"/>
                <a:ea typeface="+mn-ea"/>
                <a:cs typeface="+mn-cs"/>
              </a:rPr>
              <a:t>Defining the Challenge.  </a:t>
            </a:r>
          </a:p>
          <a:p>
            <a:pPr marL="0" indent="0">
              <a:spcBef>
                <a:spcPts val="1000"/>
              </a:spcBef>
              <a:buNone/>
            </a:pPr>
            <a:r>
              <a:rPr lang="en-US" sz="2400" kern="1200" dirty="0">
                <a:latin typeface="+mn-lt"/>
                <a:ea typeface="+mn-ea"/>
                <a:cs typeface="+mn-cs"/>
              </a:rPr>
              <a:t>Civility vs Collegiality </a:t>
            </a:r>
          </a:p>
        </p:txBody>
      </p:sp>
    </p:spTree>
    <p:extLst>
      <p:ext uri="{BB962C8B-B14F-4D97-AF65-F5344CB8AC3E}">
        <p14:creationId xmlns:p14="http://schemas.microsoft.com/office/powerpoint/2010/main" val="384524815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0B5888-F163-4764-8475-EC7FE083CB61}"/>
              </a:ext>
            </a:extLst>
          </p:cNvPr>
          <p:cNvSpPr>
            <a:spLocks noGrp="1"/>
          </p:cNvSpPr>
          <p:nvPr>
            <p:ph type="title"/>
          </p:nvPr>
        </p:nvSpPr>
        <p:spPr>
          <a:solidFill>
            <a:schemeClr val="accent1">
              <a:lumMod val="40000"/>
              <a:lumOff val="60000"/>
            </a:schemeClr>
          </a:solidFill>
        </p:spPr>
        <p:txBody>
          <a:bodyPr>
            <a:normAutofit/>
          </a:bodyPr>
          <a:lstStyle/>
          <a:p>
            <a:r>
              <a:rPr lang="en-CA" sz="6000" b="1" dirty="0"/>
              <a:t>Scenario #3 – “Sort it out” </a:t>
            </a:r>
            <a:endParaRPr lang="en-CA" sz="6000" b="1" dirty="0">
              <a:solidFill>
                <a:srgbClr val="FF0000"/>
              </a:solidFill>
            </a:endParaRPr>
          </a:p>
        </p:txBody>
      </p:sp>
      <p:sp>
        <p:nvSpPr>
          <p:cNvPr id="3" name="Content Placeholder 2">
            <a:extLst>
              <a:ext uri="{FF2B5EF4-FFF2-40B4-BE49-F238E27FC236}">
                <a16:creationId xmlns:a16="http://schemas.microsoft.com/office/drawing/2014/main" id="{B882B2DE-D86C-4EC6-8C83-D6F7D35DE4E2}"/>
              </a:ext>
            </a:extLst>
          </p:cNvPr>
          <p:cNvSpPr>
            <a:spLocks noGrp="1"/>
          </p:cNvSpPr>
          <p:nvPr>
            <p:ph idx="1"/>
          </p:nvPr>
        </p:nvSpPr>
        <p:spPr/>
        <p:txBody>
          <a:bodyPr>
            <a:normAutofit fontScale="92500" lnSpcReduction="20000"/>
          </a:bodyPr>
          <a:lstStyle/>
          <a:p>
            <a:pPr marL="0" indent="0">
              <a:buNone/>
            </a:pPr>
            <a:r>
              <a:rPr lang="en-CA" sz="3500" dirty="0"/>
              <a:t>You are in a trial that has become tense between counsel.  You will only speak to your friend in Court and on the record.  There is an issue that needs to be sorted out before the proceedings can continue.  The Judge tells counsel to “sort it out and come back”.  </a:t>
            </a:r>
          </a:p>
          <a:p>
            <a:pPr marL="0" indent="0">
              <a:buNone/>
            </a:pPr>
            <a:endParaRPr lang="en-CA" sz="3500" dirty="0"/>
          </a:p>
          <a:p>
            <a:pPr marL="0" indent="0">
              <a:buNone/>
            </a:pPr>
            <a:r>
              <a:rPr lang="en-CA" dirty="0"/>
              <a:t>What do you do?  </a:t>
            </a:r>
          </a:p>
          <a:p>
            <a:pPr marL="0" indent="0">
              <a:buNone/>
            </a:pPr>
            <a:r>
              <a:rPr lang="en-CA" dirty="0"/>
              <a:t>How do you prevent it? </a:t>
            </a:r>
          </a:p>
          <a:p>
            <a:pPr marL="0" indent="0">
              <a:buNone/>
            </a:pPr>
            <a:r>
              <a:rPr lang="en-CA" dirty="0"/>
              <a:t>What if you are in a small community and have to work together every day – does this change things? </a:t>
            </a:r>
          </a:p>
          <a:p>
            <a:pPr marL="0" indent="0">
              <a:buNone/>
            </a:pPr>
            <a:endParaRPr lang="en-CA" dirty="0"/>
          </a:p>
        </p:txBody>
      </p:sp>
    </p:spTree>
    <p:extLst>
      <p:ext uri="{BB962C8B-B14F-4D97-AF65-F5344CB8AC3E}">
        <p14:creationId xmlns:p14="http://schemas.microsoft.com/office/powerpoint/2010/main" val="32627369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FB3549-5072-46F3-878D-649C9182A392}"/>
              </a:ext>
            </a:extLst>
          </p:cNvPr>
          <p:cNvSpPr>
            <a:spLocks noGrp="1"/>
          </p:cNvSpPr>
          <p:nvPr>
            <p:ph type="title"/>
          </p:nvPr>
        </p:nvSpPr>
        <p:spPr>
          <a:xfrm>
            <a:off x="609600" y="274637"/>
            <a:ext cx="11060430" cy="1519873"/>
          </a:xfrm>
          <a:solidFill>
            <a:schemeClr val="accent1">
              <a:lumMod val="40000"/>
              <a:lumOff val="60000"/>
            </a:schemeClr>
          </a:solidFill>
          <a:ln>
            <a:solidFill>
              <a:schemeClr val="accent1"/>
            </a:solidFill>
          </a:ln>
        </p:spPr>
        <p:txBody>
          <a:bodyPr>
            <a:normAutofit fontScale="90000"/>
          </a:bodyPr>
          <a:lstStyle/>
          <a:p>
            <a:r>
              <a:rPr lang="en-CA" sz="6000" b="1" dirty="0"/>
              <a:t>Scenario #4 –When “My Friend” is also my neighbour</a:t>
            </a:r>
            <a:endParaRPr lang="en-CA" sz="6000" b="1" dirty="0">
              <a:highlight>
                <a:srgbClr val="00FF00"/>
              </a:highlight>
            </a:endParaRPr>
          </a:p>
        </p:txBody>
      </p:sp>
      <p:sp>
        <p:nvSpPr>
          <p:cNvPr id="3" name="Content Placeholder 2">
            <a:extLst>
              <a:ext uri="{FF2B5EF4-FFF2-40B4-BE49-F238E27FC236}">
                <a16:creationId xmlns:a16="http://schemas.microsoft.com/office/drawing/2014/main" id="{311090DE-20A9-4B1C-8D2C-CC800C4E0F2F}"/>
              </a:ext>
            </a:extLst>
          </p:cNvPr>
          <p:cNvSpPr>
            <a:spLocks noGrp="1"/>
          </p:cNvSpPr>
          <p:nvPr>
            <p:ph idx="1"/>
          </p:nvPr>
        </p:nvSpPr>
        <p:spPr>
          <a:xfrm>
            <a:off x="609599" y="1794510"/>
            <a:ext cx="11277601" cy="4331654"/>
          </a:xfrm>
        </p:spPr>
        <p:txBody>
          <a:bodyPr>
            <a:noAutofit/>
          </a:bodyPr>
          <a:lstStyle/>
          <a:p>
            <a:pPr marL="0" indent="0">
              <a:buNone/>
            </a:pPr>
            <a:r>
              <a:rPr lang="en-CA" sz="3600" dirty="0">
                <a:effectLst/>
                <a:latin typeface="Calibri" panose="020F0502020204030204" pitchFamily="34" charset="0"/>
                <a:ea typeface="Calibri" panose="020F0502020204030204" pitchFamily="34" charset="0"/>
                <a:cs typeface="Times New Roman" panose="02020603050405020304" pitchFamily="18" charset="0"/>
              </a:rPr>
              <a:t>There is an opposing lawyer in your local community with whom you do not get along.  The relationship has descended to “in writing” or “on the record” communication. </a:t>
            </a:r>
            <a:endParaRPr lang="en-CA" sz="3600" dirty="0">
              <a:latin typeface="Calibri" panose="020F0502020204030204" pitchFamily="34" charset="0"/>
              <a:ea typeface="Calibri" panose="020F0502020204030204" pitchFamily="34" charset="0"/>
              <a:cs typeface="Times New Roman" panose="02020603050405020304" pitchFamily="18" charset="0"/>
            </a:endParaRPr>
          </a:p>
          <a:p>
            <a:pPr marL="0" indent="0">
              <a:buNone/>
            </a:pPr>
            <a:endParaRPr lang="en-CA" sz="3600" dirty="0">
              <a:latin typeface="Calibri" panose="020F0502020204030204" pitchFamily="34" charset="0"/>
              <a:ea typeface="Calibri" panose="020F0502020204030204" pitchFamily="34" charset="0"/>
              <a:cs typeface="Times New Roman" panose="02020603050405020304" pitchFamily="18" charset="0"/>
            </a:endParaRPr>
          </a:p>
          <a:p>
            <a:pPr marL="0" indent="0">
              <a:buNone/>
            </a:pPr>
            <a:r>
              <a:rPr lang="en-CA" sz="3600" dirty="0">
                <a:effectLst/>
                <a:latin typeface="Calibri" panose="020F0502020204030204" pitchFamily="34" charset="0"/>
                <a:ea typeface="Calibri" panose="020F0502020204030204" pitchFamily="34" charset="0"/>
                <a:cs typeface="Times New Roman" panose="02020603050405020304" pitchFamily="18" charset="0"/>
              </a:rPr>
              <a:t>Because it is a small community, </a:t>
            </a:r>
            <a:r>
              <a:rPr lang="en-CA" sz="3600" dirty="0">
                <a:latin typeface="Calibri" panose="020F0502020204030204" pitchFamily="34" charset="0"/>
                <a:ea typeface="Calibri" panose="020F0502020204030204" pitchFamily="34" charset="0"/>
                <a:cs typeface="Times New Roman" panose="02020603050405020304" pitchFamily="18" charset="0"/>
              </a:rPr>
              <a:t>n</a:t>
            </a:r>
            <a:r>
              <a:rPr lang="en-CA" sz="3600" dirty="0">
                <a:effectLst/>
                <a:latin typeface="Calibri" panose="020F0502020204030204" pitchFamily="34" charset="0"/>
                <a:ea typeface="Calibri" panose="020F0502020204030204" pitchFamily="34" charset="0"/>
                <a:cs typeface="Times New Roman" panose="02020603050405020304" pitchFamily="18" charset="0"/>
              </a:rPr>
              <a:t>ot being </a:t>
            </a:r>
          </a:p>
          <a:p>
            <a:pPr marL="0" indent="0">
              <a:buNone/>
            </a:pPr>
            <a:r>
              <a:rPr lang="en-CA" sz="3600" dirty="0">
                <a:effectLst/>
                <a:latin typeface="Calibri" panose="020F0502020204030204" pitchFamily="34" charset="0"/>
                <a:ea typeface="Calibri" panose="020F0502020204030204" pitchFamily="34" charset="0"/>
                <a:cs typeface="Times New Roman" panose="02020603050405020304" pitchFamily="18" charset="0"/>
              </a:rPr>
              <a:t>on the same file in the future is not an option.  </a:t>
            </a:r>
          </a:p>
        </p:txBody>
      </p:sp>
      <p:pic>
        <p:nvPicPr>
          <p:cNvPr id="4" name="Picture 3">
            <a:extLst>
              <a:ext uri="{FF2B5EF4-FFF2-40B4-BE49-F238E27FC236}">
                <a16:creationId xmlns:a16="http://schemas.microsoft.com/office/drawing/2014/main" id="{56B8AD60-F88A-191E-2E9B-B1921638D9AF}"/>
              </a:ext>
            </a:extLst>
          </p:cNvPr>
          <p:cNvPicPr>
            <a:picLocks noChangeAspect="1"/>
          </p:cNvPicPr>
          <p:nvPr/>
        </p:nvPicPr>
        <p:blipFill>
          <a:blip r:embed="rId3"/>
          <a:stretch>
            <a:fillRect/>
          </a:stretch>
        </p:blipFill>
        <p:spPr>
          <a:xfrm>
            <a:off x="9152294" y="3429000"/>
            <a:ext cx="2604617" cy="2000346"/>
          </a:xfrm>
          <a:prstGeom prst="rect">
            <a:avLst/>
          </a:prstGeom>
        </p:spPr>
      </p:pic>
    </p:spTree>
    <p:extLst>
      <p:ext uri="{BB962C8B-B14F-4D97-AF65-F5344CB8AC3E}">
        <p14:creationId xmlns:p14="http://schemas.microsoft.com/office/powerpoint/2010/main" val="312297774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1" name="Rectangle 20">
            <a:extLst>
              <a:ext uri="{FF2B5EF4-FFF2-40B4-BE49-F238E27FC236}">
                <a16:creationId xmlns:a16="http://schemas.microsoft.com/office/drawing/2014/main" id="{09588DA8-065E-4F6F-8EFD-43104AB2E0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useBgFill="1">
        <p:nvSpPr>
          <p:cNvPr id="23" name="Rectangle 22">
            <a:extLst>
              <a:ext uri="{FF2B5EF4-FFF2-40B4-BE49-F238E27FC236}">
                <a16:creationId xmlns:a16="http://schemas.microsoft.com/office/drawing/2014/main" id="{C4285719-470E-454C-AF62-8323075F1F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25" name="Rectangle 24">
            <a:extLst>
              <a:ext uri="{FF2B5EF4-FFF2-40B4-BE49-F238E27FC236}">
                <a16:creationId xmlns:a16="http://schemas.microsoft.com/office/drawing/2014/main" id="{CD9FE4EF-C4D8-49A0-B2FF-81D8DB7D8A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27" name="Rectangle 26">
            <a:extLst>
              <a:ext uri="{FF2B5EF4-FFF2-40B4-BE49-F238E27FC236}">
                <a16:creationId xmlns:a16="http://schemas.microsoft.com/office/drawing/2014/main" id="{4300840D-0A0B-4512-BACA-B439D5B9C5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29" name="Rectangle 28">
            <a:extLst>
              <a:ext uri="{FF2B5EF4-FFF2-40B4-BE49-F238E27FC236}">
                <a16:creationId xmlns:a16="http://schemas.microsoft.com/office/drawing/2014/main" id="{D2B78728-A580-49A7-84F9-6EF6F583AD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31" name="Freeform: Shape 30">
            <a:extLst>
              <a:ext uri="{FF2B5EF4-FFF2-40B4-BE49-F238E27FC236}">
                <a16:creationId xmlns:a16="http://schemas.microsoft.com/office/drawing/2014/main" id="{38FAA1A1-D861-433F-88FA-1E9D6FD31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33" name="Rectangle 32">
            <a:extLst>
              <a:ext uri="{FF2B5EF4-FFF2-40B4-BE49-F238E27FC236}">
                <a16:creationId xmlns:a16="http://schemas.microsoft.com/office/drawing/2014/main" id="{8D71EDA1-87BF-4D5D-AB79-F346FD1927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3" y="1399943"/>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2" name="Title 1">
            <a:extLst>
              <a:ext uri="{FF2B5EF4-FFF2-40B4-BE49-F238E27FC236}">
                <a16:creationId xmlns:a16="http://schemas.microsoft.com/office/drawing/2014/main" id="{2B438E93-EB55-697A-8B43-F49DC6088FB5}"/>
              </a:ext>
            </a:extLst>
          </p:cNvPr>
          <p:cNvSpPr>
            <a:spLocks noGrp="1"/>
          </p:cNvSpPr>
          <p:nvPr>
            <p:ph type="title"/>
          </p:nvPr>
        </p:nvSpPr>
        <p:spPr>
          <a:xfrm>
            <a:off x="466722" y="586855"/>
            <a:ext cx="3201366" cy="3387497"/>
          </a:xfrm>
        </p:spPr>
        <p:txBody>
          <a:bodyPr vert="horz" lIns="91440" tIns="45720" rIns="91440" bIns="45720" rtlCol="0" anchor="b">
            <a:normAutofit/>
          </a:bodyPr>
          <a:lstStyle/>
          <a:p>
            <a:pPr algn="r"/>
            <a:r>
              <a:rPr lang="en-US" sz="6600" i="1" kern="1200" dirty="0">
                <a:solidFill>
                  <a:srgbClr val="FFFFFF"/>
                </a:solidFill>
                <a:latin typeface="+mj-lt"/>
                <a:ea typeface="+mj-ea"/>
                <a:cs typeface="+mj-cs"/>
              </a:rPr>
              <a:t>Obiter</a:t>
            </a:r>
            <a:r>
              <a:rPr lang="en-US" sz="4000" kern="1200" dirty="0">
                <a:solidFill>
                  <a:srgbClr val="FFFFFF"/>
                </a:solidFill>
                <a:latin typeface="+mj-lt"/>
                <a:ea typeface="+mj-ea"/>
                <a:cs typeface="+mj-cs"/>
              </a:rPr>
              <a:t> </a:t>
            </a:r>
          </a:p>
        </p:txBody>
      </p:sp>
      <p:sp>
        <p:nvSpPr>
          <p:cNvPr id="3" name="Content Placeholder 2">
            <a:extLst>
              <a:ext uri="{FF2B5EF4-FFF2-40B4-BE49-F238E27FC236}">
                <a16:creationId xmlns:a16="http://schemas.microsoft.com/office/drawing/2014/main" id="{21A54DF1-E85A-82C6-6FF8-1E0BDA3C371B}"/>
              </a:ext>
            </a:extLst>
          </p:cNvPr>
          <p:cNvSpPr>
            <a:spLocks noGrp="1"/>
          </p:cNvSpPr>
          <p:nvPr>
            <p:ph idx="1"/>
          </p:nvPr>
        </p:nvSpPr>
        <p:spPr>
          <a:xfrm>
            <a:off x="4810259" y="649480"/>
            <a:ext cx="6555347" cy="5546047"/>
          </a:xfrm>
        </p:spPr>
        <p:txBody>
          <a:bodyPr vert="horz" lIns="91440" tIns="45720" rIns="91440" bIns="45720" rtlCol="0" anchor="ctr">
            <a:normAutofit/>
          </a:bodyPr>
          <a:lstStyle/>
          <a:p>
            <a:pPr marL="0" indent="0">
              <a:spcBef>
                <a:spcPts val="1000"/>
              </a:spcBef>
              <a:buNone/>
            </a:pPr>
            <a:r>
              <a:rPr lang="en-US" sz="2400" kern="1200" dirty="0">
                <a:latin typeface="+mn-lt"/>
                <a:ea typeface="+mn-ea"/>
                <a:cs typeface="+mn-cs"/>
              </a:rPr>
              <a:t>A Proposed Definition </a:t>
            </a:r>
          </a:p>
        </p:txBody>
      </p:sp>
    </p:spTree>
    <p:extLst>
      <p:ext uri="{BB962C8B-B14F-4D97-AF65-F5344CB8AC3E}">
        <p14:creationId xmlns:p14="http://schemas.microsoft.com/office/powerpoint/2010/main" val="103717788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3C80F1-BE58-4C63-85BD-529B5C9688EE}"/>
              </a:ext>
            </a:extLst>
          </p:cNvPr>
          <p:cNvSpPr>
            <a:spLocks noGrp="1"/>
          </p:cNvSpPr>
          <p:nvPr>
            <p:ph type="title"/>
          </p:nvPr>
        </p:nvSpPr>
        <p:spPr>
          <a:xfrm>
            <a:off x="4965430" y="629268"/>
            <a:ext cx="6586491" cy="1286160"/>
          </a:xfrm>
        </p:spPr>
        <p:txBody>
          <a:bodyPr anchor="b">
            <a:normAutofit/>
          </a:bodyPr>
          <a:lstStyle/>
          <a:p>
            <a:r>
              <a:rPr lang="en-CA">
                <a:latin typeface="+mn-lt"/>
              </a:rPr>
              <a:t>Introduction</a:t>
            </a:r>
          </a:p>
        </p:txBody>
      </p:sp>
      <p:sp>
        <p:nvSpPr>
          <p:cNvPr id="3" name="Content Placeholder 2">
            <a:extLst>
              <a:ext uri="{FF2B5EF4-FFF2-40B4-BE49-F238E27FC236}">
                <a16:creationId xmlns:a16="http://schemas.microsoft.com/office/drawing/2014/main" id="{AE68390C-B579-4529-8768-CE77B4CA39F6}"/>
              </a:ext>
            </a:extLst>
          </p:cNvPr>
          <p:cNvSpPr>
            <a:spLocks noGrp="1"/>
          </p:cNvSpPr>
          <p:nvPr>
            <p:ph idx="1"/>
          </p:nvPr>
        </p:nvSpPr>
        <p:spPr>
          <a:xfrm>
            <a:off x="4965431" y="2438400"/>
            <a:ext cx="6586489" cy="3785419"/>
          </a:xfrm>
        </p:spPr>
        <p:txBody>
          <a:bodyPr>
            <a:normAutofit/>
          </a:bodyPr>
          <a:lstStyle/>
          <a:p>
            <a:pPr marL="0" indent="0">
              <a:buNone/>
            </a:pPr>
            <a:r>
              <a:rPr lang="en-CA" sz="3600" dirty="0"/>
              <a:t>Welcome</a:t>
            </a:r>
          </a:p>
          <a:p>
            <a:endParaRPr lang="en-CA" sz="3600" dirty="0"/>
          </a:p>
          <a:p>
            <a:pPr marL="0" indent="0">
              <a:buNone/>
            </a:pPr>
            <a:r>
              <a:rPr lang="en-CA" sz="3600" dirty="0"/>
              <a:t>Purpose</a:t>
            </a:r>
          </a:p>
          <a:p>
            <a:endParaRPr lang="en-CA" sz="2000" dirty="0"/>
          </a:p>
        </p:txBody>
      </p:sp>
      <p:pic>
        <p:nvPicPr>
          <p:cNvPr id="4" name="Picture 3">
            <a:extLst>
              <a:ext uri="{FF2B5EF4-FFF2-40B4-BE49-F238E27FC236}">
                <a16:creationId xmlns:a16="http://schemas.microsoft.com/office/drawing/2014/main" id="{BADB0720-264B-4624-B79B-8E3CA8F42687}"/>
              </a:ext>
            </a:extLst>
          </p:cNvPr>
          <p:cNvPicPr>
            <a:picLocks noChangeAspect="1"/>
          </p:cNvPicPr>
          <p:nvPr/>
        </p:nvPicPr>
        <p:blipFill rotWithShape="1">
          <a:blip r:embed="rId3"/>
          <a:srcRect r="4461"/>
          <a:stretch/>
        </p:blipFill>
        <p:spPr>
          <a:xfrm>
            <a:off x="20" y="10"/>
            <a:ext cx="4635571" cy="6857990"/>
          </a:xfrm>
          <a:prstGeom prst="rect">
            <a:avLst/>
          </a:prstGeom>
          <a:effectLst/>
        </p:spPr>
      </p:pic>
      <p:cxnSp>
        <p:nvCxnSpPr>
          <p:cNvPr id="19" name="Straight Connector 18">
            <a:extLst>
              <a:ext uri="{FF2B5EF4-FFF2-40B4-BE49-F238E27FC236}">
                <a16:creationId xmlns:a16="http://schemas.microsoft.com/office/drawing/2014/main" id="{A7F400EE-A8A5-48AF-B4D6-291B52C6F0B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080934" y="2115117"/>
            <a:ext cx="6309360" cy="0"/>
          </a:xfrm>
          <a:prstGeom prst="line">
            <a:avLst/>
          </a:prstGeom>
          <a:ln w="19050">
            <a:solidFill>
              <a:srgbClr val="D0D44E"/>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4722413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05F632-4211-441B-BC4F-93A2F14F6EEC}"/>
              </a:ext>
            </a:extLst>
          </p:cNvPr>
          <p:cNvSpPr>
            <a:spLocks noGrp="1"/>
          </p:cNvSpPr>
          <p:nvPr>
            <p:ph type="title"/>
          </p:nvPr>
        </p:nvSpPr>
        <p:spPr>
          <a:solidFill>
            <a:schemeClr val="accent1">
              <a:lumMod val="40000"/>
              <a:lumOff val="60000"/>
            </a:schemeClr>
          </a:solidFill>
        </p:spPr>
        <p:txBody>
          <a:bodyPr>
            <a:normAutofit/>
          </a:bodyPr>
          <a:lstStyle/>
          <a:p>
            <a:r>
              <a:rPr lang="en-CA" sz="4800" b="1" dirty="0"/>
              <a:t>Scenario #5 – “Card laid is a card played” </a:t>
            </a:r>
            <a:endParaRPr lang="en-CA" sz="4800" b="1" dirty="0">
              <a:solidFill>
                <a:srgbClr val="FF0000"/>
              </a:solidFill>
              <a:highlight>
                <a:srgbClr val="00FF00"/>
              </a:highlight>
            </a:endParaRPr>
          </a:p>
        </p:txBody>
      </p:sp>
      <p:sp>
        <p:nvSpPr>
          <p:cNvPr id="3" name="Content Placeholder 2">
            <a:extLst>
              <a:ext uri="{FF2B5EF4-FFF2-40B4-BE49-F238E27FC236}">
                <a16:creationId xmlns:a16="http://schemas.microsoft.com/office/drawing/2014/main" id="{CED621AA-0CF2-4EAF-BEE8-78F9746E7CEE}"/>
              </a:ext>
            </a:extLst>
          </p:cNvPr>
          <p:cNvSpPr>
            <a:spLocks noGrp="1"/>
          </p:cNvSpPr>
          <p:nvPr>
            <p:ph idx="1"/>
          </p:nvPr>
        </p:nvSpPr>
        <p:spPr/>
        <p:txBody>
          <a:bodyPr/>
          <a:lstStyle/>
          <a:p>
            <a:pPr marL="0" lvl="0" indent="0">
              <a:buNone/>
            </a:pPr>
            <a:r>
              <a:rPr lang="en-CA" dirty="0"/>
              <a:t>Defence counsel inadvertently, due to momentary distraction, does not object to an exhibit being admitted at trial. The issue is raised with the Court immediately thereafter, but Crown Counsel insists that once the exhibit is admitted into evidence it is “in”. </a:t>
            </a:r>
          </a:p>
          <a:p>
            <a:pPr marL="0" lvl="0" indent="0">
              <a:buNone/>
            </a:pPr>
            <a:endParaRPr lang="en-CA" dirty="0"/>
          </a:p>
          <a:p>
            <a:pPr marL="0" lvl="0" indent="0">
              <a:buNone/>
            </a:pPr>
            <a:r>
              <a:rPr lang="en-CA" dirty="0"/>
              <a:t>Is this Civility? Professionalism? Both? </a:t>
            </a:r>
          </a:p>
          <a:p>
            <a:pPr marL="0" lvl="0" indent="0">
              <a:buNone/>
            </a:pPr>
            <a:r>
              <a:rPr lang="en-CA" dirty="0"/>
              <a:t>What if the roles were reversed (e.g. due to oversight, the Crown fails to prove jurisdiction before closing its case)?</a:t>
            </a:r>
          </a:p>
          <a:p>
            <a:pPr marL="0" indent="0">
              <a:buNone/>
            </a:pPr>
            <a:endParaRPr lang="en-CA" dirty="0"/>
          </a:p>
        </p:txBody>
      </p:sp>
    </p:spTree>
    <p:extLst>
      <p:ext uri="{BB962C8B-B14F-4D97-AF65-F5344CB8AC3E}">
        <p14:creationId xmlns:p14="http://schemas.microsoft.com/office/powerpoint/2010/main" val="147351165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05F632-4211-441B-BC4F-93A2F14F6EEC}"/>
              </a:ext>
            </a:extLst>
          </p:cNvPr>
          <p:cNvSpPr>
            <a:spLocks noGrp="1"/>
          </p:cNvSpPr>
          <p:nvPr>
            <p:ph type="title"/>
          </p:nvPr>
        </p:nvSpPr>
        <p:spPr>
          <a:solidFill>
            <a:schemeClr val="accent1">
              <a:lumMod val="40000"/>
              <a:lumOff val="60000"/>
            </a:schemeClr>
          </a:solidFill>
        </p:spPr>
        <p:txBody>
          <a:bodyPr>
            <a:normAutofit/>
          </a:bodyPr>
          <a:lstStyle/>
          <a:p>
            <a:r>
              <a:rPr lang="en-CA" sz="4800" b="1" dirty="0"/>
              <a:t>Scenario #6 – Uniquely Challenging</a:t>
            </a:r>
            <a:endParaRPr lang="en-CA" sz="4800" b="1" dirty="0">
              <a:solidFill>
                <a:srgbClr val="FF0000"/>
              </a:solidFill>
              <a:highlight>
                <a:srgbClr val="00FF00"/>
              </a:highlight>
            </a:endParaRPr>
          </a:p>
        </p:txBody>
      </p:sp>
      <p:sp>
        <p:nvSpPr>
          <p:cNvPr id="3" name="Content Placeholder 2">
            <a:extLst>
              <a:ext uri="{FF2B5EF4-FFF2-40B4-BE49-F238E27FC236}">
                <a16:creationId xmlns:a16="http://schemas.microsoft.com/office/drawing/2014/main" id="{CED621AA-0CF2-4EAF-BEE8-78F9746E7CEE}"/>
              </a:ext>
            </a:extLst>
          </p:cNvPr>
          <p:cNvSpPr>
            <a:spLocks noGrp="1"/>
          </p:cNvSpPr>
          <p:nvPr>
            <p:ph idx="1"/>
          </p:nvPr>
        </p:nvSpPr>
        <p:spPr/>
        <p:txBody>
          <a:bodyPr/>
          <a:lstStyle/>
          <a:p>
            <a:pPr marL="0" indent="0" algn="l">
              <a:buNone/>
            </a:pPr>
            <a:r>
              <a:rPr lang="en-CA" dirty="0">
                <a:effectLst/>
                <a:latin typeface="Calibri" panose="020F0502020204030204" pitchFamily="34" charset="0"/>
                <a:ea typeface="Calibri" panose="020F0502020204030204" pitchFamily="34" charset="0"/>
                <a:cs typeface="Times New Roman" panose="02020603050405020304" pitchFamily="18" charset="0"/>
              </a:rPr>
              <a:t>What are some unique characteristics of sexual assault trials that present particular challenges to maintaining civility in the Courtroom? </a:t>
            </a:r>
          </a:p>
          <a:p>
            <a:pPr marL="0" indent="0" algn="l">
              <a:buNone/>
            </a:pPr>
            <a:endParaRPr lang="en-CA" dirty="0">
              <a:effectLst/>
              <a:latin typeface="Calibri" panose="020F0502020204030204" pitchFamily="34" charset="0"/>
              <a:ea typeface="Calibri" panose="020F0502020204030204" pitchFamily="34" charset="0"/>
              <a:cs typeface="Times New Roman" panose="02020603050405020304" pitchFamily="18" charset="0"/>
            </a:endParaRPr>
          </a:p>
          <a:p>
            <a:pPr marL="0" indent="0" algn="l">
              <a:buNone/>
            </a:pPr>
            <a:r>
              <a:rPr lang="en-CA" dirty="0">
                <a:effectLst/>
                <a:latin typeface="Calibri" panose="020F0502020204030204" pitchFamily="34" charset="0"/>
                <a:ea typeface="Calibri" panose="020F0502020204030204" pitchFamily="34" charset="0"/>
                <a:cs typeface="Times New Roman" panose="02020603050405020304" pitchFamily="18" charset="0"/>
              </a:rPr>
              <a:t>Are there different challenges for defence counsel, Crown Counsel and complainant’s counsel?  </a:t>
            </a:r>
          </a:p>
          <a:p>
            <a:pPr marL="0" indent="0" algn="l">
              <a:buNone/>
            </a:pPr>
            <a:endParaRPr lang="en-CA" dirty="0">
              <a:latin typeface="Calibri" panose="020F0502020204030204" pitchFamily="34" charset="0"/>
              <a:ea typeface="Calibri" panose="020F0502020204030204" pitchFamily="34" charset="0"/>
              <a:cs typeface="Times New Roman" panose="02020603050405020304" pitchFamily="18" charset="0"/>
            </a:endParaRPr>
          </a:p>
          <a:p>
            <a:pPr marL="0" indent="0" algn="l">
              <a:buNone/>
            </a:pPr>
            <a:r>
              <a:rPr lang="en-CA" dirty="0">
                <a:effectLst/>
                <a:latin typeface="Calibri" panose="020F0502020204030204" pitchFamily="34" charset="0"/>
                <a:ea typeface="Calibri" panose="020F0502020204030204" pitchFamily="34" charset="0"/>
                <a:cs typeface="Times New Roman" panose="02020603050405020304" pitchFamily="18" charset="0"/>
              </a:rPr>
              <a:t>What about your own mental health on these files?</a:t>
            </a:r>
          </a:p>
          <a:p>
            <a:pPr marL="0" indent="0">
              <a:buNone/>
            </a:pPr>
            <a:endParaRPr lang="en-CA" dirty="0"/>
          </a:p>
        </p:txBody>
      </p:sp>
    </p:spTree>
    <p:extLst>
      <p:ext uri="{BB962C8B-B14F-4D97-AF65-F5344CB8AC3E}">
        <p14:creationId xmlns:p14="http://schemas.microsoft.com/office/powerpoint/2010/main" val="168074748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1" name="Rectangle 20">
            <a:extLst>
              <a:ext uri="{FF2B5EF4-FFF2-40B4-BE49-F238E27FC236}">
                <a16:creationId xmlns:a16="http://schemas.microsoft.com/office/drawing/2014/main" id="{09588DA8-065E-4F6F-8EFD-43104AB2E0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useBgFill="1">
        <p:nvSpPr>
          <p:cNvPr id="23" name="Rectangle 22">
            <a:extLst>
              <a:ext uri="{FF2B5EF4-FFF2-40B4-BE49-F238E27FC236}">
                <a16:creationId xmlns:a16="http://schemas.microsoft.com/office/drawing/2014/main" id="{C4285719-470E-454C-AF62-8323075F1F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25" name="Rectangle 24">
            <a:extLst>
              <a:ext uri="{FF2B5EF4-FFF2-40B4-BE49-F238E27FC236}">
                <a16:creationId xmlns:a16="http://schemas.microsoft.com/office/drawing/2014/main" id="{CD9FE4EF-C4D8-49A0-B2FF-81D8DB7D8A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27" name="Rectangle 26">
            <a:extLst>
              <a:ext uri="{FF2B5EF4-FFF2-40B4-BE49-F238E27FC236}">
                <a16:creationId xmlns:a16="http://schemas.microsoft.com/office/drawing/2014/main" id="{4300840D-0A0B-4512-BACA-B439D5B9C5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29" name="Rectangle 28">
            <a:extLst>
              <a:ext uri="{FF2B5EF4-FFF2-40B4-BE49-F238E27FC236}">
                <a16:creationId xmlns:a16="http://schemas.microsoft.com/office/drawing/2014/main" id="{D2B78728-A580-49A7-84F9-6EF6F583AD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31" name="Freeform: Shape 30">
            <a:extLst>
              <a:ext uri="{FF2B5EF4-FFF2-40B4-BE49-F238E27FC236}">
                <a16:creationId xmlns:a16="http://schemas.microsoft.com/office/drawing/2014/main" id="{38FAA1A1-D861-433F-88FA-1E9D6FD31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33" name="Rectangle 32">
            <a:extLst>
              <a:ext uri="{FF2B5EF4-FFF2-40B4-BE49-F238E27FC236}">
                <a16:creationId xmlns:a16="http://schemas.microsoft.com/office/drawing/2014/main" id="{8D71EDA1-87BF-4D5D-AB79-F346FD1927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3" y="1399943"/>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2" name="Title 1">
            <a:extLst>
              <a:ext uri="{FF2B5EF4-FFF2-40B4-BE49-F238E27FC236}">
                <a16:creationId xmlns:a16="http://schemas.microsoft.com/office/drawing/2014/main" id="{2B438E93-EB55-697A-8B43-F49DC6088FB5}"/>
              </a:ext>
            </a:extLst>
          </p:cNvPr>
          <p:cNvSpPr>
            <a:spLocks noGrp="1"/>
          </p:cNvSpPr>
          <p:nvPr>
            <p:ph type="title"/>
          </p:nvPr>
        </p:nvSpPr>
        <p:spPr>
          <a:xfrm>
            <a:off x="466722" y="586855"/>
            <a:ext cx="3201366" cy="3387497"/>
          </a:xfrm>
        </p:spPr>
        <p:txBody>
          <a:bodyPr vert="horz" lIns="91440" tIns="45720" rIns="91440" bIns="45720" rtlCol="0" anchor="b">
            <a:normAutofit/>
          </a:bodyPr>
          <a:lstStyle/>
          <a:p>
            <a:pPr algn="r"/>
            <a:r>
              <a:rPr lang="en-US" sz="6600" i="1" kern="1200" dirty="0">
                <a:solidFill>
                  <a:srgbClr val="FFFFFF"/>
                </a:solidFill>
                <a:latin typeface="+mj-lt"/>
                <a:ea typeface="+mj-ea"/>
                <a:cs typeface="+mj-cs"/>
              </a:rPr>
              <a:t>Obiter</a:t>
            </a:r>
            <a:r>
              <a:rPr lang="en-US" sz="4000" kern="1200" dirty="0">
                <a:solidFill>
                  <a:srgbClr val="FFFFFF"/>
                </a:solidFill>
                <a:latin typeface="+mj-lt"/>
                <a:ea typeface="+mj-ea"/>
                <a:cs typeface="+mj-cs"/>
              </a:rPr>
              <a:t> </a:t>
            </a:r>
          </a:p>
        </p:txBody>
      </p:sp>
      <p:sp>
        <p:nvSpPr>
          <p:cNvPr id="3" name="Content Placeholder 2">
            <a:extLst>
              <a:ext uri="{FF2B5EF4-FFF2-40B4-BE49-F238E27FC236}">
                <a16:creationId xmlns:a16="http://schemas.microsoft.com/office/drawing/2014/main" id="{21A54DF1-E85A-82C6-6FF8-1E0BDA3C371B}"/>
              </a:ext>
            </a:extLst>
          </p:cNvPr>
          <p:cNvSpPr>
            <a:spLocks noGrp="1"/>
          </p:cNvSpPr>
          <p:nvPr>
            <p:ph idx="1"/>
          </p:nvPr>
        </p:nvSpPr>
        <p:spPr>
          <a:xfrm>
            <a:off x="4810259" y="649480"/>
            <a:ext cx="6555347" cy="5546047"/>
          </a:xfrm>
        </p:spPr>
        <p:txBody>
          <a:bodyPr vert="horz" lIns="91440" tIns="45720" rIns="91440" bIns="45720" rtlCol="0" anchor="ctr">
            <a:normAutofit/>
          </a:bodyPr>
          <a:lstStyle/>
          <a:p>
            <a:pPr marL="0" indent="0">
              <a:spcBef>
                <a:spcPts val="1000"/>
              </a:spcBef>
              <a:buNone/>
            </a:pPr>
            <a:r>
              <a:rPr lang="en-US" sz="2400" kern="1200" dirty="0">
                <a:latin typeface="+mn-lt"/>
                <a:ea typeface="+mn-ea"/>
                <a:cs typeface="+mn-cs"/>
              </a:rPr>
              <a:t>Elements of Civility</a:t>
            </a:r>
          </a:p>
        </p:txBody>
      </p:sp>
    </p:spTree>
    <p:extLst>
      <p:ext uri="{BB962C8B-B14F-4D97-AF65-F5344CB8AC3E}">
        <p14:creationId xmlns:p14="http://schemas.microsoft.com/office/powerpoint/2010/main" val="241870310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05F632-4211-441B-BC4F-93A2F14F6EEC}"/>
              </a:ext>
            </a:extLst>
          </p:cNvPr>
          <p:cNvSpPr>
            <a:spLocks noGrp="1"/>
          </p:cNvSpPr>
          <p:nvPr>
            <p:ph type="title"/>
          </p:nvPr>
        </p:nvSpPr>
        <p:spPr>
          <a:xfrm>
            <a:off x="609600" y="274637"/>
            <a:ext cx="10972800" cy="1325563"/>
          </a:xfrm>
          <a:solidFill>
            <a:schemeClr val="accent1">
              <a:lumMod val="40000"/>
              <a:lumOff val="60000"/>
            </a:schemeClr>
          </a:solidFill>
        </p:spPr>
        <p:txBody>
          <a:bodyPr>
            <a:noAutofit/>
          </a:bodyPr>
          <a:lstStyle/>
          <a:p>
            <a:r>
              <a:rPr lang="en-CA" sz="4800" b="1" dirty="0"/>
              <a:t>Scenario #7 – Persistent Late Notice </a:t>
            </a:r>
            <a:endParaRPr lang="en-CA" sz="4800" b="1" dirty="0">
              <a:solidFill>
                <a:srgbClr val="FF0000"/>
              </a:solidFill>
              <a:highlight>
                <a:srgbClr val="00FF00"/>
              </a:highlight>
            </a:endParaRPr>
          </a:p>
        </p:txBody>
      </p:sp>
      <p:sp>
        <p:nvSpPr>
          <p:cNvPr id="3" name="Content Placeholder 2">
            <a:extLst>
              <a:ext uri="{FF2B5EF4-FFF2-40B4-BE49-F238E27FC236}">
                <a16:creationId xmlns:a16="http://schemas.microsoft.com/office/drawing/2014/main" id="{CED621AA-0CF2-4EAF-BEE8-78F9746E7CEE}"/>
              </a:ext>
            </a:extLst>
          </p:cNvPr>
          <p:cNvSpPr>
            <a:spLocks noGrp="1"/>
          </p:cNvSpPr>
          <p:nvPr>
            <p:ph idx="1"/>
          </p:nvPr>
        </p:nvSpPr>
        <p:spPr/>
        <p:txBody>
          <a:bodyPr>
            <a:normAutofit/>
          </a:bodyPr>
          <a:lstStyle/>
          <a:p>
            <a:pPr marL="0" indent="0">
              <a:buNone/>
            </a:pPr>
            <a:r>
              <a:rPr lang="en-CA" dirty="0"/>
              <a:t>Defence counsel provides late notice shortly before a scheduled application. Again. And on the first day of trial, defence counsel raises an additional issue.    </a:t>
            </a:r>
          </a:p>
          <a:p>
            <a:endParaRPr lang="en-CA" dirty="0"/>
          </a:p>
          <a:p>
            <a:pPr marL="0" indent="0">
              <a:buNone/>
            </a:pPr>
            <a:r>
              <a:rPr lang="en-CA" dirty="0"/>
              <a:t>Is this uncivil, inconsiderate, strategic?  </a:t>
            </a:r>
          </a:p>
          <a:p>
            <a:pPr marL="0" indent="0">
              <a:buNone/>
            </a:pPr>
            <a:r>
              <a:rPr lang="en-CA" dirty="0"/>
              <a:t>Is this a “Hanlon’s Razor” situation?</a:t>
            </a:r>
          </a:p>
          <a:p>
            <a:pPr marL="0" indent="0">
              <a:buNone/>
            </a:pPr>
            <a:endParaRPr lang="en-CA" dirty="0"/>
          </a:p>
        </p:txBody>
      </p:sp>
      <p:pic>
        <p:nvPicPr>
          <p:cNvPr id="4" name="Picture 3">
            <a:extLst>
              <a:ext uri="{FF2B5EF4-FFF2-40B4-BE49-F238E27FC236}">
                <a16:creationId xmlns:a16="http://schemas.microsoft.com/office/drawing/2014/main" id="{8DCA3812-0034-5255-30B3-0FAD8E779832}"/>
              </a:ext>
            </a:extLst>
          </p:cNvPr>
          <p:cNvPicPr>
            <a:picLocks noChangeAspect="1"/>
          </p:cNvPicPr>
          <p:nvPr/>
        </p:nvPicPr>
        <p:blipFill>
          <a:blip r:embed="rId3"/>
          <a:stretch>
            <a:fillRect/>
          </a:stretch>
        </p:blipFill>
        <p:spPr>
          <a:xfrm>
            <a:off x="8912647" y="3337627"/>
            <a:ext cx="2892672" cy="3062829"/>
          </a:xfrm>
          <a:prstGeom prst="rect">
            <a:avLst/>
          </a:prstGeom>
        </p:spPr>
      </p:pic>
    </p:spTree>
    <p:extLst>
      <p:ext uri="{BB962C8B-B14F-4D97-AF65-F5344CB8AC3E}">
        <p14:creationId xmlns:p14="http://schemas.microsoft.com/office/powerpoint/2010/main" val="224443788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05F632-4211-441B-BC4F-93A2F14F6EEC}"/>
              </a:ext>
            </a:extLst>
          </p:cNvPr>
          <p:cNvSpPr>
            <a:spLocks noGrp="1"/>
          </p:cNvSpPr>
          <p:nvPr>
            <p:ph type="title"/>
          </p:nvPr>
        </p:nvSpPr>
        <p:spPr>
          <a:solidFill>
            <a:schemeClr val="accent1">
              <a:lumMod val="40000"/>
              <a:lumOff val="60000"/>
            </a:schemeClr>
          </a:solidFill>
        </p:spPr>
        <p:txBody>
          <a:bodyPr>
            <a:normAutofit fontScale="90000"/>
          </a:bodyPr>
          <a:lstStyle/>
          <a:p>
            <a:r>
              <a:rPr lang="en-CA" sz="6000" b="1" dirty="0"/>
              <a:t>Scenario #8 – Misleading the Court</a:t>
            </a:r>
            <a:endParaRPr lang="en-CA" sz="6000" b="1" dirty="0">
              <a:solidFill>
                <a:srgbClr val="FF0000"/>
              </a:solidFill>
              <a:highlight>
                <a:srgbClr val="00FF00"/>
              </a:highlight>
            </a:endParaRPr>
          </a:p>
        </p:txBody>
      </p:sp>
      <p:sp>
        <p:nvSpPr>
          <p:cNvPr id="3" name="Content Placeholder 2">
            <a:extLst>
              <a:ext uri="{FF2B5EF4-FFF2-40B4-BE49-F238E27FC236}">
                <a16:creationId xmlns:a16="http://schemas.microsoft.com/office/drawing/2014/main" id="{CED621AA-0CF2-4EAF-BEE8-78F9746E7CEE}"/>
              </a:ext>
            </a:extLst>
          </p:cNvPr>
          <p:cNvSpPr>
            <a:spLocks noGrp="1"/>
          </p:cNvSpPr>
          <p:nvPr>
            <p:ph idx="1"/>
          </p:nvPr>
        </p:nvSpPr>
        <p:spPr/>
        <p:txBody>
          <a:bodyPr/>
          <a:lstStyle/>
          <a:p>
            <a:pPr marL="0" indent="0">
              <a:buNone/>
            </a:pPr>
            <a:endParaRPr lang="en-CA" dirty="0"/>
          </a:p>
          <a:p>
            <a:pPr marL="0" indent="0">
              <a:buNone/>
            </a:pPr>
            <a:r>
              <a:rPr lang="en-CA" dirty="0"/>
              <a:t>In the evening, following a long day in court, you receive an email from opposing counsel accusing you of misleading the court on a particular issue.  </a:t>
            </a:r>
          </a:p>
          <a:p>
            <a:endParaRPr lang="en-CA" dirty="0"/>
          </a:p>
          <a:p>
            <a:pPr marL="0" indent="0">
              <a:buNone/>
            </a:pPr>
            <a:r>
              <a:rPr lang="en-CA" dirty="0"/>
              <a:t>How do you respond?  </a:t>
            </a:r>
          </a:p>
          <a:p>
            <a:pPr marL="0" indent="0">
              <a:buNone/>
            </a:pPr>
            <a:endParaRPr lang="en-CA" dirty="0"/>
          </a:p>
        </p:txBody>
      </p:sp>
      <p:pic>
        <p:nvPicPr>
          <p:cNvPr id="8" name="Picture 7" descr="A set of yellow smiley faces&#10;&#10;Description automatically generated">
            <a:extLst>
              <a:ext uri="{FF2B5EF4-FFF2-40B4-BE49-F238E27FC236}">
                <a16:creationId xmlns:a16="http://schemas.microsoft.com/office/drawing/2014/main" id="{0D8FDD47-4268-4AF7-BC5C-58CCE9D5443A}"/>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8581038" y="3863182"/>
            <a:ext cx="2424812" cy="2424812"/>
          </a:xfrm>
          <a:prstGeom prst="rect">
            <a:avLst/>
          </a:prstGeom>
        </p:spPr>
      </p:pic>
    </p:spTree>
    <p:extLst>
      <p:ext uri="{BB962C8B-B14F-4D97-AF65-F5344CB8AC3E}">
        <p14:creationId xmlns:p14="http://schemas.microsoft.com/office/powerpoint/2010/main" val="129807731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1" name="Rectangle 20">
            <a:extLst>
              <a:ext uri="{FF2B5EF4-FFF2-40B4-BE49-F238E27FC236}">
                <a16:creationId xmlns:a16="http://schemas.microsoft.com/office/drawing/2014/main" id="{09588DA8-065E-4F6F-8EFD-43104AB2E0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useBgFill="1">
        <p:nvSpPr>
          <p:cNvPr id="23" name="Rectangle 22">
            <a:extLst>
              <a:ext uri="{FF2B5EF4-FFF2-40B4-BE49-F238E27FC236}">
                <a16:creationId xmlns:a16="http://schemas.microsoft.com/office/drawing/2014/main" id="{C4285719-470E-454C-AF62-8323075F1F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25" name="Rectangle 24">
            <a:extLst>
              <a:ext uri="{FF2B5EF4-FFF2-40B4-BE49-F238E27FC236}">
                <a16:creationId xmlns:a16="http://schemas.microsoft.com/office/drawing/2014/main" id="{CD9FE4EF-C4D8-49A0-B2FF-81D8DB7D8A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27" name="Rectangle 26">
            <a:extLst>
              <a:ext uri="{FF2B5EF4-FFF2-40B4-BE49-F238E27FC236}">
                <a16:creationId xmlns:a16="http://schemas.microsoft.com/office/drawing/2014/main" id="{4300840D-0A0B-4512-BACA-B439D5B9C5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29" name="Rectangle 28">
            <a:extLst>
              <a:ext uri="{FF2B5EF4-FFF2-40B4-BE49-F238E27FC236}">
                <a16:creationId xmlns:a16="http://schemas.microsoft.com/office/drawing/2014/main" id="{D2B78728-A580-49A7-84F9-6EF6F583AD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31" name="Freeform: Shape 30">
            <a:extLst>
              <a:ext uri="{FF2B5EF4-FFF2-40B4-BE49-F238E27FC236}">
                <a16:creationId xmlns:a16="http://schemas.microsoft.com/office/drawing/2014/main" id="{38FAA1A1-D861-433F-88FA-1E9D6FD31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33" name="Rectangle 32">
            <a:extLst>
              <a:ext uri="{FF2B5EF4-FFF2-40B4-BE49-F238E27FC236}">
                <a16:creationId xmlns:a16="http://schemas.microsoft.com/office/drawing/2014/main" id="{8D71EDA1-87BF-4D5D-AB79-F346FD1927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3" y="1399943"/>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2" name="Title 1">
            <a:extLst>
              <a:ext uri="{FF2B5EF4-FFF2-40B4-BE49-F238E27FC236}">
                <a16:creationId xmlns:a16="http://schemas.microsoft.com/office/drawing/2014/main" id="{2B438E93-EB55-697A-8B43-F49DC6088FB5}"/>
              </a:ext>
            </a:extLst>
          </p:cNvPr>
          <p:cNvSpPr>
            <a:spLocks noGrp="1"/>
          </p:cNvSpPr>
          <p:nvPr>
            <p:ph type="title"/>
          </p:nvPr>
        </p:nvSpPr>
        <p:spPr>
          <a:xfrm>
            <a:off x="466722" y="586855"/>
            <a:ext cx="3201366" cy="3387497"/>
          </a:xfrm>
        </p:spPr>
        <p:txBody>
          <a:bodyPr vert="horz" lIns="91440" tIns="45720" rIns="91440" bIns="45720" rtlCol="0" anchor="b">
            <a:normAutofit/>
          </a:bodyPr>
          <a:lstStyle/>
          <a:p>
            <a:pPr algn="r"/>
            <a:r>
              <a:rPr lang="en-US" sz="6600" i="1" kern="1200" dirty="0">
                <a:solidFill>
                  <a:srgbClr val="FFFFFF"/>
                </a:solidFill>
                <a:latin typeface="+mj-lt"/>
                <a:ea typeface="+mj-ea"/>
                <a:cs typeface="+mj-cs"/>
              </a:rPr>
              <a:t>Obiter</a:t>
            </a:r>
            <a:r>
              <a:rPr lang="en-US" sz="4000" kern="1200" dirty="0">
                <a:solidFill>
                  <a:srgbClr val="FFFFFF"/>
                </a:solidFill>
                <a:latin typeface="+mj-lt"/>
                <a:ea typeface="+mj-ea"/>
                <a:cs typeface="+mj-cs"/>
              </a:rPr>
              <a:t> </a:t>
            </a:r>
          </a:p>
        </p:txBody>
      </p:sp>
      <p:sp>
        <p:nvSpPr>
          <p:cNvPr id="3" name="Content Placeholder 2">
            <a:extLst>
              <a:ext uri="{FF2B5EF4-FFF2-40B4-BE49-F238E27FC236}">
                <a16:creationId xmlns:a16="http://schemas.microsoft.com/office/drawing/2014/main" id="{21A54DF1-E85A-82C6-6FF8-1E0BDA3C371B}"/>
              </a:ext>
            </a:extLst>
          </p:cNvPr>
          <p:cNvSpPr>
            <a:spLocks noGrp="1"/>
          </p:cNvSpPr>
          <p:nvPr>
            <p:ph idx="1"/>
          </p:nvPr>
        </p:nvSpPr>
        <p:spPr>
          <a:xfrm>
            <a:off x="4810259" y="649480"/>
            <a:ext cx="6555347" cy="5546047"/>
          </a:xfrm>
        </p:spPr>
        <p:txBody>
          <a:bodyPr vert="horz" lIns="91440" tIns="45720" rIns="91440" bIns="45720" rtlCol="0" anchor="ctr">
            <a:normAutofit/>
          </a:bodyPr>
          <a:lstStyle/>
          <a:p>
            <a:pPr marL="0" indent="0">
              <a:spcBef>
                <a:spcPts val="1000"/>
              </a:spcBef>
              <a:buNone/>
            </a:pPr>
            <a:r>
              <a:rPr lang="en-US" sz="2000" kern="1200" dirty="0">
                <a:latin typeface="+mn-lt"/>
                <a:ea typeface="+mn-ea"/>
                <a:cs typeface="+mn-cs"/>
              </a:rPr>
              <a:t>The Roots of </a:t>
            </a:r>
            <a:r>
              <a:rPr lang="en-US" sz="2000" dirty="0"/>
              <a:t>In</a:t>
            </a:r>
            <a:r>
              <a:rPr lang="en-US" sz="2000" kern="1200" dirty="0">
                <a:latin typeface="+mn-lt"/>
                <a:ea typeface="+mn-ea"/>
                <a:cs typeface="+mn-cs"/>
              </a:rPr>
              <a:t>civility </a:t>
            </a:r>
          </a:p>
        </p:txBody>
      </p:sp>
    </p:spTree>
    <p:extLst>
      <p:ext uri="{BB962C8B-B14F-4D97-AF65-F5344CB8AC3E}">
        <p14:creationId xmlns:p14="http://schemas.microsoft.com/office/powerpoint/2010/main" val="54769566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05F632-4211-441B-BC4F-93A2F14F6EEC}"/>
              </a:ext>
            </a:extLst>
          </p:cNvPr>
          <p:cNvSpPr>
            <a:spLocks noGrp="1"/>
          </p:cNvSpPr>
          <p:nvPr>
            <p:ph type="title"/>
          </p:nvPr>
        </p:nvSpPr>
        <p:spPr>
          <a:solidFill>
            <a:schemeClr val="accent1">
              <a:lumMod val="40000"/>
              <a:lumOff val="60000"/>
            </a:schemeClr>
          </a:solidFill>
        </p:spPr>
        <p:txBody>
          <a:bodyPr>
            <a:normAutofit/>
          </a:bodyPr>
          <a:lstStyle/>
          <a:p>
            <a:r>
              <a:rPr lang="en-CA" sz="6000" b="1" dirty="0"/>
              <a:t>Scenario #9 – Civility to Others</a:t>
            </a:r>
            <a:endParaRPr lang="en-CA" sz="6000" b="1" dirty="0">
              <a:solidFill>
                <a:srgbClr val="FF0000"/>
              </a:solidFill>
              <a:highlight>
                <a:srgbClr val="00FF00"/>
              </a:highlight>
            </a:endParaRPr>
          </a:p>
        </p:txBody>
      </p:sp>
      <p:sp>
        <p:nvSpPr>
          <p:cNvPr id="3" name="Content Placeholder 2">
            <a:extLst>
              <a:ext uri="{FF2B5EF4-FFF2-40B4-BE49-F238E27FC236}">
                <a16:creationId xmlns:a16="http://schemas.microsoft.com/office/drawing/2014/main" id="{CED621AA-0CF2-4EAF-BEE8-78F9746E7CEE}"/>
              </a:ext>
            </a:extLst>
          </p:cNvPr>
          <p:cNvSpPr>
            <a:spLocks noGrp="1"/>
          </p:cNvSpPr>
          <p:nvPr>
            <p:ph idx="1"/>
          </p:nvPr>
        </p:nvSpPr>
        <p:spPr/>
        <p:txBody>
          <a:bodyPr/>
          <a:lstStyle/>
          <a:p>
            <a:pPr marL="0" indent="0">
              <a:buNone/>
            </a:pPr>
            <a:r>
              <a:rPr lang="en-CA" dirty="0"/>
              <a:t>Do lawyers owe a duty of civility to</a:t>
            </a:r>
          </a:p>
          <a:p>
            <a:r>
              <a:rPr lang="en-CA" dirty="0"/>
              <a:t>Witnesses (civilian, police, experts)</a:t>
            </a:r>
          </a:p>
          <a:p>
            <a:r>
              <a:rPr lang="en-CA" dirty="0"/>
              <a:t>The public in the gallery (including family members)</a:t>
            </a:r>
          </a:p>
          <a:p>
            <a:pPr marL="0" indent="0">
              <a:buNone/>
            </a:pPr>
            <a:endParaRPr lang="en-CA" dirty="0"/>
          </a:p>
          <a:p>
            <a:pPr marL="0" indent="0">
              <a:buNone/>
            </a:pPr>
            <a:r>
              <a:rPr lang="en-CA" dirty="0"/>
              <a:t>Balancing the zealous </a:t>
            </a:r>
            <a:r>
              <a:rPr lang="en-CA" dirty="0" err="1"/>
              <a:t>xxam</a:t>
            </a:r>
            <a:r>
              <a:rPr lang="en-CA" dirty="0"/>
              <a:t> with a bigger picture view: </a:t>
            </a:r>
          </a:p>
          <a:p>
            <a:pPr marL="0" indent="0">
              <a:buNone/>
            </a:pPr>
            <a:r>
              <a:rPr lang="en-CA" dirty="0"/>
              <a:t>	Does the conduct bring the administration of justice into 	disrepute?</a:t>
            </a:r>
          </a:p>
        </p:txBody>
      </p:sp>
    </p:spTree>
    <p:extLst>
      <p:ext uri="{BB962C8B-B14F-4D97-AF65-F5344CB8AC3E}">
        <p14:creationId xmlns:p14="http://schemas.microsoft.com/office/powerpoint/2010/main" val="258300479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05F632-4211-441B-BC4F-93A2F14F6EEC}"/>
              </a:ext>
            </a:extLst>
          </p:cNvPr>
          <p:cNvSpPr>
            <a:spLocks noGrp="1"/>
          </p:cNvSpPr>
          <p:nvPr>
            <p:ph type="title"/>
          </p:nvPr>
        </p:nvSpPr>
        <p:spPr>
          <a:solidFill>
            <a:schemeClr val="accent1">
              <a:lumMod val="40000"/>
              <a:lumOff val="60000"/>
            </a:schemeClr>
          </a:solidFill>
        </p:spPr>
        <p:txBody>
          <a:bodyPr>
            <a:normAutofit/>
          </a:bodyPr>
          <a:lstStyle/>
          <a:p>
            <a:r>
              <a:rPr lang="en-CA" sz="6000" b="1" dirty="0"/>
              <a:t>Scenario #10 – Civility &amp; Diversity </a:t>
            </a:r>
            <a:endParaRPr lang="en-CA" sz="6000" b="1" dirty="0">
              <a:solidFill>
                <a:srgbClr val="FF0000"/>
              </a:solidFill>
              <a:highlight>
                <a:srgbClr val="00FF00"/>
              </a:highlight>
            </a:endParaRPr>
          </a:p>
        </p:txBody>
      </p:sp>
      <p:sp>
        <p:nvSpPr>
          <p:cNvPr id="3" name="Content Placeholder 2">
            <a:extLst>
              <a:ext uri="{FF2B5EF4-FFF2-40B4-BE49-F238E27FC236}">
                <a16:creationId xmlns:a16="http://schemas.microsoft.com/office/drawing/2014/main" id="{CED621AA-0CF2-4EAF-BEE8-78F9746E7CEE}"/>
              </a:ext>
            </a:extLst>
          </p:cNvPr>
          <p:cNvSpPr>
            <a:spLocks noGrp="1"/>
          </p:cNvSpPr>
          <p:nvPr>
            <p:ph idx="1"/>
          </p:nvPr>
        </p:nvSpPr>
        <p:spPr/>
        <p:txBody>
          <a:bodyPr/>
          <a:lstStyle/>
          <a:p>
            <a:pPr marL="0" indent="0">
              <a:buNone/>
            </a:pPr>
            <a:r>
              <a:rPr lang="en-CA" dirty="0"/>
              <a:t>Are some groups subjected to incivility more frequently than others? </a:t>
            </a:r>
          </a:p>
          <a:p>
            <a:pPr marL="0" indent="0">
              <a:buNone/>
            </a:pPr>
            <a:endParaRPr lang="en-CA" dirty="0"/>
          </a:p>
          <a:p>
            <a:pPr marL="0" indent="0">
              <a:buNone/>
            </a:pPr>
            <a:endParaRPr lang="en-CA" dirty="0"/>
          </a:p>
          <a:p>
            <a:pPr marL="0" indent="0">
              <a:buNone/>
            </a:pPr>
            <a:endParaRPr lang="en-CA" dirty="0"/>
          </a:p>
          <a:p>
            <a:pPr marL="0" indent="0">
              <a:buNone/>
            </a:pPr>
            <a:endParaRPr lang="en-CA" dirty="0"/>
          </a:p>
          <a:p>
            <a:pPr marL="0" indent="0">
              <a:buNone/>
            </a:pPr>
            <a:r>
              <a:rPr lang="en-CA" dirty="0"/>
              <a:t>Be nice to each other!!</a:t>
            </a:r>
          </a:p>
        </p:txBody>
      </p:sp>
      <p:pic>
        <p:nvPicPr>
          <p:cNvPr id="4" name="Picture 3">
            <a:extLst>
              <a:ext uri="{FF2B5EF4-FFF2-40B4-BE49-F238E27FC236}">
                <a16:creationId xmlns:a16="http://schemas.microsoft.com/office/drawing/2014/main" id="{1A6468D0-BC10-25AC-AFB9-16C430224120}"/>
              </a:ext>
            </a:extLst>
          </p:cNvPr>
          <p:cNvPicPr>
            <a:picLocks noChangeAspect="1"/>
          </p:cNvPicPr>
          <p:nvPr/>
        </p:nvPicPr>
        <p:blipFill>
          <a:blip r:embed="rId3"/>
          <a:stretch>
            <a:fillRect/>
          </a:stretch>
        </p:blipFill>
        <p:spPr>
          <a:xfrm>
            <a:off x="5448694" y="2477925"/>
            <a:ext cx="4803355" cy="3648239"/>
          </a:xfrm>
          <a:prstGeom prst="rect">
            <a:avLst/>
          </a:prstGeom>
        </p:spPr>
      </p:pic>
    </p:spTree>
    <p:extLst>
      <p:ext uri="{BB962C8B-B14F-4D97-AF65-F5344CB8AC3E}">
        <p14:creationId xmlns:p14="http://schemas.microsoft.com/office/powerpoint/2010/main" val="32259271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05F632-4211-441B-BC4F-93A2F14F6EEC}"/>
              </a:ext>
            </a:extLst>
          </p:cNvPr>
          <p:cNvSpPr>
            <a:spLocks noGrp="1"/>
          </p:cNvSpPr>
          <p:nvPr>
            <p:ph type="title"/>
          </p:nvPr>
        </p:nvSpPr>
        <p:spPr>
          <a:solidFill>
            <a:schemeClr val="accent1">
              <a:lumMod val="40000"/>
              <a:lumOff val="60000"/>
            </a:schemeClr>
          </a:solidFill>
        </p:spPr>
        <p:txBody>
          <a:bodyPr>
            <a:normAutofit/>
          </a:bodyPr>
          <a:lstStyle/>
          <a:p>
            <a:r>
              <a:rPr lang="en-CA" sz="6000" b="1" dirty="0"/>
              <a:t>Scenario #11 – Mental Health</a:t>
            </a:r>
            <a:endParaRPr lang="en-CA" sz="6000" b="1" dirty="0">
              <a:solidFill>
                <a:srgbClr val="FF0000"/>
              </a:solidFill>
              <a:highlight>
                <a:srgbClr val="00FF00"/>
              </a:highlight>
            </a:endParaRPr>
          </a:p>
        </p:txBody>
      </p:sp>
      <p:sp>
        <p:nvSpPr>
          <p:cNvPr id="3" name="Content Placeholder 2">
            <a:extLst>
              <a:ext uri="{FF2B5EF4-FFF2-40B4-BE49-F238E27FC236}">
                <a16:creationId xmlns:a16="http://schemas.microsoft.com/office/drawing/2014/main" id="{CED621AA-0CF2-4EAF-BEE8-78F9746E7CEE}"/>
              </a:ext>
            </a:extLst>
          </p:cNvPr>
          <p:cNvSpPr>
            <a:spLocks noGrp="1"/>
          </p:cNvSpPr>
          <p:nvPr>
            <p:ph idx="1"/>
          </p:nvPr>
        </p:nvSpPr>
        <p:spPr/>
        <p:txBody>
          <a:bodyPr/>
          <a:lstStyle/>
          <a:p>
            <a:pPr marL="0" indent="0">
              <a:buNone/>
            </a:pPr>
            <a:r>
              <a:rPr lang="en-CA" dirty="0"/>
              <a:t>Have we stopped caring for each other?  </a:t>
            </a:r>
          </a:p>
          <a:p>
            <a:pPr marL="0" indent="0">
              <a:buNone/>
            </a:pPr>
            <a:r>
              <a:rPr lang="en-CA" dirty="0"/>
              <a:t>Have we strayed from our Shakespearean mantra? </a:t>
            </a:r>
          </a:p>
          <a:p>
            <a:pPr marL="0" indent="0">
              <a:buNone/>
            </a:pPr>
            <a:r>
              <a:rPr lang="en-CA" dirty="0"/>
              <a:t>To what extent can incivility undermine counsel’s mental health?</a:t>
            </a:r>
          </a:p>
        </p:txBody>
      </p:sp>
      <p:pic>
        <p:nvPicPr>
          <p:cNvPr id="5" name="Picture 4">
            <a:extLst>
              <a:ext uri="{FF2B5EF4-FFF2-40B4-BE49-F238E27FC236}">
                <a16:creationId xmlns:a16="http://schemas.microsoft.com/office/drawing/2014/main" id="{5643F48E-9404-E8ED-CB23-56538C5BCF4B}"/>
              </a:ext>
            </a:extLst>
          </p:cNvPr>
          <p:cNvPicPr>
            <a:picLocks noChangeAspect="1"/>
          </p:cNvPicPr>
          <p:nvPr/>
        </p:nvPicPr>
        <p:blipFill>
          <a:blip r:embed="rId3"/>
          <a:stretch>
            <a:fillRect/>
          </a:stretch>
        </p:blipFill>
        <p:spPr>
          <a:xfrm>
            <a:off x="3955800" y="3325613"/>
            <a:ext cx="4929816" cy="3532387"/>
          </a:xfrm>
          <a:prstGeom prst="rect">
            <a:avLst/>
          </a:prstGeom>
        </p:spPr>
      </p:pic>
    </p:spTree>
    <p:extLst>
      <p:ext uri="{BB962C8B-B14F-4D97-AF65-F5344CB8AC3E}">
        <p14:creationId xmlns:p14="http://schemas.microsoft.com/office/powerpoint/2010/main" val="88253371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1" name="Rectangle 20">
            <a:extLst>
              <a:ext uri="{FF2B5EF4-FFF2-40B4-BE49-F238E27FC236}">
                <a16:creationId xmlns:a16="http://schemas.microsoft.com/office/drawing/2014/main" id="{09588DA8-065E-4F6F-8EFD-43104AB2E0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useBgFill="1">
        <p:nvSpPr>
          <p:cNvPr id="23" name="Rectangle 22">
            <a:extLst>
              <a:ext uri="{FF2B5EF4-FFF2-40B4-BE49-F238E27FC236}">
                <a16:creationId xmlns:a16="http://schemas.microsoft.com/office/drawing/2014/main" id="{C4285719-470E-454C-AF62-8323075F1F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25" name="Rectangle 24">
            <a:extLst>
              <a:ext uri="{FF2B5EF4-FFF2-40B4-BE49-F238E27FC236}">
                <a16:creationId xmlns:a16="http://schemas.microsoft.com/office/drawing/2014/main" id="{CD9FE4EF-C4D8-49A0-B2FF-81D8DB7D8A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27" name="Rectangle 26">
            <a:extLst>
              <a:ext uri="{FF2B5EF4-FFF2-40B4-BE49-F238E27FC236}">
                <a16:creationId xmlns:a16="http://schemas.microsoft.com/office/drawing/2014/main" id="{4300840D-0A0B-4512-BACA-B439D5B9C5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29" name="Rectangle 28">
            <a:extLst>
              <a:ext uri="{FF2B5EF4-FFF2-40B4-BE49-F238E27FC236}">
                <a16:creationId xmlns:a16="http://schemas.microsoft.com/office/drawing/2014/main" id="{D2B78728-A580-49A7-84F9-6EF6F583AD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31" name="Freeform: Shape 30">
            <a:extLst>
              <a:ext uri="{FF2B5EF4-FFF2-40B4-BE49-F238E27FC236}">
                <a16:creationId xmlns:a16="http://schemas.microsoft.com/office/drawing/2014/main" id="{38FAA1A1-D861-433F-88FA-1E9D6FD31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33" name="Rectangle 32">
            <a:extLst>
              <a:ext uri="{FF2B5EF4-FFF2-40B4-BE49-F238E27FC236}">
                <a16:creationId xmlns:a16="http://schemas.microsoft.com/office/drawing/2014/main" id="{8D71EDA1-87BF-4D5D-AB79-F346FD1927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3" y="1399943"/>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2" name="Title 1">
            <a:extLst>
              <a:ext uri="{FF2B5EF4-FFF2-40B4-BE49-F238E27FC236}">
                <a16:creationId xmlns:a16="http://schemas.microsoft.com/office/drawing/2014/main" id="{2B438E93-EB55-697A-8B43-F49DC6088FB5}"/>
              </a:ext>
            </a:extLst>
          </p:cNvPr>
          <p:cNvSpPr>
            <a:spLocks noGrp="1"/>
          </p:cNvSpPr>
          <p:nvPr>
            <p:ph type="title"/>
          </p:nvPr>
        </p:nvSpPr>
        <p:spPr>
          <a:xfrm>
            <a:off x="466722" y="586855"/>
            <a:ext cx="3201366" cy="3387497"/>
          </a:xfrm>
        </p:spPr>
        <p:txBody>
          <a:bodyPr vert="horz" lIns="91440" tIns="45720" rIns="91440" bIns="45720" rtlCol="0" anchor="b">
            <a:normAutofit/>
          </a:bodyPr>
          <a:lstStyle/>
          <a:p>
            <a:pPr algn="r"/>
            <a:r>
              <a:rPr lang="en-US" sz="6600" i="1" kern="1200" dirty="0">
                <a:solidFill>
                  <a:srgbClr val="FFFFFF"/>
                </a:solidFill>
                <a:latin typeface="+mj-lt"/>
                <a:ea typeface="+mj-ea"/>
                <a:cs typeface="+mj-cs"/>
              </a:rPr>
              <a:t>Obiter</a:t>
            </a:r>
            <a:r>
              <a:rPr lang="en-US" sz="4000" kern="1200" dirty="0">
                <a:solidFill>
                  <a:srgbClr val="FFFFFF"/>
                </a:solidFill>
                <a:latin typeface="+mj-lt"/>
                <a:ea typeface="+mj-ea"/>
                <a:cs typeface="+mj-cs"/>
              </a:rPr>
              <a:t> </a:t>
            </a:r>
          </a:p>
        </p:txBody>
      </p:sp>
      <p:sp>
        <p:nvSpPr>
          <p:cNvPr id="3" name="Content Placeholder 2">
            <a:extLst>
              <a:ext uri="{FF2B5EF4-FFF2-40B4-BE49-F238E27FC236}">
                <a16:creationId xmlns:a16="http://schemas.microsoft.com/office/drawing/2014/main" id="{21A54DF1-E85A-82C6-6FF8-1E0BDA3C371B}"/>
              </a:ext>
            </a:extLst>
          </p:cNvPr>
          <p:cNvSpPr>
            <a:spLocks noGrp="1"/>
          </p:cNvSpPr>
          <p:nvPr>
            <p:ph idx="1"/>
          </p:nvPr>
        </p:nvSpPr>
        <p:spPr>
          <a:xfrm>
            <a:off x="4810259" y="649480"/>
            <a:ext cx="6555347" cy="5546047"/>
          </a:xfrm>
        </p:spPr>
        <p:txBody>
          <a:bodyPr vert="horz" lIns="91440" tIns="45720" rIns="91440" bIns="45720" rtlCol="0" anchor="ctr">
            <a:normAutofit/>
          </a:bodyPr>
          <a:lstStyle/>
          <a:p>
            <a:pPr marL="0" indent="0">
              <a:spcBef>
                <a:spcPts val="1000"/>
              </a:spcBef>
              <a:buNone/>
            </a:pPr>
            <a:r>
              <a:rPr lang="en-US" sz="2000" kern="1200" dirty="0">
                <a:latin typeface="+mn-lt"/>
                <a:ea typeface="+mn-ea"/>
                <a:cs typeface="+mn-cs"/>
              </a:rPr>
              <a:t>Ways to Maintain Civility &amp; Get it Back</a:t>
            </a:r>
          </a:p>
        </p:txBody>
      </p:sp>
    </p:spTree>
    <p:extLst>
      <p:ext uri="{BB962C8B-B14F-4D97-AF65-F5344CB8AC3E}">
        <p14:creationId xmlns:p14="http://schemas.microsoft.com/office/powerpoint/2010/main" val="229639588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AEBA39-3CFB-4D59-BC86-418B62DEC48C}"/>
              </a:ext>
            </a:extLst>
          </p:cNvPr>
          <p:cNvSpPr>
            <a:spLocks noGrp="1"/>
          </p:cNvSpPr>
          <p:nvPr>
            <p:ph type="title"/>
          </p:nvPr>
        </p:nvSpPr>
        <p:spPr>
          <a:xfrm>
            <a:off x="648929" y="629266"/>
            <a:ext cx="6586491" cy="1676603"/>
          </a:xfrm>
        </p:spPr>
        <p:txBody>
          <a:bodyPr>
            <a:normAutofit/>
          </a:bodyPr>
          <a:lstStyle/>
          <a:p>
            <a:r>
              <a:rPr lang="en-CA" dirty="0">
                <a:latin typeface="+mn-lt"/>
              </a:rPr>
              <a:t>Agenda</a:t>
            </a:r>
          </a:p>
        </p:txBody>
      </p:sp>
      <p:sp>
        <p:nvSpPr>
          <p:cNvPr id="3" name="Content Placeholder 2">
            <a:extLst>
              <a:ext uri="{FF2B5EF4-FFF2-40B4-BE49-F238E27FC236}">
                <a16:creationId xmlns:a16="http://schemas.microsoft.com/office/drawing/2014/main" id="{D94EC258-ABEB-456C-9140-71B00380DDBE}"/>
              </a:ext>
            </a:extLst>
          </p:cNvPr>
          <p:cNvSpPr>
            <a:spLocks noGrp="1"/>
          </p:cNvSpPr>
          <p:nvPr>
            <p:ph idx="1"/>
          </p:nvPr>
        </p:nvSpPr>
        <p:spPr>
          <a:xfrm>
            <a:off x="648930" y="1766170"/>
            <a:ext cx="6586490" cy="4462564"/>
          </a:xfrm>
        </p:spPr>
        <p:txBody>
          <a:bodyPr>
            <a:normAutofit fontScale="70000" lnSpcReduction="20000"/>
          </a:bodyPr>
          <a:lstStyle/>
          <a:p>
            <a:pPr marL="0" indent="0">
              <a:buNone/>
            </a:pPr>
            <a:endParaRPr lang="en-CA" sz="2200" b="1" dirty="0"/>
          </a:p>
          <a:p>
            <a:pPr marL="0" indent="0">
              <a:buNone/>
            </a:pPr>
            <a:r>
              <a:rPr lang="en-CA" sz="2200" b="1" dirty="0"/>
              <a:t>Introduction</a:t>
            </a:r>
          </a:p>
          <a:p>
            <a:pPr marL="446088" indent="0">
              <a:buNone/>
            </a:pPr>
            <a:r>
              <a:rPr lang="en-CA" sz="2200" dirty="0"/>
              <a:t> -  Gerri-Lyn Nelson, BCPS &amp; Laura McPheeters, defence counsel </a:t>
            </a:r>
          </a:p>
          <a:p>
            <a:pPr marL="0" indent="0">
              <a:buNone/>
            </a:pPr>
            <a:endParaRPr lang="en-CA" sz="2200" dirty="0"/>
          </a:p>
          <a:p>
            <a:pPr marL="0" indent="0">
              <a:buNone/>
            </a:pPr>
            <a:r>
              <a:rPr lang="en-CA" sz="2200" b="1" dirty="0"/>
              <a:t>Part 1 : Benchers’ Thoughts on Civility</a:t>
            </a:r>
          </a:p>
          <a:p>
            <a:pPr marL="0" indent="0">
              <a:buNone/>
            </a:pPr>
            <a:r>
              <a:rPr lang="en-CA" sz="2200" dirty="0"/>
              <a:t>           - Phil Riddell, KC (Life Bencher) &amp; Lisa Dumbrell</a:t>
            </a:r>
          </a:p>
          <a:p>
            <a:pPr marL="0" indent="0">
              <a:buNone/>
            </a:pPr>
            <a:endParaRPr lang="en-CA" sz="2200" b="1" dirty="0"/>
          </a:p>
          <a:p>
            <a:pPr marL="0" indent="0">
              <a:buNone/>
            </a:pPr>
            <a:r>
              <a:rPr lang="en-CA" sz="2200" b="1" dirty="0"/>
              <a:t>Part 2: Civility Discussion Scenarios </a:t>
            </a:r>
          </a:p>
          <a:p>
            <a:pPr marL="446088" indent="0">
              <a:buNone/>
            </a:pPr>
            <a:r>
              <a:rPr lang="en-CA" sz="2200" dirty="0"/>
              <a:t>-   </a:t>
            </a:r>
            <a:r>
              <a:rPr lang="en-CA" sz="2200" b="1" dirty="0"/>
              <a:t> </a:t>
            </a:r>
            <a:r>
              <a:rPr lang="en-CA" sz="2200" dirty="0"/>
              <a:t>Honourable Justice Austin Cullen, BCSC, retired</a:t>
            </a:r>
          </a:p>
          <a:p>
            <a:pPr lvl="1">
              <a:buFontTx/>
              <a:buChar char="-"/>
            </a:pPr>
            <a:r>
              <a:rPr lang="en-CA" sz="2200" dirty="0"/>
              <a:t>Honourable Judge David St. Pierre, BCPC</a:t>
            </a:r>
          </a:p>
          <a:p>
            <a:pPr lvl="1">
              <a:buFontTx/>
              <a:buChar char="-"/>
            </a:pPr>
            <a:r>
              <a:rPr lang="en-CA" sz="2200" dirty="0"/>
              <a:t>Daniel Song, KC, defence counsel</a:t>
            </a:r>
          </a:p>
          <a:p>
            <a:pPr lvl="1">
              <a:buFontTx/>
              <a:buChar char="-"/>
            </a:pPr>
            <a:r>
              <a:rPr lang="en-CA" sz="2200" dirty="0"/>
              <a:t>Alix Rice, PPSC (Federal Crown)</a:t>
            </a:r>
          </a:p>
          <a:p>
            <a:pPr lvl="1">
              <a:buFontTx/>
              <a:buChar char="-"/>
            </a:pPr>
            <a:r>
              <a:rPr lang="en-CA" sz="2200" dirty="0"/>
              <a:t>Paul Pearson, BCPS (Provincial Crown)</a:t>
            </a:r>
          </a:p>
          <a:p>
            <a:pPr marL="457200" lvl="1" indent="0">
              <a:buNone/>
            </a:pPr>
            <a:endParaRPr lang="en-CA" sz="2200" dirty="0"/>
          </a:p>
          <a:p>
            <a:pPr marL="0" lvl="1" indent="0">
              <a:buNone/>
            </a:pPr>
            <a:r>
              <a:rPr lang="en-CA" sz="2200" b="1" dirty="0"/>
              <a:t>Part 3:  Q&amp;A  </a:t>
            </a:r>
          </a:p>
          <a:p>
            <a:pPr marL="0" lvl="1" indent="0">
              <a:buNone/>
            </a:pPr>
            <a:endParaRPr lang="en-CA" sz="2200" b="1" dirty="0"/>
          </a:p>
          <a:p>
            <a:pPr marL="0" lvl="1" indent="0">
              <a:buNone/>
            </a:pPr>
            <a:r>
              <a:rPr lang="en-CA" sz="2200" b="1" dirty="0"/>
              <a:t>Closing Remarks &amp; Trivia</a:t>
            </a:r>
            <a:endParaRPr lang="en-CA" sz="1900" dirty="0"/>
          </a:p>
        </p:txBody>
      </p:sp>
      <p:pic>
        <p:nvPicPr>
          <p:cNvPr id="4" name="Picture 3">
            <a:extLst>
              <a:ext uri="{FF2B5EF4-FFF2-40B4-BE49-F238E27FC236}">
                <a16:creationId xmlns:a16="http://schemas.microsoft.com/office/drawing/2014/main" id="{D71EBE1E-AFF9-4AA5-A489-87655C27ECB2}"/>
              </a:ext>
            </a:extLst>
          </p:cNvPr>
          <p:cNvPicPr>
            <a:picLocks noChangeAspect="1"/>
          </p:cNvPicPr>
          <p:nvPr/>
        </p:nvPicPr>
        <p:blipFill rotWithShape="1">
          <a:blip r:embed="rId3"/>
          <a:srcRect r="1" b="1242"/>
          <a:stretch/>
        </p:blipFill>
        <p:spPr>
          <a:xfrm>
            <a:off x="8163499" y="640083"/>
            <a:ext cx="3388837" cy="4730411"/>
          </a:xfrm>
          <a:prstGeom prst="rect">
            <a:avLst/>
          </a:prstGeom>
          <a:effectLst/>
        </p:spPr>
      </p:pic>
    </p:spTree>
    <p:extLst>
      <p:ext uri="{BB962C8B-B14F-4D97-AF65-F5344CB8AC3E}">
        <p14:creationId xmlns:p14="http://schemas.microsoft.com/office/powerpoint/2010/main" val="78179588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7" name="Rectangle 81">
            <a:extLst>
              <a:ext uri="{FF2B5EF4-FFF2-40B4-BE49-F238E27FC236}">
                <a16:creationId xmlns:a16="http://schemas.microsoft.com/office/drawing/2014/main" id="{5A59F003-E00A-43F9-91DC-CC54E3B8746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Content Placeholder 3">
            <a:extLst>
              <a:ext uri="{FF2B5EF4-FFF2-40B4-BE49-F238E27FC236}">
                <a16:creationId xmlns:a16="http://schemas.microsoft.com/office/drawing/2014/main" id="{61DF3F57-C085-52F2-83CF-3A746A3A3C3B}"/>
              </a:ext>
            </a:extLst>
          </p:cNvPr>
          <p:cNvPicPr>
            <a:picLocks noChangeAspect="1"/>
          </p:cNvPicPr>
          <p:nvPr/>
        </p:nvPicPr>
        <p:blipFill rotWithShape="1">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rcRect t="15730"/>
          <a:stretch/>
        </p:blipFill>
        <p:spPr>
          <a:xfrm>
            <a:off x="20" y="-1"/>
            <a:ext cx="12191980" cy="6858001"/>
          </a:xfrm>
          <a:prstGeom prst="rect">
            <a:avLst/>
          </a:prstGeom>
        </p:spPr>
      </p:pic>
      <p:sp>
        <p:nvSpPr>
          <p:cNvPr id="88" name="Rectangle 83">
            <a:extLst>
              <a:ext uri="{FF2B5EF4-FFF2-40B4-BE49-F238E27FC236}">
                <a16:creationId xmlns:a16="http://schemas.microsoft.com/office/drawing/2014/main" id="{D74A4382-E3AD-430A-9A1F-DFA3E0E77A7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3799868" y="-1534136"/>
            <a:ext cx="4592270" cy="12192001"/>
          </a:xfrm>
          <a:prstGeom prst="rect">
            <a:avLst/>
          </a:prstGeom>
          <a:gradFill>
            <a:gsLst>
              <a:gs pos="35000">
                <a:schemeClr val="bg1">
                  <a:alpha val="46000"/>
                </a:schemeClr>
              </a:gs>
              <a:gs pos="21000">
                <a:schemeClr val="bg1">
                  <a:alpha val="30000"/>
                </a:schemeClr>
              </a:gs>
              <a:gs pos="0">
                <a:schemeClr val="bg1">
                  <a:alpha val="0"/>
                </a:schemeClr>
              </a:gs>
              <a:gs pos="100000">
                <a:schemeClr val="bg1">
                  <a:alpha val="90000"/>
                </a:scheme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2B438E93-EB55-697A-8B43-F49DC6088FB5}"/>
              </a:ext>
            </a:extLst>
          </p:cNvPr>
          <p:cNvSpPr>
            <a:spLocks noGrp="1"/>
          </p:cNvSpPr>
          <p:nvPr>
            <p:ph type="title"/>
          </p:nvPr>
        </p:nvSpPr>
        <p:spPr>
          <a:xfrm>
            <a:off x="404553" y="3091928"/>
            <a:ext cx="9078562" cy="2387600"/>
          </a:xfrm>
        </p:spPr>
        <p:txBody>
          <a:bodyPr vert="horz" lIns="91440" tIns="45720" rIns="91440" bIns="45720" rtlCol="0" anchor="b">
            <a:normAutofit/>
          </a:bodyPr>
          <a:lstStyle/>
          <a:p>
            <a:pPr algn="l">
              <a:lnSpc>
                <a:spcPct val="90000"/>
              </a:lnSpc>
            </a:pPr>
            <a:r>
              <a:rPr lang="en-US" sz="6600" i="1"/>
              <a:t>Q &amp; A</a:t>
            </a:r>
            <a:endParaRPr lang="en-US" sz="6600"/>
          </a:p>
        </p:txBody>
      </p:sp>
      <p:sp>
        <p:nvSpPr>
          <p:cNvPr id="86" name="Rectangle: Rounded Corners 85">
            <a:extLst>
              <a:ext uri="{FF2B5EF4-FFF2-40B4-BE49-F238E27FC236}">
                <a16:creationId xmlns:a16="http://schemas.microsoft.com/office/drawing/2014/main" id="{79F40191-0F44-4FD1-82CC-ACB507C14B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575039"/>
            <a:ext cx="9785897" cy="685800"/>
          </a:xfrm>
          <a:prstGeom prst="roundRect">
            <a:avLst>
              <a:gd name="adj" fmla="val 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60767852"/>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417747-94BF-EE2E-981D-A2CAE442EB7B}"/>
              </a:ext>
            </a:extLst>
          </p:cNvPr>
          <p:cNvSpPr>
            <a:spLocks noGrp="1"/>
          </p:cNvSpPr>
          <p:nvPr>
            <p:ph type="title"/>
          </p:nvPr>
        </p:nvSpPr>
        <p:spPr>
          <a:xfrm>
            <a:off x="8014996" y="642594"/>
            <a:ext cx="3732244" cy="1702952"/>
          </a:xfrm>
        </p:spPr>
        <p:txBody>
          <a:bodyPr vert="horz" lIns="91440" tIns="45720" rIns="91440" bIns="45720" rtlCol="0" anchor="ctr">
            <a:normAutofit/>
          </a:bodyPr>
          <a:lstStyle/>
          <a:p>
            <a:pPr algn="l">
              <a:lnSpc>
                <a:spcPct val="90000"/>
              </a:lnSpc>
            </a:pPr>
            <a:r>
              <a:rPr lang="en-US" b="1" i="1"/>
              <a:t>In Closing </a:t>
            </a:r>
          </a:p>
        </p:txBody>
      </p:sp>
      <p:sp>
        <p:nvSpPr>
          <p:cNvPr id="14" name="Rectangle 13">
            <a:extLst>
              <a:ext uri="{FF2B5EF4-FFF2-40B4-BE49-F238E27FC236}">
                <a16:creationId xmlns:a16="http://schemas.microsoft.com/office/drawing/2014/main" id="{99CEE05D-F25C-4EC3-B527-D9C999E335C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7536523"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6" name="Rectangle 15">
            <a:extLst>
              <a:ext uri="{FF2B5EF4-FFF2-40B4-BE49-F238E27FC236}">
                <a16:creationId xmlns:a16="http://schemas.microsoft.com/office/drawing/2014/main" id="{4F036726-0C05-446E-91C3-B986EBEA055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17402" y="438538"/>
            <a:ext cx="6710184" cy="6002060"/>
          </a:xfrm>
          <a:prstGeom prst="rect">
            <a:avLst/>
          </a:prstGeom>
          <a:solidFill>
            <a:schemeClr val="bg1">
              <a:alpha val="40000"/>
            </a:schemeClr>
          </a:solidFill>
          <a:ln w="6350" cap="flat" cmpd="sng" algn="ctr">
            <a:noFill/>
            <a:prstDash val="solid"/>
          </a:ln>
          <a:effectLst>
            <a:softEdge rad="0"/>
          </a:effectLst>
        </p:spPr>
        <p:txBody>
          <a:bodyPr/>
          <a:lstStyle/>
          <a:p>
            <a:endParaRPr lang="en-CA"/>
          </a:p>
        </p:txBody>
      </p:sp>
      <p:sp>
        <p:nvSpPr>
          <p:cNvPr id="18" name="Rectangle 17">
            <a:extLst>
              <a:ext uri="{FF2B5EF4-FFF2-40B4-BE49-F238E27FC236}">
                <a16:creationId xmlns:a16="http://schemas.microsoft.com/office/drawing/2014/main" id="{A310ABCD-C34B-42D1-9BEB-47755A3EA36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26285" y="650014"/>
            <a:ext cx="3367217" cy="3266022"/>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4" name="Content Placeholder 3">
            <a:extLst>
              <a:ext uri="{FF2B5EF4-FFF2-40B4-BE49-F238E27FC236}">
                <a16:creationId xmlns:a16="http://schemas.microsoft.com/office/drawing/2014/main" id="{79577B35-2A3D-7C8C-4FD0-4E4CF23766E2}"/>
              </a:ext>
            </a:extLst>
          </p:cNvPr>
          <p:cNvPicPr>
            <a:picLocks noGrp="1" noChangeAspect="1"/>
          </p:cNvPicPr>
          <p:nvPr>
            <p:ph idx="1"/>
          </p:nvPr>
        </p:nvPicPr>
        <p:blipFill>
          <a:blip r:embed="rId3"/>
          <a:stretch>
            <a:fillRect/>
          </a:stretch>
        </p:blipFill>
        <p:spPr>
          <a:xfrm>
            <a:off x="798460" y="1127950"/>
            <a:ext cx="3044697" cy="2311201"/>
          </a:xfrm>
          <a:prstGeom prst="rect">
            <a:avLst/>
          </a:prstGeom>
        </p:spPr>
      </p:pic>
      <p:sp>
        <p:nvSpPr>
          <p:cNvPr id="20" name="Rectangle 19">
            <a:extLst>
              <a:ext uri="{FF2B5EF4-FFF2-40B4-BE49-F238E27FC236}">
                <a16:creationId xmlns:a16="http://schemas.microsoft.com/office/drawing/2014/main" id="{F38AB6A2-89F7-43B5-B608-50DFC740DEB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152946" y="650014"/>
            <a:ext cx="2765758" cy="2136734"/>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7" name="Picture 6">
            <a:extLst>
              <a:ext uri="{FF2B5EF4-FFF2-40B4-BE49-F238E27FC236}">
                <a16:creationId xmlns:a16="http://schemas.microsoft.com/office/drawing/2014/main" id="{CE0437FA-333F-2262-B716-0D710CBE6294}"/>
              </a:ext>
            </a:extLst>
          </p:cNvPr>
          <p:cNvPicPr>
            <a:picLocks noChangeAspect="1"/>
          </p:cNvPicPr>
          <p:nvPr/>
        </p:nvPicPr>
        <p:blipFill>
          <a:blip r:embed="rId4"/>
          <a:stretch>
            <a:fillRect/>
          </a:stretch>
        </p:blipFill>
        <p:spPr>
          <a:xfrm>
            <a:off x="4323497" y="840808"/>
            <a:ext cx="2434338" cy="1752723"/>
          </a:xfrm>
          <a:prstGeom prst="rect">
            <a:avLst/>
          </a:prstGeom>
        </p:spPr>
      </p:pic>
      <p:sp>
        <p:nvSpPr>
          <p:cNvPr id="22" name="Rectangle 21">
            <a:extLst>
              <a:ext uri="{FF2B5EF4-FFF2-40B4-BE49-F238E27FC236}">
                <a16:creationId xmlns:a16="http://schemas.microsoft.com/office/drawing/2014/main" id="{06585B74-DAF6-470E-B2F3-B5530A709A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26285" y="4088215"/>
            <a:ext cx="3367217" cy="2124857"/>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4" name="Rectangle 23">
            <a:extLst>
              <a:ext uri="{FF2B5EF4-FFF2-40B4-BE49-F238E27FC236}">
                <a16:creationId xmlns:a16="http://schemas.microsoft.com/office/drawing/2014/main" id="{30BAD96F-CE2F-4682-99B8-0DD9E6AE2B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152946" y="2947051"/>
            <a:ext cx="2765758" cy="3266022"/>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5" name="Picture 4">
            <a:extLst>
              <a:ext uri="{FF2B5EF4-FFF2-40B4-BE49-F238E27FC236}">
                <a16:creationId xmlns:a16="http://schemas.microsoft.com/office/drawing/2014/main" id="{6B45F2AE-F5F4-6C55-A680-DFF228260EBF}"/>
              </a:ext>
            </a:extLst>
          </p:cNvPr>
          <p:cNvPicPr>
            <a:picLocks noChangeAspect="1"/>
          </p:cNvPicPr>
          <p:nvPr/>
        </p:nvPicPr>
        <p:blipFill>
          <a:blip r:embed="rId5"/>
          <a:stretch>
            <a:fillRect/>
          </a:stretch>
        </p:blipFill>
        <p:spPr>
          <a:xfrm>
            <a:off x="4323497" y="3641456"/>
            <a:ext cx="2434338" cy="1866325"/>
          </a:xfrm>
          <a:prstGeom prst="rect">
            <a:avLst/>
          </a:prstGeom>
        </p:spPr>
      </p:pic>
      <p:sp>
        <p:nvSpPr>
          <p:cNvPr id="9" name="TextBox 8">
            <a:extLst>
              <a:ext uri="{FF2B5EF4-FFF2-40B4-BE49-F238E27FC236}">
                <a16:creationId xmlns:a16="http://schemas.microsoft.com/office/drawing/2014/main" id="{4314BCC6-1FBE-7C7B-FDF8-3BDA73894AD8}"/>
              </a:ext>
            </a:extLst>
          </p:cNvPr>
          <p:cNvSpPr txBox="1"/>
          <p:nvPr/>
        </p:nvSpPr>
        <p:spPr>
          <a:xfrm>
            <a:off x="7953925" y="2038121"/>
            <a:ext cx="3793315" cy="3338110"/>
          </a:xfrm>
          <a:prstGeom prst="rect">
            <a:avLst/>
          </a:prstGeom>
        </p:spPr>
        <p:txBody>
          <a:bodyPr vert="horz" lIns="91440" tIns="45720" rIns="91440" bIns="45720" rtlCol="0">
            <a:normAutofit/>
          </a:bodyPr>
          <a:lstStyle/>
          <a:p>
            <a:pPr>
              <a:lnSpc>
                <a:spcPct val="90000"/>
              </a:lnSpc>
              <a:spcAft>
                <a:spcPts val="600"/>
              </a:spcAft>
            </a:pPr>
            <a:r>
              <a:rPr lang="en-US" sz="2400" dirty="0"/>
              <a:t>“Is it true? </a:t>
            </a:r>
          </a:p>
          <a:p>
            <a:pPr>
              <a:lnSpc>
                <a:spcPct val="90000"/>
              </a:lnSpc>
              <a:spcAft>
                <a:spcPts val="600"/>
              </a:spcAft>
            </a:pPr>
            <a:r>
              <a:rPr lang="en-US" sz="2400" dirty="0"/>
              <a:t>Is it kind</a:t>
            </a:r>
          </a:p>
          <a:p>
            <a:pPr>
              <a:lnSpc>
                <a:spcPct val="90000"/>
              </a:lnSpc>
              <a:spcAft>
                <a:spcPts val="600"/>
              </a:spcAft>
            </a:pPr>
            <a:r>
              <a:rPr lang="en-US" sz="2400" dirty="0"/>
              <a:t>Does it need to be said?”</a:t>
            </a:r>
          </a:p>
          <a:p>
            <a:pPr>
              <a:lnSpc>
                <a:spcPct val="90000"/>
              </a:lnSpc>
              <a:spcAft>
                <a:spcPts val="600"/>
              </a:spcAft>
            </a:pPr>
            <a:endParaRPr lang="en-US" sz="2400" dirty="0"/>
          </a:p>
          <a:p>
            <a:pPr>
              <a:lnSpc>
                <a:spcPct val="90000"/>
              </a:lnSpc>
              <a:spcAft>
                <a:spcPts val="600"/>
              </a:spcAft>
            </a:pPr>
            <a:r>
              <a:rPr lang="en-US" sz="2400" dirty="0"/>
              <a:t>    </a:t>
            </a:r>
            <a:r>
              <a:rPr lang="en-US" dirty="0"/>
              <a:t>-Louise Penney’s character </a:t>
            </a:r>
          </a:p>
          <a:p>
            <a:pPr>
              <a:lnSpc>
                <a:spcPct val="90000"/>
              </a:lnSpc>
              <a:spcAft>
                <a:spcPts val="600"/>
              </a:spcAft>
            </a:pPr>
            <a:r>
              <a:rPr lang="en-US" dirty="0"/>
              <a:t>       Chief Inspector Armand Gamache         </a:t>
            </a:r>
          </a:p>
          <a:p>
            <a:pPr>
              <a:lnSpc>
                <a:spcPct val="90000"/>
              </a:lnSpc>
              <a:spcAft>
                <a:spcPts val="600"/>
              </a:spcAft>
            </a:pPr>
            <a:r>
              <a:rPr lang="en-US" dirty="0"/>
              <a:t>       defining Civility for his team in </a:t>
            </a:r>
          </a:p>
          <a:p>
            <a:pPr>
              <a:lnSpc>
                <a:spcPct val="90000"/>
              </a:lnSpc>
              <a:spcAft>
                <a:spcPts val="600"/>
              </a:spcAft>
            </a:pPr>
            <a:r>
              <a:rPr lang="en-US" dirty="0"/>
              <a:t>       “A Better Man” </a:t>
            </a:r>
          </a:p>
        </p:txBody>
      </p:sp>
      <p:pic>
        <p:nvPicPr>
          <p:cNvPr id="3" name="Picture 2">
            <a:extLst>
              <a:ext uri="{FF2B5EF4-FFF2-40B4-BE49-F238E27FC236}">
                <a16:creationId xmlns:a16="http://schemas.microsoft.com/office/drawing/2014/main" id="{49C41465-1970-822E-70E8-F510A38A2356}"/>
              </a:ext>
            </a:extLst>
          </p:cNvPr>
          <p:cNvPicPr>
            <a:picLocks noChangeAspect="1"/>
          </p:cNvPicPr>
          <p:nvPr/>
        </p:nvPicPr>
        <p:blipFill>
          <a:blip r:embed="rId6"/>
          <a:stretch>
            <a:fillRect/>
          </a:stretch>
        </p:blipFill>
        <p:spPr>
          <a:xfrm>
            <a:off x="624192" y="4177188"/>
            <a:ext cx="3319872" cy="1863050"/>
          </a:xfrm>
          <a:prstGeom prst="rect">
            <a:avLst/>
          </a:prstGeom>
        </p:spPr>
      </p:pic>
    </p:spTree>
    <p:extLst>
      <p:ext uri="{BB962C8B-B14F-4D97-AF65-F5344CB8AC3E}">
        <p14:creationId xmlns:p14="http://schemas.microsoft.com/office/powerpoint/2010/main" val="2108559297"/>
      </p:ext>
    </p:extLst>
  </p:cSld>
  <p:clrMapOvr>
    <a:overrideClrMapping bg1="dk1" tx1="lt1" bg2="dk2" tx2="lt2" accent1="accent1" accent2="accent2" accent3="accent3" accent4="accent4" accent5="accent5" accent6="accent6" hlink="hlink" folHlink="folHlink"/>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useBgFill="1">
        <p:nvSpPr>
          <p:cNvPr id="1044" name="Rectangle 1043">
            <a:extLst>
              <a:ext uri="{FF2B5EF4-FFF2-40B4-BE49-F238E27FC236}">
                <a16:creationId xmlns:a16="http://schemas.microsoft.com/office/drawing/2014/main" id="{B0792D4F-247E-46FE-85FC-881DEFA41D9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w Cen MT" panose="020B0602020104020603"/>
              <a:ea typeface="+mn-ea"/>
              <a:cs typeface="+mn-cs"/>
            </a:endParaRPr>
          </a:p>
        </p:txBody>
      </p:sp>
      <p:sp>
        <p:nvSpPr>
          <p:cNvPr id="2" name="Title 1">
            <a:extLst>
              <a:ext uri="{FF2B5EF4-FFF2-40B4-BE49-F238E27FC236}">
                <a16:creationId xmlns:a16="http://schemas.microsoft.com/office/drawing/2014/main" id="{40C8B30C-BB50-B4FD-DB54-9AEC95837D3F}"/>
              </a:ext>
            </a:extLst>
          </p:cNvPr>
          <p:cNvSpPr>
            <a:spLocks noGrp="1"/>
          </p:cNvSpPr>
          <p:nvPr>
            <p:ph type="title"/>
          </p:nvPr>
        </p:nvSpPr>
        <p:spPr>
          <a:xfrm>
            <a:off x="841248" y="932688"/>
            <a:ext cx="4892040" cy="1773936"/>
          </a:xfrm>
        </p:spPr>
        <p:txBody>
          <a:bodyPr anchor="b">
            <a:normAutofit/>
          </a:bodyPr>
          <a:lstStyle/>
          <a:p>
            <a:r>
              <a:rPr lang="en-CA" sz="6000" b="1" dirty="0"/>
              <a:t>Trivia Question</a:t>
            </a:r>
          </a:p>
        </p:txBody>
      </p:sp>
      <p:sp>
        <p:nvSpPr>
          <p:cNvPr id="1030" name="Content Placeholder 1029">
            <a:extLst>
              <a:ext uri="{FF2B5EF4-FFF2-40B4-BE49-F238E27FC236}">
                <a16:creationId xmlns:a16="http://schemas.microsoft.com/office/drawing/2014/main" id="{7D6D671D-126D-AB38-6B95-396B01E2F12E}"/>
              </a:ext>
            </a:extLst>
          </p:cNvPr>
          <p:cNvSpPr>
            <a:spLocks noGrp="1"/>
          </p:cNvSpPr>
          <p:nvPr>
            <p:ph idx="1"/>
          </p:nvPr>
        </p:nvSpPr>
        <p:spPr>
          <a:xfrm>
            <a:off x="841248" y="2898648"/>
            <a:ext cx="4892040" cy="3209544"/>
          </a:xfrm>
        </p:spPr>
        <p:txBody>
          <a:bodyPr anchor="t">
            <a:normAutofit/>
          </a:bodyPr>
          <a:lstStyle/>
          <a:p>
            <a:pPr marL="0" indent="0">
              <a:buNone/>
            </a:pPr>
            <a:endParaRPr lang="en-US" sz="2000" dirty="0"/>
          </a:p>
          <a:p>
            <a:pPr marL="0" indent="0">
              <a:buNone/>
            </a:pPr>
            <a:r>
              <a:rPr lang="en-US" sz="2000" i="1" dirty="0"/>
              <a:t>First two correct answers will receive an</a:t>
            </a:r>
          </a:p>
          <a:p>
            <a:pPr marL="0" indent="0">
              <a:buNone/>
            </a:pPr>
            <a:r>
              <a:rPr lang="en-US" sz="2000" i="1" dirty="0"/>
              <a:t> autographed hard copy delivered to your office.</a:t>
            </a:r>
          </a:p>
        </p:txBody>
      </p:sp>
      <p:cxnSp>
        <p:nvCxnSpPr>
          <p:cNvPr id="1046" name="Straight Connector 1045">
            <a:extLst>
              <a:ext uri="{FF2B5EF4-FFF2-40B4-BE49-F238E27FC236}">
                <a16:creationId xmlns:a16="http://schemas.microsoft.com/office/drawing/2014/main" id="{749A7284-D010-4ACB-A08A-FC3C3689B5E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238597" y="1417320"/>
            <a:ext cx="0" cy="4023360"/>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pic>
        <p:nvPicPr>
          <p:cNvPr id="4" name="Picture 3">
            <a:extLst>
              <a:ext uri="{FF2B5EF4-FFF2-40B4-BE49-F238E27FC236}">
                <a16:creationId xmlns:a16="http://schemas.microsoft.com/office/drawing/2014/main" id="{6B27D4FC-9630-44EA-62B1-C8F02EA3D482}"/>
              </a:ext>
            </a:extLst>
          </p:cNvPr>
          <p:cNvPicPr>
            <a:picLocks noChangeAspect="1"/>
          </p:cNvPicPr>
          <p:nvPr/>
        </p:nvPicPr>
        <p:blipFill>
          <a:blip r:embed="rId3"/>
          <a:stretch>
            <a:fillRect/>
          </a:stretch>
        </p:blipFill>
        <p:spPr>
          <a:xfrm>
            <a:off x="7370687" y="571499"/>
            <a:ext cx="3686175" cy="5715000"/>
          </a:xfrm>
          <a:prstGeom prst="rect">
            <a:avLst/>
          </a:prstGeom>
        </p:spPr>
      </p:pic>
    </p:spTree>
    <p:extLst>
      <p:ext uri="{BB962C8B-B14F-4D97-AF65-F5344CB8AC3E}">
        <p14:creationId xmlns:p14="http://schemas.microsoft.com/office/powerpoint/2010/main" val="1660050968"/>
      </p:ext>
    </p:extLst>
  </p:cSld>
  <p:clrMapOvr>
    <a:overrideClrMapping bg1="dk1" tx1="lt1" bg2="dk2" tx2="lt2" accent1="accent1" accent2="accent2" accent3="accent3" accent4="accent4" accent5="accent5" accent6="accent6" hlink="hlink" folHlink="folHlink"/>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4EBCDC-F721-4739-B532-4CDEDA0A85F4}"/>
              </a:ext>
            </a:extLst>
          </p:cNvPr>
          <p:cNvSpPr>
            <a:spLocks noGrp="1"/>
          </p:cNvSpPr>
          <p:nvPr>
            <p:ph type="title"/>
          </p:nvPr>
        </p:nvSpPr>
        <p:spPr>
          <a:xfrm>
            <a:off x="6746628" y="2636873"/>
            <a:ext cx="4645250" cy="1460993"/>
          </a:xfrm>
        </p:spPr>
        <p:txBody>
          <a:bodyPr vert="horz" lIns="91440" tIns="45720" rIns="91440" bIns="45720" rtlCol="0" anchor="b">
            <a:normAutofit fontScale="90000"/>
          </a:bodyPr>
          <a:lstStyle/>
          <a:p>
            <a:pPr algn="l">
              <a:lnSpc>
                <a:spcPct val="90000"/>
              </a:lnSpc>
            </a:pPr>
            <a:r>
              <a:rPr lang="en-US" sz="7200" dirty="0"/>
              <a:t>CPD Credit</a:t>
            </a:r>
            <a:br>
              <a:rPr lang="en-US" sz="7200" dirty="0"/>
            </a:br>
            <a:r>
              <a:rPr lang="en-US" sz="3100" dirty="0"/>
              <a:t>2 hours ethics/PM credit </a:t>
            </a:r>
          </a:p>
        </p:txBody>
      </p:sp>
      <p:sp>
        <p:nvSpPr>
          <p:cNvPr id="3" name="Content Placeholder 2">
            <a:extLst>
              <a:ext uri="{FF2B5EF4-FFF2-40B4-BE49-F238E27FC236}">
                <a16:creationId xmlns:a16="http://schemas.microsoft.com/office/drawing/2014/main" id="{BA52197D-896B-431C-AC9D-EFFCBE6B250B}"/>
              </a:ext>
            </a:extLst>
          </p:cNvPr>
          <p:cNvSpPr>
            <a:spLocks noGrp="1"/>
          </p:cNvSpPr>
          <p:nvPr>
            <p:ph idx="1"/>
          </p:nvPr>
        </p:nvSpPr>
        <p:spPr>
          <a:xfrm>
            <a:off x="6296025" y="3987209"/>
            <a:ext cx="5353050" cy="1722475"/>
          </a:xfrm>
        </p:spPr>
        <p:txBody>
          <a:bodyPr vert="horz" lIns="91440" tIns="45720" rIns="91440" bIns="45720" rtlCol="0" anchor="t">
            <a:noAutofit/>
          </a:bodyPr>
          <a:lstStyle/>
          <a:p>
            <a:pPr marL="0" indent="0">
              <a:lnSpc>
                <a:spcPct val="90000"/>
              </a:lnSpc>
              <a:spcBef>
                <a:spcPts val="1000"/>
              </a:spcBef>
              <a:buNone/>
            </a:pPr>
            <a:endParaRPr lang="en-CA" sz="1800" dirty="0">
              <a:effectLst/>
              <a:latin typeface="Calibri" panose="020F0502020204030204" pitchFamily="34" charset="0"/>
              <a:ea typeface="Times New Roman" panose="02020603050405020304" pitchFamily="18" charset="0"/>
            </a:endParaRPr>
          </a:p>
          <a:p>
            <a:pPr marL="0" indent="0">
              <a:lnSpc>
                <a:spcPct val="90000"/>
              </a:lnSpc>
              <a:spcBef>
                <a:spcPts val="1000"/>
              </a:spcBef>
              <a:buNone/>
            </a:pPr>
            <a:r>
              <a:rPr lang="en-CA" sz="2800" dirty="0">
                <a:effectLst/>
                <a:latin typeface="Calibri" panose="020F0502020204030204" pitchFamily="34" charset="0"/>
                <a:ea typeface="Times New Roman" panose="02020603050405020304" pitchFamily="18" charset="0"/>
              </a:rPr>
              <a:t>“Courthouse Libraries BC: Civility in the Criminal Bar: 5</a:t>
            </a:r>
            <a:r>
              <a:rPr lang="en-CA" sz="2800" baseline="30000" dirty="0">
                <a:latin typeface="Calibri" panose="020F0502020204030204" pitchFamily="34" charset="0"/>
                <a:ea typeface="Times New Roman" panose="02020603050405020304" pitchFamily="18" charset="0"/>
              </a:rPr>
              <a:t>th</a:t>
            </a:r>
            <a:r>
              <a:rPr lang="en-CA" sz="2800" dirty="0">
                <a:latin typeface="Calibri" panose="020F0502020204030204" pitchFamily="34" charset="0"/>
                <a:ea typeface="Times New Roman" panose="02020603050405020304" pitchFamily="18" charset="0"/>
              </a:rPr>
              <a:t> </a:t>
            </a:r>
            <a:r>
              <a:rPr lang="en-CA" sz="2800" dirty="0">
                <a:effectLst/>
                <a:latin typeface="Calibri" panose="020F0502020204030204" pitchFamily="34" charset="0"/>
                <a:ea typeface="Times New Roman" panose="02020603050405020304" pitchFamily="18" charset="0"/>
              </a:rPr>
              <a:t> Annual Lunch &amp; Learn</a:t>
            </a:r>
            <a:r>
              <a:rPr lang="en-US" sz="2800" dirty="0"/>
              <a:t>“</a:t>
            </a:r>
          </a:p>
        </p:txBody>
      </p:sp>
      <p:sp>
        <p:nvSpPr>
          <p:cNvPr id="10" name="Freeform: Shape 9">
            <a:extLst>
              <a:ext uri="{FF2B5EF4-FFF2-40B4-BE49-F238E27FC236}">
                <a16:creationId xmlns:a16="http://schemas.microsoft.com/office/drawing/2014/main" id="{1DB7C82F-AB7E-4F0C-B829-FA1B9C41518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0"/>
            <a:ext cx="6172782" cy="6858000"/>
          </a:xfrm>
          <a:custGeom>
            <a:avLst/>
            <a:gdLst>
              <a:gd name="connsiteX0" fmla="*/ 6172782 w 6172782"/>
              <a:gd name="connsiteY0" fmla="*/ 0 h 6858000"/>
              <a:gd name="connsiteX1" fmla="*/ 69075 w 6172782"/>
              <a:gd name="connsiteY1" fmla="*/ 0 h 6858000"/>
              <a:gd name="connsiteX2" fmla="*/ 35131 w 6172782"/>
              <a:gd name="connsiteY2" fmla="*/ 267128 h 6858000"/>
              <a:gd name="connsiteX3" fmla="*/ 0 w 6172782"/>
              <a:gd name="connsiteY3" fmla="*/ 962845 h 6858000"/>
              <a:gd name="connsiteX4" fmla="*/ 3276103 w 6172782"/>
              <a:gd name="connsiteY4" fmla="*/ 6782205 h 6858000"/>
              <a:gd name="connsiteX5" fmla="*/ 3407923 w 6172782"/>
              <a:gd name="connsiteY5" fmla="*/ 6858000 h 6858000"/>
              <a:gd name="connsiteX6" fmla="*/ 6172782 w 6172782"/>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172782" h="6858000">
                <a:moveTo>
                  <a:pt x="6172782" y="0"/>
                </a:moveTo>
                <a:lnTo>
                  <a:pt x="69075" y="0"/>
                </a:lnTo>
                <a:lnTo>
                  <a:pt x="35131" y="267128"/>
                </a:lnTo>
                <a:cubicBezTo>
                  <a:pt x="11901" y="495874"/>
                  <a:pt x="0" y="727970"/>
                  <a:pt x="0" y="962845"/>
                </a:cubicBezTo>
                <a:cubicBezTo>
                  <a:pt x="0" y="3429034"/>
                  <a:pt x="1312002" y="5588789"/>
                  <a:pt x="3276103" y="6782205"/>
                </a:cubicBezTo>
                <a:lnTo>
                  <a:pt x="3407923" y="6858000"/>
                </a:lnTo>
                <a:lnTo>
                  <a:pt x="6172782" y="6858000"/>
                </a:ln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5" name="Picture 4">
            <a:extLst>
              <a:ext uri="{FF2B5EF4-FFF2-40B4-BE49-F238E27FC236}">
                <a16:creationId xmlns:a16="http://schemas.microsoft.com/office/drawing/2014/main" id="{32042174-9BAB-491B-9B00-802F1E4C3CCA}"/>
              </a:ext>
            </a:extLst>
          </p:cNvPr>
          <p:cNvPicPr>
            <a:picLocks noChangeAspect="1"/>
          </p:cNvPicPr>
          <p:nvPr/>
        </p:nvPicPr>
        <p:blipFill rotWithShape="1">
          <a:blip r:embed="rId3"/>
          <a:srcRect t="893" r="2" b="22266"/>
          <a:stretch/>
        </p:blipFill>
        <p:spPr>
          <a:xfrm>
            <a:off x="20" y="10"/>
            <a:ext cx="6024134" cy="6857990"/>
          </a:xfrm>
          <a:custGeom>
            <a:avLst/>
            <a:gdLst>
              <a:gd name="connsiteX0" fmla="*/ 0 w 6024154"/>
              <a:gd name="connsiteY0" fmla="*/ 0 h 6858000"/>
              <a:gd name="connsiteX1" fmla="*/ 5953780 w 6024154"/>
              <a:gd name="connsiteY1" fmla="*/ 0 h 6858000"/>
              <a:gd name="connsiteX2" fmla="*/ 5989880 w 6024154"/>
              <a:gd name="connsiteY2" fmla="*/ 284091 h 6858000"/>
              <a:gd name="connsiteX3" fmla="*/ 6024154 w 6024154"/>
              <a:gd name="connsiteY3" fmla="*/ 962844 h 6858000"/>
              <a:gd name="connsiteX4" fmla="*/ 2549934 w 6024154"/>
              <a:gd name="connsiteY4" fmla="*/ 6800152 h 6858000"/>
              <a:gd name="connsiteX5" fmla="*/ 2436987 w 6024154"/>
              <a:gd name="connsiteY5" fmla="*/ 6858000 h 6858000"/>
              <a:gd name="connsiteX6" fmla="*/ 0 w 6024154"/>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24154" h="6858000">
                <a:moveTo>
                  <a:pt x="0" y="0"/>
                </a:moveTo>
                <a:lnTo>
                  <a:pt x="5953780" y="0"/>
                </a:lnTo>
                <a:lnTo>
                  <a:pt x="5989880" y="284091"/>
                </a:lnTo>
                <a:cubicBezTo>
                  <a:pt x="6012544" y="507260"/>
                  <a:pt x="6024154" y="733696"/>
                  <a:pt x="6024154" y="962844"/>
                </a:cubicBezTo>
                <a:cubicBezTo>
                  <a:pt x="6024154" y="3483472"/>
                  <a:pt x="4619336" y="5675986"/>
                  <a:pt x="2549934" y="6800152"/>
                </a:cubicBezTo>
                <a:lnTo>
                  <a:pt x="2436987" y="6858000"/>
                </a:lnTo>
                <a:lnTo>
                  <a:pt x="0" y="6858000"/>
                </a:lnTo>
                <a:close/>
              </a:path>
            </a:pathLst>
          </a:custGeom>
        </p:spPr>
      </p:pic>
    </p:spTree>
    <p:extLst>
      <p:ext uri="{BB962C8B-B14F-4D97-AF65-F5344CB8AC3E}">
        <p14:creationId xmlns:p14="http://schemas.microsoft.com/office/powerpoint/2010/main" val="1903149415"/>
      </p:ext>
    </p:extLst>
  </p:cSld>
  <p:clrMapOvr>
    <a:overrideClrMapping bg1="dk1" tx1="lt1" bg2="dk2" tx2="lt2" accent1="accent1" accent2="accent2" accent3="accent3" accent4="accent4" accent5="accent5" accent6="accent6" hlink="hlink" folHlink="folHlink"/>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99899462-FC16-43B0-966B-FCA26345071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4654295" y="478232"/>
            <a:ext cx="7034121" cy="5918673"/>
          </a:xfrm>
          <a:prstGeom prst="rect">
            <a:avLst/>
          </a:prstGeom>
          <a:solidFill>
            <a:srgbClr val="404040"/>
          </a:solidFill>
          <a:ln w="127000" cap="sq" cmpd="thinThick">
            <a:solidFill>
              <a:srgbClr val="4040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2" name="Title 1">
            <a:extLst>
              <a:ext uri="{FF2B5EF4-FFF2-40B4-BE49-F238E27FC236}">
                <a16:creationId xmlns:a16="http://schemas.microsoft.com/office/drawing/2014/main" id="{888888DF-C07B-4B48-9054-96F1273AD48C}"/>
              </a:ext>
            </a:extLst>
          </p:cNvPr>
          <p:cNvSpPr>
            <a:spLocks noGrp="1"/>
          </p:cNvSpPr>
          <p:nvPr>
            <p:ph type="title"/>
          </p:nvPr>
        </p:nvSpPr>
        <p:spPr>
          <a:xfrm>
            <a:off x="5297762" y="1070568"/>
            <a:ext cx="5638994" cy="1424446"/>
          </a:xfrm>
        </p:spPr>
        <p:txBody>
          <a:bodyPr>
            <a:normAutofit/>
          </a:bodyPr>
          <a:lstStyle/>
          <a:p>
            <a:pPr>
              <a:lnSpc>
                <a:spcPct val="90000"/>
              </a:lnSpc>
            </a:pPr>
            <a:r>
              <a:rPr lang="en-CA" dirty="0">
                <a:solidFill>
                  <a:srgbClr val="FFFFFF"/>
                </a:solidFill>
              </a:rPr>
              <a:t>Benchers’ Thoughts on Civility</a:t>
            </a:r>
          </a:p>
        </p:txBody>
      </p:sp>
      <p:pic>
        <p:nvPicPr>
          <p:cNvPr id="12" name="Picture 11">
            <a:extLst>
              <a:ext uri="{FF2B5EF4-FFF2-40B4-BE49-F238E27FC236}">
                <a16:creationId xmlns:a16="http://schemas.microsoft.com/office/drawing/2014/main" id="{3F899251-0170-4AF7-A31F-16D52DBBA397}"/>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209389" y="450255"/>
            <a:ext cx="4336713" cy="3838656"/>
          </a:xfrm>
          <a:prstGeom prst="rect">
            <a:avLst/>
          </a:prstGeom>
        </p:spPr>
      </p:pic>
      <p:cxnSp>
        <p:nvCxnSpPr>
          <p:cNvPr id="19" name="Straight Connector 18">
            <a:extLst>
              <a:ext uri="{FF2B5EF4-FFF2-40B4-BE49-F238E27FC236}">
                <a16:creationId xmlns:a16="http://schemas.microsoft.com/office/drawing/2014/main" id="{AAFEA932-2DF1-410C-A00A-7A1E7DBF7511}"/>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430098" y="2639023"/>
            <a:ext cx="4562441" cy="0"/>
          </a:xfrm>
          <a:prstGeom prst="line">
            <a:avLst/>
          </a:prstGeom>
          <a:ln w="22225">
            <a:solidFill>
              <a:srgbClr val="E7E6E6"/>
            </a:solidFill>
          </a:ln>
        </p:spPr>
        <p:style>
          <a:lnRef idx="1">
            <a:schemeClr val="accent1"/>
          </a:lnRef>
          <a:fillRef idx="0">
            <a:schemeClr val="accent1"/>
          </a:fillRef>
          <a:effectRef idx="0">
            <a:schemeClr val="accent1"/>
          </a:effectRef>
          <a:fontRef idx="minor">
            <a:schemeClr val="tx1"/>
          </a:fontRef>
        </p:style>
      </p:cxnSp>
      <p:pic>
        <p:nvPicPr>
          <p:cNvPr id="10" name="Picture 9">
            <a:extLst>
              <a:ext uri="{FF2B5EF4-FFF2-40B4-BE49-F238E27FC236}">
                <a16:creationId xmlns:a16="http://schemas.microsoft.com/office/drawing/2014/main" id="{350090F6-1AEC-49AA-9067-60CE4F967E27}"/>
              </a:ext>
            </a:extLst>
          </p:cNvPr>
          <p:cNvPicPr>
            <a:picLocks noChangeAspect="1"/>
          </p:cNvPicPr>
          <p:nvPr/>
        </p:nvPicPr>
        <p:blipFill>
          <a:blip r:embed="rId5"/>
          <a:stretch>
            <a:fillRect/>
          </a:stretch>
        </p:blipFill>
        <p:spPr>
          <a:xfrm>
            <a:off x="256910" y="4434840"/>
            <a:ext cx="4241669" cy="1962065"/>
          </a:xfrm>
          <a:prstGeom prst="rect">
            <a:avLst/>
          </a:prstGeom>
        </p:spPr>
      </p:pic>
      <p:sp>
        <p:nvSpPr>
          <p:cNvPr id="3" name="Content Placeholder 2">
            <a:extLst>
              <a:ext uri="{FF2B5EF4-FFF2-40B4-BE49-F238E27FC236}">
                <a16:creationId xmlns:a16="http://schemas.microsoft.com/office/drawing/2014/main" id="{5319F5D8-4E67-4A06-924A-293D32FD7873}"/>
              </a:ext>
            </a:extLst>
          </p:cNvPr>
          <p:cNvSpPr>
            <a:spLocks noGrp="1"/>
          </p:cNvSpPr>
          <p:nvPr>
            <p:ph idx="1"/>
          </p:nvPr>
        </p:nvSpPr>
        <p:spPr>
          <a:xfrm>
            <a:off x="5297762" y="2799889"/>
            <a:ext cx="5747187" cy="2987543"/>
          </a:xfrm>
        </p:spPr>
        <p:txBody>
          <a:bodyPr anchor="t">
            <a:normAutofit fontScale="92500"/>
          </a:bodyPr>
          <a:lstStyle/>
          <a:p>
            <a:endParaRPr lang="en-CA" sz="2400" dirty="0">
              <a:solidFill>
                <a:srgbClr val="FFFFFF"/>
              </a:solidFill>
            </a:endParaRPr>
          </a:p>
          <a:p>
            <a:r>
              <a:rPr lang="en-CA" sz="2400" dirty="0">
                <a:solidFill>
                  <a:srgbClr val="FFFFFF"/>
                </a:solidFill>
              </a:rPr>
              <a:t>MS Teams: remember where you are</a:t>
            </a:r>
          </a:p>
          <a:p>
            <a:r>
              <a:rPr lang="en-CA" sz="2400" dirty="0">
                <a:solidFill>
                  <a:srgbClr val="FFFFFF"/>
                </a:solidFill>
              </a:rPr>
              <a:t>You are not your client… or your complainant</a:t>
            </a:r>
          </a:p>
          <a:p>
            <a:r>
              <a:rPr lang="en-CA" sz="2400" dirty="0">
                <a:solidFill>
                  <a:srgbClr val="FFFFFF"/>
                </a:solidFill>
              </a:rPr>
              <a:t>Sharp practice you know it when you see it </a:t>
            </a:r>
          </a:p>
          <a:p>
            <a:r>
              <a:rPr lang="en-CA" sz="2400" dirty="0">
                <a:solidFill>
                  <a:srgbClr val="FFFFFF"/>
                </a:solidFill>
              </a:rPr>
              <a:t>Know what you don’t know- juniors and senior counsel</a:t>
            </a:r>
          </a:p>
          <a:p>
            <a:r>
              <a:rPr lang="en-CA" sz="2400" dirty="0">
                <a:solidFill>
                  <a:srgbClr val="FFFFFF"/>
                </a:solidFill>
              </a:rPr>
              <a:t>Sexism and Civility</a:t>
            </a:r>
          </a:p>
        </p:txBody>
      </p:sp>
    </p:spTree>
    <p:extLst>
      <p:ext uri="{BB962C8B-B14F-4D97-AF65-F5344CB8AC3E}">
        <p14:creationId xmlns:p14="http://schemas.microsoft.com/office/powerpoint/2010/main" val="203612573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Code of Professional Conduct- highlights</a:t>
            </a:r>
          </a:p>
        </p:txBody>
      </p:sp>
      <p:sp>
        <p:nvSpPr>
          <p:cNvPr id="3" name="Content Placeholder 2"/>
          <p:cNvSpPr>
            <a:spLocks noGrp="1"/>
          </p:cNvSpPr>
          <p:nvPr>
            <p:ph idx="1"/>
          </p:nvPr>
        </p:nvSpPr>
        <p:spPr/>
        <p:txBody>
          <a:bodyPr/>
          <a:lstStyle/>
          <a:p>
            <a:r>
              <a:rPr lang="en-CA" dirty="0">
                <a:solidFill>
                  <a:schemeClr val="bg1"/>
                </a:solidFill>
              </a:rPr>
              <a:t>Chapter 2:  legal ethics, and obligations </a:t>
            </a:r>
          </a:p>
          <a:p>
            <a:r>
              <a:rPr lang="en-CA" dirty="0">
                <a:solidFill>
                  <a:schemeClr val="bg1"/>
                </a:solidFill>
              </a:rPr>
              <a:t>Chapter 3- relationship to clients: competence, honesty &amp; candor, prohibition against inducement for withdrawal of criminal or regulatory proceedings (consent of crown required), conflicts, withdrawal from representation for non-payment of fees, withdrawal generally and timing </a:t>
            </a:r>
          </a:p>
          <a:p>
            <a:r>
              <a:rPr lang="en-CA" dirty="0">
                <a:solidFill>
                  <a:schemeClr val="bg1"/>
                </a:solidFill>
              </a:rPr>
              <a:t>Chapter 5: lawyer as advocate, Undertakings, duty of prosecutors, duty of courtesy</a:t>
            </a:r>
          </a:p>
          <a:p>
            <a:r>
              <a:rPr lang="en-CA" dirty="0">
                <a:solidFill>
                  <a:schemeClr val="bg1"/>
                </a:solidFill>
              </a:rPr>
              <a:t>Chapter 6:  harassment and discrimination</a:t>
            </a:r>
          </a:p>
          <a:p>
            <a:r>
              <a:rPr lang="en-CA" dirty="0">
                <a:solidFill>
                  <a:schemeClr val="bg1"/>
                </a:solidFill>
              </a:rPr>
              <a:t>Chapter 7:  relationship to the Society and other lawyers- Undertakings, courtesy and Good faith, communications, maintaining professional integrity and judgment</a:t>
            </a:r>
          </a:p>
          <a:p>
            <a:endParaRPr lang="en-CA" dirty="0"/>
          </a:p>
        </p:txBody>
      </p:sp>
    </p:spTree>
    <p:extLst>
      <p:ext uri="{BB962C8B-B14F-4D97-AF65-F5344CB8AC3E}">
        <p14:creationId xmlns:p14="http://schemas.microsoft.com/office/powerpoint/2010/main" val="418412495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12839A1C-34CB-4C3C-8531-CA67525FDE9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159818D-EA5E-AD30-5130-5A65003A1A07}"/>
              </a:ext>
            </a:extLst>
          </p:cNvPr>
          <p:cNvSpPr>
            <a:spLocks noGrp="1"/>
          </p:cNvSpPr>
          <p:nvPr>
            <p:ph type="ctrTitle"/>
          </p:nvPr>
        </p:nvSpPr>
        <p:spPr>
          <a:xfrm>
            <a:off x="6095999" y="1032918"/>
            <a:ext cx="5452533" cy="4792165"/>
          </a:xfrm>
          <a:effectLst/>
        </p:spPr>
        <p:txBody>
          <a:bodyPr anchor="ctr">
            <a:normAutofit/>
          </a:bodyPr>
          <a:lstStyle/>
          <a:p>
            <a:pPr>
              <a:lnSpc>
                <a:spcPct val="90000"/>
              </a:lnSpc>
            </a:pPr>
            <a:r>
              <a:rPr lang="en-CA" sz="4600"/>
              <a:t>Harassment</a:t>
            </a:r>
            <a:br>
              <a:rPr lang="en-CA" sz="4600"/>
            </a:br>
            <a:r>
              <a:rPr lang="en-CA" sz="4600"/>
              <a:t>6.3-2 A lawyer must not harass a colleague, employee, client or any other person. </a:t>
            </a:r>
          </a:p>
        </p:txBody>
      </p:sp>
      <p:sp useBgFill="1">
        <p:nvSpPr>
          <p:cNvPr id="17" name="Freeform: Shape 16">
            <a:extLst>
              <a:ext uri="{FF2B5EF4-FFF2-40B4-BE49-F238E27FC236}">
                <a16:creationId xmlns:a16="http://schemas.microsoft.com/office/drawing/2014/main" id="{FAC94EAF-F7F7-4727-AE69-A7036B4A512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rot="16200000">
            <a:off x="-650724" y="650724"/>
            <a:ext cx="6858000" cy="5556552"/>
          </a:xfrm>
          <a:custGeom>
            <a:avLst/>
            <a:gdLst>
              <a:gd name="connsiteX0" fmla="*/ 6858000 w 6858000"/>
              <a:gd name="connsiteY0" fmla="*/ 3445704 h 5556552"/>
              <a:gd name="connsiteX1" fmla="*/ 3829242 w 6858000"/>
              <a:gd name="connsiteY1" fmla="*/ 5433322 h 5556552"/>
              <a:gd name="connsiteX2" fmla="*/ 3827369 w 6858000"/>
              <a:gd name="connsiteY2" fmla="*/ 5434867 h 5556552"/>
              <a:gd name="connsiteX3" fmla="*/ 3824583 w 6858000"/>
              <a:gd name="connsiteY3" fmla="*/ 5436378 h 5556552"/>
              <a:gd name="connsiteX4" fmla="*/ 3798693 w 6858000"/>
              <a:gd name="connsiteY4" fmla="*/ 5453370 h 5556552"/>
              <a:gd name="connsiteX5" fmla="*/ 3785011 w 6858000"/>
              <a:gd name="connsiteY5" fmla="*/ 5457858 h 5556552"/>
              <a:gd name="connsiteX6" fmla="*/ 3706339 w 6858000"/>
              <a:gd name="connsiteY6" fmla="*/ 5500559 h 5556552"/>
              <a:gd name="connsiteX7" fmla="*/ 3428998 w 6858000"/>
              <a:gd name="connsiteY7" fmla="*/ 5556552 h 5556552"/>
              <a:gd name="connsiteX8" fmla="*/ 3151658 w 6858000"/>
              <a:gd name="connsiteY8" fmla="*/ 5500559 h 5556552"/>
              <a:gd name="connsiteX9" fmla="*/ 3072996 w 6858000"/>
              <a:gd name="connsiteY9" fmla="*/ 5457863 h 5556552"/>
              <a:gd name="connsiteX10" fmla="*/ 3059298 w 6858000"/>
              <a:gd name="connsiteY10" fmla="*/ 5453370 h 5556552"/>
              <a:gd name="connsiteX11" fmla="*/ 3033383 w 6858000"/>
              <a:gd name="connsiteY11" fmla="*/ 5436362 h 5556552"/>
              <a:gd name="connsiteX12" fmla="*/ 3030627 w 6858000"/>
              <a:gd name="connsiteY12" fmla="*/ 5434867 h 5556552"/>
              <a:gd name="connsiteX13" fmla="*/ 3028775 w 6858000"/>
              <a:gd name="connsiteY13" fmla="*/ 5433338 h 5556552"/>
              <a:gd name="connsiteX14" fmla="*/ 0 w 6858000"/>
              <a:gd name="connsiteY14" fmla="*/ 3445704 h 5556552"/>
              <a:gd name="connsiteX15" fmla="*/ 6858000 w 6858000"/>
              <a:gd name="connsiteY15" fmla="*/ 0 h 5556552"/>
              <a:gd name="connsiteX16" fmla="*/ 6858000 w 6858000"/>
              <a:gd name="connsiteY16" fmla="*/ 349336 h 5556552"/>
              <a:gd name="connsiteX17" fmla="*/ 6858000 w 6858000"/>
              <a:gd name="connsiteY17" fmla="*/ 3445703 h 5556552"/>
              <a:gd name="connsiteX18" fmla="*/ 0 w 6858000"/>
              <a:gd name="connsiteY18" fmla="*/ 3445703 h 5556552"/>
              <a:gd name="connsiteX19" fmla="*/ 0 w 6858000"/>
              <a:gd name="connsiteY19" fmla="*/ 0 h 55565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858000" h="5556552">
                <a:moveTo>
                  <a:pt x="6858000" y="3445704"/>
                </a:moveTo>
                <a:lnTo>
                  <a:pt x="3829242" y="5433322"/>
                </a:lnTo>
                <a:lnTo>
                  <a:pt x="3827369" y="5434867"/>
                </a:lnTo>
                <a:lnTo>
                  <a:pt x="3824583" y="5436378"/>
                </a:lnTo>
                <a:lnTo>
                  <a:pt x="3798693" y="5453370"/>
                </a:lnTo>
                <a:lnTo>
                  <a:pt x="3785011" y="5457858"/>
                </a:lnTo>
                <a:lnTo>
                  <a:pt x="3706339" y="5500559"/>
                </a:lnTo>
                <a:cubicBezTo>
                  <a:pt x="3621096" y="5536614"/>
                  <a:pt x="3527375" y="5556552"/>
                  <a:pt x="3428998" y="5556552"/>
                </a:cubicBezTo>
                <a:cubicBezTo>
                  <a:pt x="3330621" y="5556552"/>
                  <a:pt x="3236901" y="5536614"/>
                  <a:pt x="3151658" y="5500559"/>
                </a:cubicBezTo>
                <a:lnTo>
                  <a:pt x="3072996" y="5457863"/>
                </a:lnTo>
                <a:lnTo>
                  <a:pt x="3059298" y="5453370"/>
                </a:lnTo>
                <a:lnTo>
                  <a:pt x="3033383" y="5436362"/>
                </a:lnTo>
                <a:lnTo>
                  <a:pt x="3030627" y="5434867"/>
                </a:lnTo>
                <a:lnTo>
                  <a:pt x="3028775" y="5433338"/>
                </a:lnTo>
                <a:lnTo>
                  <a:pt x="0" y="3445704"/>
                </a:lnTo>
                <a:close/>
                <a:moveTo>
                  <a:pt x="6858000" y="0"/>
                </a:moveTo>
                <a:lnTo>
                  <a:pt x="6858000" y="349336"/>
                </a:lnTo>
                <a:lnTo>
                  <a:pt x="6858000" y="3445703"/>
                </a:lnTo>
                <a:lnTo>
                  <a:pt x="0" y="3445703"/>
                </a:lnTo>
                <a:lnTo>
                  <a:pt x="0" y="0"/>
                </a:lnTo>
                <a:close/>
              </a:path>
            </a:pathLst>
          </a:custGeom>
          <a:ln>
            <a:noFill/>
          </a:ln>
          <a:effectLst/>
          <a:extLst>
            <a:ext uri="{91240B29-F687-4f45-9708-019B960494DF}">
              <a14:hiddenLine xmlns="" xmlns:a14="http://schemas.microsoft.com/office/drawing/2010/main" xmlns:p14="http://schemas.microsoft.com/office/powerpoint/2010/main" xmlns:a16="http://schemas.microsoft.com/office/drawing/2014/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txBody>
          <a:bodyPr/>
          <a:lstStyle/>
          <a:p>
            <a:endParaRPr lang="en-CA"/>
          </a:p>
        </p:txBody>
      </p:sp>
      <p:sp>
        <p:nvSpPr>
          <p:cNvPr id="3" name="Subtitle 2">
            <a:extLst>
              <a:ext uri="{FF2B5EF4-FFF2-40B4-BE49-F238E27FC236}">
                <a16:creationId xmlns:a16="http://schemas.microsoft.com/office/drawing/2014/main" id="{0F38065C-C263-D2F7-245D-AA8DBBF210DE}"/>
              </a:ext>
            </a:extLst>
          </p:cNvPr>
          <p:cNvSpPr>
            <a:spLocks noGrp="1"/>
          </p:cNvSpPr>
          <p:nvPr>
            <p:ph type="subTitle" idx="1"/>
          </p:nvPr>
        </p:nvSpPr>
        <p:spPr>
          <a:xfrm>
            <a:off x="643466" y="2281574"/>
            <a:ext cx="3994015" cy="2294852"/>
          </a:xfrm>
          <a:effectLst/>
        </p:spPr>
        <p:txBody>
          <a:bodyPr anchor="ctr">
            <a:normAutofit/>
          </a:bodyPr>
          <a:lstStyle/>
          <a:p>
            <a:pPr algn="ctr"/>
            <a:r>
              <a:rPr lang="en-CA" sz="2800"/>
              <a:t>CODE OF PROFESSIONAL CONDUCT</a:t>
            </a:r>
          </a:p>
        </p:txBody>
      </p:sp>
    </p:spTree>
    <p:extLst>
      <p:ext uri="{BB962C8B-B14F-4D97-AF65-F5344CB8AC3E}">
        <p14:creationId xmlns:p14="http://schemas.microsoft.com/office/powerpoint/2010/main" val="372474089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5" name="Freeform 6">
            <a:extLst>
              <a:ext uri="{FF2B5EF4-FFF2-40B4-BE49-F238E27FC236}">
                <a16:creationId xmlns:a16="http://schemas.microsoft.com/office/drawing/2014/main" id="{E7597382-59B5-427B-9E49-55383F0A55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0" y="-3175"/>
            <a:ext cx="12192000" cy="6229804"/>
          </a:xfrm>
          <a:custGeom>
            <a:avLst/>
            <a:gdLst/>
            <a:ahLst/>
            <a:cxnLst/>
            <a:rect l="0" t="0" r="r" b="b"/>
            <a:pathLst>
              <a:path w="5760" h="3278">
                <a:moveTo>
                  <a:pt x="5760" y="0"/>
                </a:moveTo>
                <a:lnTo>
                  <a:pt x="0" y="0"/>
                </a:lnTo>
                <a:lnTo>
                  <a:pt x="0" y="3090"/>
                </a:lnTo>
                <a:lnTo>
                  <a:pt x="943" y="3090"/>
                </a:lnTo>
                <a:lnTo>
                  <a:pt x="1123" y="3270"/>
                </a:lnTo>
                <a:lnTo>
                  <a:pt x="1123" y="3270"/>
                </a:lnTo>
                <a:lnTo>
                  <a:pt x="1127" y="3272"/>
                </a:lnTo>
                <a:lnTo>
                  <a:pt x="1133" y="3275"/>
                </a:lnTo>
                <a:lnTo>
                  <a:pt x="1139" y="3278"/>
                </a:lnTo>
                <a:lnTo>
                  <a:pt x="1144" y="3278"/>
                </a:lnTo>
                <a:lnTo>
                  <a:pt x="1150" y="3278"/>
                </a:lnTo>
                <a:lnTo>
                  <a:pt x="1155" y="3275"/>
                </a:lnTo>
                <a:lnTo>
                  <a:pt x="1161" y="3272"/>
                </a:lnTo>
                <a:lnTo>
                  <a:pt x="1165" y="3270"/>
                </a:lnTo>
                <a:lnTo>
                  <a:pt x="1345" y="3090"/>
                </a:lnTo>
                <a:lnTo>
                  <a:pt x="5760" y="3090"/>
                </a:lnTo>
                <a:lnTo>
                  <a:pt x="5760" y="0"/>
                </a:lnTo>
                <a:close/>
              </a:path>
            </a:pathLst>
          </a:custGeom>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txBody>
          <a:bodyPr/>
          <a:lstStyle/>
          <a:p>
            <a:endParaRPr lang="en-CA"/>
          </a:p>
        </p:txBody>
      </p:sp>
      <p:sp>
        <p:nvSpPr>
          <p:cNvPr id="17" name="Rounded Rectangle 16">
            <a:extLst>
              <a:ext uri="{FF2B5EF4-FFF2-40B4-BE49-F238E27FC236}">
                <a16:creationId xmlns:a16="http://schemas.microsoft.com/office/drawing/2014/main" id="{26471DC7-FA6E-40EF-A167-93BB0BCE16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468" y="643466"/>
            <a:ext cx="10905066" cy="4592561"/>
          </a:xfrm>
          <a:prstGeom prst="roundRect">
            <a:avLst>
              <a:gd name="adj" fmla="val 3513"/>
            </a:avLst>
          </a:prstGeom>
          <a:solidFill>
            <a:schemeClr val="tx1"/>
          </a:solidFill>
          <a:ln>
            <a:solidFill>
              <a:schemeClr val="accent1">
                <a:lumMod val="7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6">
            <a:extLst>
              <a:ext uri="{FF2B5EF4-FFF2-40B4-BE49-F238E27FC236}">
                <a16:creationId xmlns:a16="http://schemas.microsoft.com/office/drawing/2014/main" id="{732012F0-A79F-4166-AAFD-796C07F4941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2051683" y="873202"/>
            <a:ext cx="8088635" cy="4133088"/>
          </a:xfrm>
          <a:custGeom>
            <a:avLst/>
            <a:gdLst/>
            <a:ahLst/>
            <a:cxnLst/>
            <a:rect l="0" t="0" r="r" b="b"/>
            <a:pathLst>
              <a:path w="5760" h="3278">
                <a:moveTo>
                  <a:pt x="5760" y="0"/>
                </a:moveTo>
                <a:lnTo>
                  <a:pt x="0" y="0"/>
                </a:lnTo>
                <a:lnTo>
                  <a:pt x="0" y="3090"/>
                </a:lnTo>
                <a:lnTo>
                  <a:pt x="943" y="3090"/>
                </a:lnTo>
                <a:lnTo>
                  <a:pt x="1123" y="3270"/>
                </a:lnTo>
                <a:lnTo>
                  <a:pt x="1123" y="3270"/>
                </a:lnTo>
                <a:lnTo>
                  <a:pt x="1127" y="3272"/>
                </a:lnTo>
                <a:lnTo>
                  <a:pt x="1133" y="3275"/>
                </a:lnTo>
                <a:lnTo>
                  <a:pt x="1139" y="3278"/>
                </a:lnTo>
                <a:lnTo>
                  <a:pt x="1144" y="3278"/>
                </a:lnTo>
                <a:lnTo>
                  <a:pt x="1150" y="3278"/>
                </a:lnTo>
                <a:lnTo>
                  <a:pt x="1155" y="3275"/>
                </a:lnTo>
                <a:lnTo>
                  <a:pt x="1161" y="3272"/>
                </a:lnTo>
                <a:lnTo>
                  <a:pt x="1165" y="3270"/>
                </a:lnTo>
                <a:lnTo>
                  <a:pt x="1345" y="3090"/>
                </a:lnTo>
                <a:lnTo>
                  <a:pt x="5760" y="3090"/>
                </a:lnTo>
                <a:lnTo>
                  <a:pt x="5760" y="0"/>
                </a:lnTo>
                <a:close/>
              </a:path>
            </a:pathLst>
          </a:custGeom>
          <a:solidFill>
            <a:srgbClr val="FFFFFF"/>
          </a:solidFill>
          <a:ln/>
          <a:effectLst/>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txBody>
          <a:bodyPr/>
          <a:lstStyle/>
          <a:p>
            <a:endParaRPr lang="en-CA"/>
          </a:p>
        </p:txBody>
      </p:sp>
      <p:sp>
        <p:nvSpPr>
          <p:cNvPr id="2" name="Title 1">
            <a:extLst>
              <a:ext uri="{FF2B5EF4-FFF2-40B4-BE49-F238E27FC236}">
                <a16:creationId xmlns:a16="http://schemas.microsoft.com/office/drawing/2014/main" id="{B2185E4C-2BD9-5F50-C3A5-131EE06FF053}"/>
              </a:ext>
            </a:extLst>
          </p:cNvPr>
          <p:cNvSpPr>
            <a:spLocks noGrp="1"/>
          </p:cNvSpPr>
          <p:nvPr>
            <p:ph type="ctrTitle"/>
          </p:nvPr>
        </p:nvSpPr>
        <p:spPr>
          <a:xfrm>
            <a:off x="2705865" y="1841371"/>
            <a:ext cx="6698111" cy="1882371"/>
          </a:xfrm>
        </p:spPr>
        <p:txBody>
          <a:bodyPr/>
          <a:lstStyle/>
          <a:p>
            <a:pPr defTabSz="286664">
              <a:lnSpc>
                <a:spcPts val="1222"/>
              </a:lnSpc>
              <a:spcAft>
                <a:spcPts val="471"/>
              </a:spcAft>
            </a:pPr>
            <a:r>
              <a:rPr lang="en-CA" sz="1129" b="1" kern="1200">
                <a:solidFill>
                  <a:srgbClr val="17212B"/>
                </a:solidFill>
                <a:latin typeface="Source Sans Pro" panose="020B0503030403020204" pitchFamily="34" charset="0"/>
                <a:ea typeface="+mj-ea"/>
                <a:cs typeface="Times New Roman" panose="02020603050405020304" pitchFamily="18" charset="0"/>
              </a:rPr>
              <a:t>[</a:t>
            </a:r>
            <a:endParaRPr lang="en-CA"/>
          </a:p>
        </p:txBody>
      </p:sp>
      <p:sp>
        <p:nvSpPr>
          <p:cNvPr id="3" name="Text Placeholder 2">
            <a:extLst>
              <a:ext uri="{FF2B5EF4-FFF2-40B4-BE49-F238E27FC236}">
                <a16:creationId xmlns:a16="http://schemas.microsoft.com/office/drawing/2014/main" id="{C59C078D-9F46-B05E-4B86-2B6F9DFFCF37}"/>
              </a:ext>
            </a:extLst>
          </p:cNvPr>
          <p:cNvSpPr>
            <a:spLocks noGrp="1"/>
          </p:cNvSpPr>
          <p:nvPr>
            <p:ph type="subTitle" idx="1"/>
          </p:nvPr>
        </p:nvSpPr>
        <p:spPr>
          <a:xfrm>
            <a:off x="2705865" y="4282984"/>
            <a:ext cx="6698111" cy="275587"/>
          </a:xfrm>
        </p:spPr>
        <p:txBody>
          <a:bodyPr>
            <a:normAutofit/>
          </a:bodyPr>
          <a:lstStyle/>
          <a:p>
            <a:pPr defTabSz="286664">
              <a:lnSpc>
                <a:spcPct val="90000"/>
              </a:lnSpc>
              <a:spcAft>
                <a:spcPts val="376"/>
              </a:spcAft>
            </a:pPr>
            <a:r>
              <a:rPr lang="en-CA" sz="990" kern="1200">
                <a:solidFill>
                  <a:schemeClr val="tx1"/>
                </a:solidFill>
                <a:latin typeface="+mn-lt"/>
                <a:ea typeface="+mn-ea"/>
                <a:cs typeface="+mn-cs"/>
              </a:rPr>
              <a:t>COMMENTARY-CODE OF PROFESSIONAL CONDUCT  6.3-2</a:t>
            </a:r>
            <a:endParaRPr lang="en-CA" sz="1500"/>
          </a:p>
        </p:txBody>
      </p:sp>
      <p:sp>
        <p:nvSpPr>
          <p:cNvPr id="5" name="TextBox 4">
            <a:extLst>
              <a:ext uri="{FF2B5EF4-FFF2-40B4-BE49-F238E27FC236}">
                <a16:creationId xmlns:a16="http://schemas.microsoft.com/office/drawing/2014/main" id="{A83CBD0D-1233-60B4-3E9F-72902BEC5162}"/>
              </a:ext>
            </a:extLst>
          </p:cNvPr>
          <p:cNvSpPr txBox="1"/>
          <p:nvPr/>
        </p:nvSpPr>
        <p:spPr>
          <a:xfrm>
            <a:off x="2051682" y="1088756"/>
            <a:ext cx="8088636" cy="3282950"/>
          </a:xfrm>
          <a:prstGeom prst="rect">
            <a:avLst/>
          </a:prstGeom>
          <a:noFill/>
        </p:spPr>
        <p:txBody>
          <a:bodyPr wrap="square">
            <a:spAutoFit/>
          </a:bodyPr>
          <a:lstStyle/>
          <a:p>
            <a:pPr defTabSz="573329">
              <a:spcAft>
                <a:spcPts val="396"/>
              </a:spcAft>
            </a:pPr>
            <a:r>
              <a:rPr lang="en-US" sz="1129" b="1" kern="1200" dirty="0">
                <a:solidFill>
                  <a:srgbClr val="17212B"/>
                </a:solidFill>
                <a:latin typeface="Source Sans Pro" panose="020B0503030403020204" pitchFamily="34" charset="0"/>
                <a:ea typeface="+mn-ea"/>
                <a:cs typeface="+mn-cs"/>
              </a:rPr>
              <a:t>[1]</a:t>
            </a:r>
            <a:r>
              <a:rPr lang="en-US" sz="1129" kern="1200" dirty="0">
                <a:solidFill>
                  <a:srgbClr val="17212B"/>
                </a:solidFill>
                <a:latin typeface="Source Sans Pro" panose="020B0503030403020204" pitchFamily="34" charset="0"/>
                <a:ea typeface="+mn-ea"/>
                <a:cs typeface="+mn-cs"/>
              </a:rPr>
              <a:t>  Harassment can be defined as an incident or a series of incidents involving physical, verbal or non-verbal conduct (including electronic communications) that might reasonably be expected to cause humiliation, offence or intimidation to the person who is subjected to the conduct. The intent of the lawyer engaging in the conduct is not determinative. Harassment may constitute or be linked to discrimination.</a:t>
            </a:r>
          </a:p>
          <a:p>
            <a:pPr defTabSz="573329">
              <a:spcAft>
                <a:spcPts val="396"/>
              </a:spcAft>
            </a:pPr>
            <a:r>
              <a:rPr lang="en-US" sz="1129" b="1" kern="1200" dirty="0">
                <a:solidFill>
                  <a:srgbClr val="17212B"/>
                </a:solidFill>
                <a:latin typeface="Source Sans Pro" panose="020B0503030403020204" pitchFamily="34" charset="0"/>
                <a:ea typeface="+mn-ea"/>
                <a:cs typeface="+mn-cs"/>
              </a:rPr>
              <a:t>[2]</a:t>
            </a:r>
            <a:r>
              <a:rPr lang="en-US" sz="1129" kern="1200" dirty="0">
                <a:solidFill>
                  <a:srgbClr val="17212B"/>
                </a:solidFill>
                <a:latin typeface="Source Sans Pro" panose="020B0503030403020204" pitchFamily="34" charset="0"/>
                <a:ea typeface="+mn-ea"/>
                <a:cs typeface="+mn-cs"/>
              </a:rPr>
              <a:t>  Harassment can </a:t>
            </a:r>
            <a:r>
              <a:rPr lang="en-US" sz="878" kern="1200" dirty="0">
                <a:solidFill>
                  <a:srgbClr val="17212B"/>
                </a:solidFill>
                <a:latin typeface="Source Sans Pro" panose="020B0503030403020204" pitchFamily="34" charset="0"/>
                <a:ea typeface="+mn-ea"/>
                <a:cs typeface="+mn-cs"/>
              </a:rPr>
              <a:t>arise</a:t>
            </a:r>
            <a:r>
              <a:rPr lang="en-US" sz="1129" kern="1200" dirty="0">
                <a:solidFill>
                  <a:srgbClr val="17212B"/>
                </a:solidFill>
                <a:latin typeface="Source Sans Pro" panose="020B0503030403020204" pitchFamily="34" charset="0"/>
                <a:ea typeface="+mn-ea"/>
                <a:cs typeface="+mn-cs"/>
              </a:rPr>
              <a:t> in many different circumstances. The following examples are intended to provide illustrations of circumstances that are likely to constitute harassment. The examples are not exhaustive.</a:t>
            </a:r>
          </a:p>
          <a:p>
            <a:pPr defTabSz="573329">
              <a:spcAft>
                <a:spcPts val="396"/>
              </a:spcAft>
            </a:pPr>
            <a:r>
              <a:rPr lang="en-US" sz="1129" kern="1200" dirty="0">
                <a:solidFill>
                  <a:srgbClr val="17212B"/>
                </a:solidFill>
                <a:latin typeface="Source Sans Pro" panose="020B0503030403020204" pitchFamily="34" charset="0"/>
                <a:ea typeface="+mn-ea"/>
                <a:cs typeface="+mn-cs"/>
              </a:rPr>
              <a:t>(a) objectionable or offensive </a:t>
            </a:r>
            <a:r>
              <a:rPr lang="en-US" sz="1129" kern="1200" dirty="0" err="1">
                <a:solidFill>
                  <a:srgbClr val="17212B"/>
                </a:solidFill>
                <a:latin typeface="Source Sans Pro" panose="020B0503030403020204" pitchFamily="34" charset="0"/>
                <a:ea typeface="+mn-ea"/>
                <a:cs typeface="+mn-cs"/>
              </a:rPr>
              <a:t>behaviour</a:t>
            </a:r>
            <a:r>
              <a:rPr lang="en-US" sz="1129" kern="1200" dirty="0">
                <a:solidFill>
                  <a:srgbClr val="17212B"/>
                </a:solidFill>
                <a:latin typeface="Source Sans Pro" panose="020B0503030403020204" pitchFamily="34" charset="0"/>
                <a:ea typeface="+mn-ea"/>
                <a:cs typeface="+mn-cs"/>
              </a:rPr>
              <a:t> that is known or ought reasonably to be known to be unwelcome, including comments and displays that demean, belittle, intimidate or cause humiliation or embarrassment;</a:t>
            </a:r>
          </a:p>
          <a:p>
            <a:pPr defTabSz="573329">
              <a:spcAft>
                <a:spcPts val="396"/>
              </a:spcAft>
            </a:pPr>
            <a:r>
              <a:rPr lang="en-US" sz="1129" kern="1200" dirty="0">
                <a:solidFill>
                  <a:srgbClr val="17212B"/>
                </a:solidFill>
                <a:latin typeface="Source Sans Pro" panose="020B0503030403020204" pitchFamily="34" charset="0"/>
                <a:ea typeface="+mn-ea"/>
                <a:cs typeface="+mn-cs"/>
              </a:rPr>
              <a:t>(b) </a:t>
            </a:r>
            <a:r>
              <a:rPr lang="en-US" sz="1129" kern="1200" dirty="0" err="1">
                <a:solidFill>
                  <a:srgbClr val="17212B"/>
                </a:solidFill>
                <a:latin typeface="Source Sans Pro" panose="020B0503030403020204" pitchFamily="34" charset="0"/>
                <a:ea typeface="+mn-ea"/>
                <a:cs typeface="+mn-cs"/>
              </a:rPr>
              <a:t>behaviour</a:t>
            </a:r>
            <a:r>
              <a:rPr lang="en-US" sz="1129" kern="1200" dirty="0">
                <a:solidFill>
                  <a:srgbClr val="17212B"/>
                </a:solidFill>
                <a:latin typeface="Source Sans Pro" panose="020B0503030403020204" pitchFamily="34" charset="0"/>
                <a:ea typeface="+mn-ea"/>
                <a:cs typeface="+mn-cs"/>
              </a:rPr>
              <a:t> that is degrading, threatening or abusive, whether physically, mentally or emotionally;</a:t>
            </a:r>
          </a:p>
          <a:p>
            <a:pPr defTabSz="573329">
              <a:spcAft>
                <a:spcPts val="396"/>
              </a:spcAft>
            </a:pPr>
            <a:r>
              <a:rPr lang="en-US" sz="1129" kern="1200" dirty="0">
                <a:solidFill>
                  <a:srgbClr val="17212B"/>
                </a:solidFill>
                <a:latin typeface="Source Sans Pro" panose="020B0503030403020204" pitchFamily="34" charset="0"/>
                <a:ea typeface="+mn-ea"/>
                <a:cs typeface="+mn-cs"/>
              </a:rPr>
              <a:t>(c) bullying;</a:t>
            </a:r>
          </a:p>
          <a:p>
            <a:pPr defTabSz="573329">
              <a:spcAft>
                <a:spcPts val="396"/>
              </a:spcAft>
            </a:pPr>
            <a:r>
              <a:rPr lang="en-US" sz="1129" kern="1200" dirty="0">
                <a:solidFill>
                  <a:srgbClr val="17212B"/>
                </a:solidFill>
                <a:latin typeface="Source Sans Pro" panose="020B0503030403020204" pitchFamily="34" charset="0"/>
                <a:ea typeface="+mn-ea"/>
                <a:cs typeface="+mn-cs"/>
              </a:rPr>
              <a:t>(d) verbal abuse;</a:t>
            </a:r>
          </a:p>
          <a:p>
            <a:pPr defTabSz="573329">
              <a:spcAft>
                <a:spcPts val="396"/>
              </a:spcAft>
            </a:pPr>
            <a:r>
              <a:rPr lang="en-US" sz="1129" kern="1200" dirty="0">
                <a:solidFill>
                  <a:srgbClr val="17212B"/>
                </a:solidFill>
                <a:latin typeface="Source Sans Pro" panose="020B0503030403020204" pitchFamily="34" charset="0"/>
                <a:ea typeface="+mn-ea"/>
                <a:cs typeface="+mn-cs"/>
              </a:rPr>
              <a:t>(e) abuse of authority where a lawyer uses the power inherent in their position to endanger, undermine, intimidate, or threaten a person, or otherwise interfere with another person’s career;</a:t>
            </a:r>
          </a:p>
          <a:p>
            <a:pPr defTabSz="573329">
              <a:spcAft>
                <a:spcPts val="396"/>
              </a:spcAft>
            </a:pPr>
            <a:r>
              <a:rPr lang="en-US" sz="1129" kern="1200" dirty="0">
                <a:solidFill>
                  <a:srgbClr val="17212B"/>
                </a:solidFill>
                <a:latin typeface="Source Sans Pro" panose="020B0503030403020204" pitchFamily="34" charset="0"/>
                <a:ea typeface="+mn-ea"/>
                <a:cs typeface="+mn-cs"/>
              </a:rPr>
              <a:t>(f) comments, jokes or innuendos that are known or ought reasonably to be known to cause humiliation, embarrassment or offence, or that by their nature, and in their context, are clearly embarrassing, humiliating or offensive; or</a:t>
            </a:r>
          </a:p>
          <a:p>
            <a:pPr defTabSz="573329">
              <a:spcAft>
                <a:spcPts val="396"/>
              </a:spcAft>
            </a:pPr>
            <a:r>
              <a:rPr lang="en-US" sz="1129" kern="1200" dirty="0">
                <a:solidFill>
                  <a:srgbClr val="17212B"/>
                </a:solidFill>
                <a:latin typeface="Source Sans Pro" panose="020B0503030403020204" pitchFamily="34" charset="0"/>
                <a:ea typeface="+mn-ea"/>
                <a:cs typeface="+mn-cs"/>
              </a:rPr>
              <a:t>(g) assigning work inequitably.</a:t>
            </a:r>
            <a:endParaRPr lang="en-US" b="0" i="0" dirty="0">
              <a:solidFill>
                <a:srgbClr val="17212B"/>
              </a:solidFill>
              <a:effectLst/>
              <a:latin typeface="Source Sans Pro" panose="020B0503030403020204" pitchFamily="34" charset="0"/>
            </a:endParaRPr>
          </a:p>
        </p:txBody>
      </p:sp>
    </p:spTree>
    <p:extLst>
      <p:ext uri="{BB962C8B-B14F-4D97-AF65-F5344CB8AC3E}">
        <p14:creationId xmlns:p14="http://schemas.microsoft.com/office/powerpoint/2010/main" val="296540374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7" name="Freeform 6">
            <a:extLst>
              <a:ext uri="{FF2B5EF4-FFF2-40B4-BE49-F238E27FC236}">
                <a16:creationId xmlns:a16="http://schemas.microsoft.com/office/drawing/2014/main" id="{8775F366-526C-4C42-8931-696FFE8AA5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0" y="-3175"/>
            <a:ext cx="12192000" cy="5203825"/>
          </a:xfrm>
          <a:custGeom>
            <a:avLst/>
            <a:gdLst/>
            <a:ahLst/>
            <a:cxnLst/>
            <a:rect l="0" t="0" r="r" b="b"/>
            <a:pathLst>
              <a:path w="5760" h="3278">
                <a:moveTo>
                  <a:pt x="5760" y="0"/>
                </a:moveTo>
                <a:lnTo>
                  <a:pt x="0" y="0"/>
                </a:lnTo>
                <a:lnTo>
                  <a:pt x="0" y="3090"/>
                </a:lnTo>
                <a:lnTo>
                  <a:pt x="943" y="3090"/>
                </a:lnTo>
                <a:lnTo>
                  <a:pt x="1123" y="3270"/>
                </a:lnTo>
                <a:lnTo>
                  <a:pt x="1123" y="3270"/>
                </a:lnTo>
                <a:lnTo>
                  <a:pt x="1127" y="3272"/>
                </a:lnTo>
                <a:lnTo>
                  <a:pt x="1133" y="3275"/>
                </a:lnTo>
                <a:lnTo>
                  <a:pt x="1139" y="3278"/>
                </a:lnTo>
                <a:lnTo>
                  <a:pt x="1144" y="3278"/>
                </a:lnTo>
                <a:lnTo>
                  <a:pt x="1150" y="3278"/>
                </a:lnTo>
                <a:lnTo>
                  <a:pt x="1155" y="3275"/>
                </a:lnTo>
                <a:lnTo>
                  <a:pt x="1161" y="3272"/>
                </a:lnTo>
                <a:lnTo>
                  <a:pt x="1165" y="3270"/>
                </a:lnTo>
                <a:lnTo>
                  <a:pt x="1345" y="3090"/>
                </a:lnTo>
                <a:lnTo>
                  <a:pt x="5760" y="3090"/>
                </a:lnTo>
                <a:lnTo>
                  <a:pt x="5760" y="0"/>
                </a:lnTo>
                <a:close/>
              </a:path>
            </a:pathLst>
          </a:custGeom>
          <a:ln/>
          <a:effectLst/>
          <a:extLst>
            <a:ext uri="{91240B29-F687-4f45-9708-019B960494DF}">
              <a14:hiddenLine xmlns="" xmlns:a14="http://schemas.microsoft.com/office/drawing/2010/main" xmlns:a16="http://schemas.microsoft.com/office/drawing/2014/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txBody>
          <a:bodyPr/>
          <a:lstStyle/>
          <a:p>
            <a:endParaRPr lang="en-CA"/>
          </a:p>
        </p:txBody>
      </p:sp>
      <p:sp>
        <p:nvSpPr>
          <p:cNvPr id="19" name="Rectangle 18">
            <a:extLst>
              <a:ext uri="{FF2B5EF4-FFF2-40B4-BE49-F238E27FC236}">
                <a16:creationId xmlns:a16="http://schemas.microsoft.com/office/drawing/2014/main" id="{12839A1C-34CB-4C3C-8531-CA67525FDE9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2185E4C-2BD9-5F50-C3A5-131EE06FF053}"/>
              </a:ext>
            </a:extLst>
          </p:cNvPr>
          <p:cNvSpPr>
            <a:spLocks noGrp="1"/>
          </p:cNvSpPr>
          <p:nvPr>
            <p:ph type="title"/>
          </p:nvPr>
        </p:nvSpPr>
        <p:spPr>
          <a:xfrm>
            <a:off x="6095999" y="1032918"/>
            <a:ext cx="5452533" cy="4792165"/>
          </a:xfrm>
          <a:effectLst/>
        </p:spPr>
        <p:txBody>
          <a:bodyPr vert="horz" lIns="91440" tIns="45720" rIns="91440" bIns="45720" rtlCol="0" anchor="ctr">
            <a:normAutofit/>
          </a:bodyPr>
          <a:lstStyle/>
          <a:p>
            <a:pPr algn="l">
              <a:lnSpc>
                <a:spcPct val="90000"/>
              </a:lnSpc>
              <a:spcAft>
                <a:spcPts val="750"/>
              </a:spcAft>
            </a:pPr>
            <a:r>
              <a:rPr lang="en-US" sz="1700" dirty="0">
                <a:solidFill>
                  <a:schemeClr val="accent1"/>
                </a:solidFill>
                <a:effectLst/>
              </a:rPr>
              <a:t>[</a:t>
            </a:r>
            <a:r>
              <a:rPr lang="en-US" sz="1700">
                <a:solidFill>
                  <a:schemeClr val="accent1"/>
                </a:solidFill>
                <a:effectLst/>
              </a:rPr>
              <a:t>3]  Bullying, including cyberbullying, is a form of harassment. It may involve physical, verbal or non-verbal conduct. It is characterized by conduct that might reasonably be expected to harm or damage the physical or psychological integrity of another person, their reputation or their property. Bullying can arise in many different circumstances. The following examples are intended to provide illustrations of circumstances that are likely to constitute bullying. The examples are not exhaustive.</a:t>
            </a:r>
            <a:br>
              <a:rPr lang="en-US" sz="1700">
                <a:solidFill>
                  <a:schemeClr val="accent1"/>
                </a:solidFill>
                <a:effectLst/>
              </a:rPr>
            </a:br>
            <a:r>
              <a:rPr lang="en-US" sz="1700">
                <a:solidFill>
                  <a:schemeClr val="accent1"/>
                </a:solidFill>
                <a:effectLst/>
              </a:rPr>
              <a:t>(a) unfair or excessive criticism;</a:t>
            </a:r>
            <a:br>
              <a:rPr lang="en-US" sz="1700">
                <a:solidFill>
                  <a:schemeClr val="accent1"/>
                </a:solidFill>
                <a:effectLst/>
              </a:rPr>
            </a:br>
            <a:r>
              <a:rPr lang="en-US" sz="1700">
                <a:solidFill>
                  <a:schemeClr val="accent1"/>
                </a:solidFill>
                <a:effectLst/>
              </a:rPr>
              <a:t>(b) ridicule;</a:t>
            </a:r>
            <a:br>
              <a:rPr lang="en-US" sz="1700">
                <a:solidFill>
                  <a:schemeClr val="accent1"/>
                </a:solidFill>
                <a:effectLst/>
              </a:rPr>
            </a:br>
            <a:r>
              <a:rPr lang="en-US" sz="1700">
                <a:solidFill>
                  <a:schemeClr val="accent1"/>
                </a:solidFill>
                <a:effectLst/>
              </a:rPr>
              <a:t>(c) humiliation;</a:t>
            </a:r>
            <a:br>
              <a:rPr lang="en-US" sz="1700">
                <a:solidFill>
                  <a:schemeClr val="accent1"/>
                </a:solidFill>
                <a:effectLst/>
              </a:rPr>
            </a:br>
            <a:r>
              <a:rPr lang="en-US" sz="1700">
                <a:solidFill>
                  <a:schemeClr val="accent1"/>
                </a:solidFill>
                <a:effectLst/>
              </a:rPr>
              <a:t>(d) exclusion or isolation;</a:t>
            </a:r>
            <a:br>
              <a:rPr lang="en-US" sz="1700">
                <a:solidFill>
                  <a:schemeClr val="accent1"/>
                </a:solidFill>
                <a:effectLst/>
              </a:rPr>
            </a:br>
            <a:r>
              <a:rPr lang="en-US" sz="1700">
                <a:solidFill>
                  <a:schemeClr val="accent1"/>
                </a:solidFill>
                <a:effectLst/>
              </a:rPr>
              <a:t>(e) constantly changing or setting unrealistic work targets; or</a:t>
            </a:r>
            <a:br>
              <a:rPr lang="en-US" sz="1700">
                <a:solidFill>
                  <a:schemeClr val="accent1"/>
                </a:solidFill>
                <a:effectLst/>
              </a:rPr>
            </a:br>
            <a:r>
              <a:rPr lang="en-US" sz="1700">
                <a:solidFill>
                  <a:schemeClr val="accent1"/>
                </a:solidFill>
                <a:effectLst/>
              </a:rPr>
              <a:t>(f) threats or intimidation.</a:t>
            </a:r>
            <a:br>
              <a:rPr lang="en-US" sz="1700">
                <a:solidFill>
                  <a:schemeClr val="accent1"/>
                </a:solidFill>
                <a:effectLst/>
              </a:rPr>
            </a:br>
            <a:endParaRPr lang="en-US" sz="1700">
              <a:solidFill>
                <a:schemeClr val="accent1"/>
              </a:solidFill>
            </a:endParaRPr>
          </a:p>
        </p:txBody>
      </p:sp>
      <p:sp useBgFill="1">
        <p:nvSpPr>
          <p:cNvPr id="21" name="Freeform: Shape 20">
            <a:extLst>
              <a:ext uri="{FF2B5EF4-FFF2-40B4-BE49-F238E27FC236}">
                <a16:creationId xmlns:a16="http://schemas.microsoft.com/office/drawing/2014/main" id="{FAC94EAF-F7F7-4727-AE69-A7036B4A512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rot="16200000">
            <a:off x="-650724" y="650724"/>
            <a:ext cx="6858000" cy="5556552"/>
          </a:xfrm>
          <a:custGeom>
            <a:avLst/>
            <a:gdLst>
              <a:gd name="connsiteX0" fmla="*/ 6858000 w 6858000"/>
              <a:gd name="connsiteY0" fmla="*/ 3445704 h 5556552"/>
              <a:gd name="connsiteX1" fmla="*/ 3829242 w 6858000"/>
              <a:gd name="connsiteY1" fmla="*/ 5433322 h 5556552"/>
              <a:gd name="connsiteX2" fmla="*/ 3827369 w 6858000"/>
              <a:gd name="connsiteY2" fmla="*/ 5434867 h 5556552"/>
              <a:gd name="connsiteX3" fmla="*/ 3824583 w 6858000"/>
              <a:gd name="connsiteY3" fmla="*/ 5436378 h 5556552"/>
              <a:gd name="connsiteX4" fmla="*/ 3798693 w 6858000"/>
              <a:gd name="connsiteY4" fmla="*/ 5453370 h 5556552"/>
              <a:gd name="connsiteX5" fmla="*/ 3785011 w 6858000"/>
              <a:gd name="connsiteY5" fmla="*/ 5457858 h 5556552"/>
              <a:gd name="connsiteX6" fmla="*/ 3706339 w 6858000"/>
              <a:gd name="connsiteY6" fmla="*/ 5500559 h 5556552"/>
              <a:gd name="connsiteX7" fmla="*/ 3428998 w 6858000"/>
              <a:gd name="connsiteY7" fmla="*/ 5556552 h 5556552"/>
              <a:gd name="connsiteX8" fmla="*/ 3151658 w 6858000"/>
              <a:gd name="connsiteY8" fmla="*/ 5500559 h 5556552"/>
              <a:gd name="connsiteX9" fmla="*/ 3072996 w 6858000"/>
              <a:gd name="connsiteY9" fmla="*/ 5457863 h 5556552"/>
              <a:gd name="connsiteX10" fmla="*/ 3059298 w 6858000"/>
              <a:gd name="connsiteY10" fmla="*/ 5453370 h 5556552"/>
              <a:gd name="connsiteX11" fmla="*/ 3033383 w 6858000"/>
              <a:gd name="connsiteY11" fmla="*/ 5436362 h 5556552"/>
              <a:gd name="connsiteX12" fmla="*/ 3030627 w 6858000"/>
              <a:gd name="connsiteY12" fmla="*/ 5434867 h 5556552"/>
              <a:gd name="connsiteX13" fmla="*/ 3028775 w 6858000"/>
              <a:gd name="connsiteY13" fmla="*/ 5433338 h 5556552"/>
              <a:gd name="connsiteX14" fmla="*/ 0 w 6858000"/>
              <a:gd name="connsiteY14" fmla="*/ 3445704 h 5556552"/>
              <a:gd name="connsiteX15" fmla="*/ 6858000 w 6858000"/>
              <a:gd name="connsiteY15" fmla="*/ 0 h 5556552"/>
              <a:gd name="connsiteX16" fmla="*/ 6858000 w 6858000"/>
              <a:gd name="connsiteY16" fmla="*/ 349336 h 5556552"/>
              <a:gd name="connsiteX17" fmla="*/ 6858000 w 6858000"/>
              <a:gd name="connsiteY17" fmla="*/ 3445703 h 5556552"/>
              <a:gd name="connsiteX18" fmla="*/ 0 w 6858000"/>
              <a:gd name="connsiteY18" fmla="*/ 3445703 h 5556552"/>
              <a:gd name="connsiteX19" fmla="*/ 0 w 6858000"/>
              <a:gd name="connsiteY19" fmla="*/ 0 h 55565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858000" h="5556552">
                <a:moveTo>
                  <a:pt x="6858000" y="3445704"/>
                </a:moveTo>
                <a:lnTo>
                  <a:pt x="3829242" y="5433322"/>
                </a:lnTo>
                <a:lnTo>
                  <a:pt x="3827369" y="5434867"/>
                </a:lnTo>
                <a:lnTo>
                  <a:pt x="3824583" y="5436378"/>
                </a:lnTo>
                <a:lnTo>
                  <a:pt x="3798693" y="5453370"/>
                </a:lnTo>
                <a:lnTo>
                  <a:pt x="3785011" y="5457858"/>
                </a:lnTo>
                <a:lnTo>
                  <a:pt x="3706339" y="5500559"/>
                </a:lnTo>
                <a:cubicBezTo>
                  <a:pt x="3621096" y="5536614"/>
                  <a:pt x="3527375" y="5556552"/>
                  <a:pt x="3428998" y="5556552"/>
                </a:cubicBezTo>
                <a:cubicBezTo>
                  <a:pt x="3330621" y="5556552"/>
                  <a:pt x="3236901" y="5536614"/>
                  <a:pt x="3151658" y="5500559"/>
                </a:cubicBezTo>
                <a:lnTo>
                  <a:pt x="3072996" y="5457863"/>
                </a:lnTo>
                <a:lnTo>
                  <a:pt x="3059298" y="5453370"/>
                </a:lnTo>
                <a:lnTo>
                  <a:pt x="3033383" y="5436362"/>
                </a:lnTo>
                <a:lnTo>
                  <a:pt x="3030627" y="5434867"/>
                </a:lnTo>
                <a:lnTo>
                  <a:pt x="3028775" y="5433338"/>
                </a:lnTo>
                <a:lnTo>
                  <a:pt x="0" y="3445704"/>
                </a:lnTo>
                <a:close/>
                <a:moveTo>
                  <a:pt x="6858000" y="0"/>
                </a:moveTo>
                <a:lnTo>
                  <a:pt x="6858000" y="349336"/>
                </a:lnTo>
                <a:lnTo>
                  <a:pt x="6858000" y="3445703"/>
                </a:lnTo>
                <a:lnTo>
                  <a:pt x="0" y="3445703"/>
                </a:lnTo>
                <a:lnTo>
                  <a:pt x="0" y="0"/>
                </a:lnTo>
                <a:close/>
              </a:path>
            </a:pathLst>
          </a:custGeom>
          <a:ln>
            <a:noFill/>
          </a:ln>
          <a:effectLst/>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txBody>
          <a:bodyPr/>
          <a:lstStyle/>
          <a:p>
            <a:endParaRPr lang="en-CA"/>
          </a:p>
        </p:txBody>
      </p:sp>
      <p:sp>
        <p:nvSpPr>
          <p:cNvPr id="3" name="Text Placeholder 2">
            <a:extLst>
              <a:ext uri="{FF2B5EF4-FFF2-40B4-BE49-F238E27FC236}">
                <a16:creationId xmlns:a16="http://schemas.microsoft.com/office/drawing/2014/main" id="{C59C078D-9F46-B05E-4B86-2B6F9DFFCF37}"/>
              </a:ext>
            </a:extLst>
          </p:cNvPr>
          <p:cNvSpPr>
            <a:spLocks noGrp="1"/>
          </p:cNvSpPr>
          <p:nvPr>
            <p:ph type="body" idx="1"/>
          </p:nvPr>
        </p:nvSpPr>
        <p:spPr>
          <a:xfrm>
            <a:off x="643466" y="2281574"/>
            <a:ext cx="3994015" cy="2294852"/>
          </a:xfrm>
          <a:effectLst/>
        </p:spPr>
        <p:txBody>
          <a:bodyPr vert="horz" lIns="91440" tIns="45720" rIns="91440" bIns="45720" rtlCol="0" anchor="ctr">
            <a:normAutofit/>
          </a:bodyPr>
          <a:lstStyle/>
          <a:p>
            <a:pPr algn="ctr"/>
            <a:r>
              <a:rPr lang="en-US" sz="2800"/>
              <a:t>COMMENTARY-CODE OF PROFESSIONAL CONDUCT  6.3-2</a:t>
            </a:r>
          </a:p>
        </p:txBody>
      </p:sp>
    </p:spTree>
    <p:extLst>
      <p:ext uri="{BB962C8B-B14F-4D97-AF65-F5344CB8AC3E}">
        <p14:creationId xmlns:p14="http://schemas.microsoft.com/office/powerpoint/2010/main" val="329778822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12839A1C-34CB-4C3C-8531-CA67525FDE9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FC8265D-4A23-B3E3-3F32-6BA37DF773FA}"/>
              </a:ext>
            </a:extLst>
          </p:cNvPr>
          <p:cNvSpPr>
            <a:spLocks noGrp="1"/>
          </p:cNvSpPr>
          <p:nvPr>
            <p:ph type="ctrTitle"/>
          </p:nvPr>
        </p:nvSpPr>
        <p:spPr>
          <a:xfrm>
            <a:off x="6095999" y="1032918"/>
            <a:ext cx="5452533" cy="4792165"/>
          </a:xfrm>
          <a:effectLst/>
        </p:spPr>
        <p:txBody>
          <a:bodyPr anchor="ctr">
            <a:normAutofit/>
          </a:bodyPr>
          <a:lstStyle/>
          <a:p>
            <a:pPr>
              <a:lnSpc>
                <a:spcPct val="90000"/>
              </a:lnSpc>
            </a:pPr>
            <a:r>
              <a:rPr lang="en-US" sz="4600" b="1" i="0">
                <a:effectLst/>
                <a:latin typeface="Source Sans Pro" panose="020B0503030403020204" pitchFamily="34" charset="0"/>
              </a:rPr>
              <a:t>Sexual harassment</a:t>
            </a:r>
            <a:br>
              <a:rPr lang="en-US" sz="4600" b="1" i="0">
                <a:effectLst/>
                <a:latin typeface="Source Sans Pro" panose="020B0503030403020204" pitchFamily="34" charset="0"/>
              </a:rPr>
            </a:br>
            <a:r>
              <a:rPr lang="en-US" sz="4600" b="1" i="0">
                <a:effectLst/>
                <a:latin typeface="Source Sans Pro" panose="020B0503030403020204" pitchFamily="34" charset="0"/>
              </a:rPr>
              <a:t>6.3-3</a:t>
            </a:r>
            <a:r>
              <a:rPr lang="en-US" sz="4600" b="0" i="0">
                <a:effectLst/>
                <a:latin typeface="Source Sans Pro" panose="020B0503030403020204" pitchFamily="34" charset="0"/>
              </a:rPr>
              <a:t>  A lawyer must not sexually harass a colleague, employee, client or any other person.</a:t>
            </a:r>
            <a:br>
              <a:rPr lang="en-US" sz="4600" b="0" i="0">
                <a:effectLst/>
                <a:latin typeface="Source Sans Pro" panose="020B0503030403020204" pitchFamily="34" charset="0"/>
              </a:rPr>
            </a:br>
            <a:endParaRPr lang="en-CA" sz="4600"/>
          </a:p>
        </p:txBody>
      </p:sp>
      <p:sp useBgFill="1">
        <p:nvSpPr>
          <p:cNvPr id="20" name="Freeform: Shape 19">
            <a:extLst>
              <a:ext uri="{FF2B5EF4-FFF2-40B4-BE49-F238E27FC236}">
                <a16:creationId xmlns:a16="http://schemas.microsoft.com/office/drawing/2014/main" id="{FAC94EAF-F7F7-4727-AE69-A7036B4A512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rot="16200000">
            <a:off x="-650724" y="650724"/>
            <a:ext cx="6858000" cy="5556552"/>
          </a:xfrm>
          <a:custGeom>
            <a:avLst/>
            <a:gdLst>
              <a:gd name="connsiteX0" fmla="*/ 6858000 w 6858000"/>
              <a:gd name="connsiteY0" fmla="*/ 3445704 h 5556552"/>
              <a:gd name="connsiteX1" fmla="*/ 3829242 w 6858000"/>
              <a:gd name="connsiteY1" fmla="*/ 5433322 h 5556552"/>
              <a:gd name="connsiteX2" fmla="*/ 3827369 w 6858000"/>
              <a:gd name="connsiteY2" fmla="*/ 5434867 h 5556552"/>
              <a:gd name="connsiteX3" fmla="*/ 3824583 w 6858000"/>
              <a:gd name="connsiteY3" fmla="*/ 5436378 h 5556552"/>
              <a:gd name="connsiteX4" fmla="*/ 3798693 w 6858000"/>
              <a:gd name="connsiteY4" fmla="*/ 5453370 h 5556552"/>
              <a:gd name="connsiteX5" fmla="*/ 3785011 w 6858000"/>
              <a:gd name="connsiteY5" fmla="*/ 5457858 h 5556552"/>
              <a:gd name="connsiteX6" fmla="*/ 3706339 w 6858000"/>
              <a:gd name="connsiteY6" fmla="*/ 5500559 h 5556552"/>
              <a:gd name="connsiteX7" fmla="*/ 3428998 w 6858000"/>
              <a:gd name="connsiteY7" fmla="*/ 5556552 h 5556552"/>
              <a:gd name="connsiteX8" fmla="*/ 3151658 w 6858000"/>
              <a:gd name="connsiteY8" fmla="*/ 5500559 h 5556552"/>
              <a:gd name="connsiteX9" fmla="*/ 3072996 w 6858000"/>
              <a:gd name="connsiteY9" fmla="*/ 5457863 h 5556552"/>
              <a:gd name="connsiteX10" fmla="*/ 3059298 w 6858000"/>
              <a:gd name="connsiteY10" fmla="*/ 5453370 h 5556552"/>
              <a:gd name="connsiteX11" fmla="*/ 3033383 w 6858000"/>
              <a:gd name="connsiteY11" fmla="*/ 5436362 h 5556552"/>
              <a:gd name="connsiteX12" fmla="*/ 3030627 w 6858000"/>
              <a:gd name="connsiteY12" fmla="*/ 5434867 h 5556552"/>
              <a:gd name="connsiteX13" fmla="*/ 3028775 w 6858000"/>
              <a:gd name="connsiteY13" fmla="*/ 5433338 h 5556552"/>
              <a:gd name="connsiteX14" fmla="*/ 0 w 6858000"/>
              <a:gd name="connsiteY14" fmla="*/ 3445704 h 5556552"/>
              <a:gd name="connsiteX15" fmla="*/ 6858000 w 6858000"/>
              <a:gd name="connsiteY15" fmla="*/ 0 h 5556552"/>
              <a:gd name="connsiteX16" fmla="*/ 6858000 w 6858000"/>
              <a:gd name="connsiteY16" fmla="*/ 349336 h 5556552"/>
              <a:gd name="connsiteX17" fmla="*/ 6858000 w 6858000"/>
              <a:gd name="connsiteY17" fmla="*/ 3445703 h 5556552"/>
              <a:gd name="connsiteX18" fmla="*/ 0 w 6858000"/>
              <a:gd name="connsiteY18" fmla="*/ 3445703 h 5556552"/>
              <a:gd name="connsiteX19" fmla="*/ 0 w 6858000"/>
              <a:gd name="connsiteY19" fmla="*/ 0 h 55565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858000" h="5556552">
                <a:moveTo>
                  <a:pt x="6858000" y="3445704"/>
                </a:moveTo>
                <a:lnTo>
                  <a:pt x="3829242" y="5433322"/>
                </a:lnTo>
                <a:lnTo>
                  <a:pt x="3827369" y="5434867"/>
                </a:lnTo>
                <a:lnTo>
                  <a:pt x="3824583" y="5436378"/>
                </a:lnTo>
                <a:lnTo>
                  <a:pt x="3798693" y="5453370"/>
                </a:lnTo>
                <a:lnTo>
                  <a:pt x="3785011" y="5457858"/>
                </a:lnTo>
                <a:lnTo>
                  <a:pt x="3706339" y="5500559"/>
                </a:lnTo>
                <a:cubicBezTo>
                  <a:pt x="3621096" y="5536614"/>
                  <a:pt x="3527375" y="5556552"/>
                  <a:pt x="3428998" y="5556552"/>
                </a:cubicBezTo>
                <a:cubicBezTo>
                  <a:pt x="3330621" y="5556552"/>
                  <a:pt x="3236901" y="5536614"/>
                  <a:pt x="3151658" y="5500559"/>
                </a:cubicBezTo>
                <a:lnTo>
                  <a:pt x="3072996" y="5457863"/>
                </a:lnTo>
                <a:lnTo>
                  <a:pt x="3059298" y="5453370"/>
                </a:lnTo>
                <a:lnTo>
                  <a:pt x="3033383" y="5436362"/>
                </a:lnTo>
                <a:lnTo>
                  <a:pt x="3030627" y="5434867"/>
                </a:lnTo>
                <a:lnTo>
                  <a:pt x="3028775" y="5433338"/>
                </a:lnTo>
                <a:lnTo>
                  <a:pt x="0" y="3445704"/>
                </a:lnTo>
                <a:close/>
                <a:moveTo>
                  <a:pt x="6858000" y="0"/>
                </a:moveTo>
                <a:lnTo>
                  <a:pt x="6858000" y="349336"/>
                </a:lnTo>
                <a:lnTo>
                  <a:pt x="6858000" y="3445703"/>
                </a:lnTo>
                <a:lnTo>
                  <a:pt x="0" y="3445703"/>
                </a:lnTo>
                <a:lnTo>
                  <a:pt x="0" y="0"/>
                </a:lnTo>
                <a:close/>
              </a:path>
            </a:pathLst>
          </a:custGeom>
          <a:ln>
            <a:noFill/>
          </a:ln>
          <a:effectLst/>
          <a:extLst>
            <a:ext uri="{91240B29-F687-4f45-9708-019B960494DF}">
              <a14:hiddenLine xmlns="" xmlns:a14="http://schemas.microsoft.com/office/drawing/2010/main" xmlns:p14="http://schemas.microsoft.com/office/powerpoint/2010/main" xmlns:a16="http://schemas.microsoft.com/office/drawing/2014/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txBody>
          <a:bodyPr/>
          <a:lstStyle/>
          <a:p>
            <a:endParaRPr lang="en-CA"/>
          </a:p>
        </p:txBody>
      </p:sp>
      <p:sp>
        <p:nvSpPr>
          <p:cNvPr id="3" name="Subtitle 2">
            <a:extLst>
              <a:ext uri="{FF2B5EF4-FFF2-40B4-BE49-F238E27FC236}">
                <a16:creationId xmlns:a16="http://schemas.microsoft.com/office/drawing/2014/main" id="{DE28C1C9-90DC-E6DC-8405-2F27AB1C15A6}"/>
              </a:ext>
            </a:extLst>
          </p:cNvPr>
          <p:cNvSpPr>
            <a:spLocks noGrp="1"/>
          </p:cNvSpPr>
          <p:nvPr>
            <p:ph type="subTitle" idx="1"/>
          </p:nvPr>
        </p:nvSpPr>
        <p:spPr>
          <a:xfrm>
            <a:off x="643466" y="2281574"/>
            <a:ext cx="3994015" cy="2294852"/>
          </a:xfrm>
          <a:effectLst/>
        </p:spPr>
        <p:txBody>
          <a:bodyPr anchor="ctr">
            <a:normAutofit/>
          </a:bodyPr>
          <a:lstStyle/>
          <a:p>
            <a:pPr algn="ctr"/>
            <a:r>
              <a:rPr lang="en-CA" sz="2800"/>
              <a:t>CODE OF PROFESSIONAL CONDUCT </a:t>
            </a:r>
          </a:p>
        </p:txBody>
      </p:sp>
    </p:spTree>
    <p:extLst>
      <p:ext uri="{BB962C8B-B14F-4D97-AF65-F5344CB8AC3E}">
        <p14:creationId xmlns:p14="http://schemas.microsoft.com/office/powerpoint/2010/main" val="33915001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type="wd">
                                    <p:tmPct val="15000"/>
                                  </p:iterate>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childTnLst>
                                </p:cTn>
                              </p:par>
                              <p:par>
                                <p:cTn id="8" presetID="10" presetClass="entr" presetSubtype="0" fill="hold" grpId="0" nodeType="withEffect">
                                  <p:stCondLst>
                                    <p:cond delay="500"/>
                                  </p:stCondLst>
                                  <p:iterate type="wd">
                                    <p:tmPct val="15000"/>
                                  </p:iterate>
                                  <p:childTnLst>
                                    <p:set>
                                      <p:cBhvr>
                                        <p:cTn id="9" dur="1" fill="hold">
                                          <p:stCondLst>
                                            <p:cond delay="0"/>
                                          </p:stCondLst>
                                        </p:cTn>
                                        <p:tgtEl>
                                          <p:spTgt spid="2"/>
                                        </p:tgtEl>
                                        <p:attrNameLst>
                                          <p:attrName>style.visibility</p:attrName>
                                        </p:attrNameLst>
                                      </p:cBhvr>
                                      <p:to>
                                        <p:strVal val="visible"/>
                                      </p:to>
                                    </p:set>
                                    <p:animEffect transition="in" filter="fade">
                                      <p:cBhvr>
                                        <p:cTn id="10"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theme/_rels/theme3.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Quotable">
  <a:themeElements>
    <a:clrScheme name="Blue">
      <a:dk1>
        <a:sysClr val="windowText" lastClr="000000"/>
      </a:dk1>
      <a:lt1>
        <a:sysClr val="window" lastClr="FFFFFF"/>
      </a:lt1>
      <a:dk2>
        <a:srgbClr val="17406D"/>
      </a:dk2>
      <a:lt2>
        <a:srgbClr val="DBEF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Quotable">
      <a:maj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Quotable">
      <a:fillStyleLst>
        <a:solidFill>
          <a:schemeClr val="phClr"/>
        </a:solidFill>
        <a:gradFill rotWithShape="1">
          <a:gsLst>
            <a:gs pos="0">
              <a:schemeClr val="phClr">
                <a:tint val="80000"/>
                <a:lumMod val="105000"/>
              </a:schemeClr>
            </a:gs>
            <a:gs pos="100000">
              <a:schemeClr val="phClr">
                <a:tint val="90000"/>
              </a:schemeClr>
            </a:gs>
          </a:gsLst>
          <a:lin ang="5400000" scaled="0"/>
        </a:gradFill>
        <a:blipFill rotWithShape="1">
          <a:blip xmlns:r="http://schemas.openxmlformats.org/officeDocument/2006/relationships" r:embed="rId1">
            <a:duotone>
              <a:schemeClr val="phClr">
                <a:tint val="98000"/>
                <a:lumMod val="102000"/>
              </a:schemeClr>
              <a:schemeClr val="phClr">
                <a:shade val="98000"/>
                <a:lumMod val="98000"/>
              </a:schemeClr>
            </a:duotone>
          </a:blip>
          <a:tile tx="0" ty="0" sx="100000" sy="100000" flip="none" algn="tl"/>
        </a:blipFill>
      </a:fillStyleLst>
      <a:lnStyleLst>
        <a:ln w="9525" cap="rnd" cmpd="sng" algn="ctr">
          <a:solidFill>
            <a:schemeClr val="phClr"/>
          </a:solidFill>
          <a:prstDash val="solid"/>
        </a:ln>
        <a:ln w="15875" cap="rnd" cmpd="sng" algn="ctr">
          <a:solidFill>
            <a:schemeClr val="phClr"/>
          </a:solidFill>
          <a:prstDash val="solid"/>
        </a:ln>
        <a:ln w="25400" cap="rnd" cmpd="sng" algn="ctr">
          <a:solidFill>
            <a:schemeClr val="phClr"/>
          </a:solidFill>
          <a:prstDash val="solid"/>
        </a:ln>
      </a:lnStyleLst>
      <a:effectStyleLst>
        <a:effectStyle>
          <a:effectLst/>
        </a:effectStyle>
        <a:effectStyle>
          <a:effectLst/>
        </a:effectStyle>
        <a:effectStyle>
          <a:effectLst>
            <a:innerShdw blurRad="63500" dist="25400" dir="13500000">
              <a:srgbClr val="000000">
                <a:alpha val="75000"/>
              </a:srgbClr>
            </a:innerShdw>
          </a:effectLst>
        </a:effectStyle>
      </a:effectStyleLst>
      <a:bgFillStyleLst>
        <a:solidFill>
          <a:schemeClr val="phClr"/>
        </a:solidFill>
        <a:gradFill rotWithShape="1">
          <a:gsLst>
            <a:gs pos="0">
              <a:schemeClr val="phClr">
                <a:tint val="100000"/>
              </a:schemeClr>
            </a:gs>
            <a:gs pos="100000">
              <a:schemeClr val="phClr">
                <a:tint val="84000"/>
                <a:shade val="84000"/>
                <a:lumMod val="90000"/>
              </a:schemeClr>
            </a:gs>
          </a:gsLst>
          <a:lin ang="5400000" scaled="0"/>
        </a:gradFill>
        <a:gradFill rotWithShape="1">
          <a:gsLst>
            <a:gs pos="0">
              <a:schemeClr val="phClr">
                <a:tint val="84000"/>
                <a:shade val="90000"/>
                <a:satMod val="120000"/>
                <a:lumMod val="90000"/>
              </a:schemeClr>
            </a:gs>
            <a:gs pos="100000">
              <a:schemeClr val="phClr"/>
            </a:gs>
          </a:gsLst>
          <a:lin ang="5400000" scaled="0"/>
        </a:gradFill>
      </a:bgFillStyleLst>
    </a:fmtScheme>
  </a:themeElements>
  <a:objectDefaults/>
  <a:extraClrSchemeLst/>
  <a:extLst>
    <a:ext uri="{05A4C25C-085E-4340-85A3-A5531E510DB2}">
      <thm15:themeFamily xmlns:thm15="http://schemas.microsoft.com/office/thememl/2012/main" name="Quotable" id="{39EC5628-30ED-4578-ACD8-9820EDB8E15A}" vid="{6F3559E9-1A4C-49D8-94D4-F41003531C49}"/>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C37F4702418BF44DB384221AF136D6B7" ma:contentTypeVersion="9" ma:contentTypeDescription="Create a new document." ma:contentTypeScope="" ma:versionID="c82a433a35643b7731613938092a037a">
  <xsd:schema xmlns:xsd="http://www.w3.org/2001/XMLSchema" xmlns:xs="http://www.w3.org/2001/XMLSchema" xmlns:p="http://schemas.microsoft.com/office/2006/metadata/properties" xmlns:ns3="5c04b7af-31a3-4728-b548-c47963c8bf34" xmlns:ns4="1b6c2141-9e33-4ae2-9f52-b7acb7b717fe" targetNamespace="http://schemas.microsoft.com/office/2006/metadata/properties" ma:root="true" ma:fieldsID="4625a2734ebe9d5da509c5269ee41c58" ns3:_="" ns4:_="">
    <xsd:import namespace="5c04b7af-31a3-4728-b548-c47963c8bf34"/>
    <xsd:import namespace="1b6c2141-9e33-4ae2-9f52-b7acb7b717fe"/>
    <xsd:element name="properties">
      <xsd:complexType>
        <xsd:sequence>
          <xsd:element name="documentManagement">
            <xsd:complexType>
              <xsd:all>
                <xsd:element ref="ns3:MediaServiceMetadata" minOccurs="0"/>
                <xsd:element ref="ns3:MediaServiceFastMetadata" minOccurs="0"/>
                <xsd:element ref="ns4:SharedWithUsers" minOccurs="0"/>
                <xsd:element ref="ns4:SharedWithDetails" minOccurs="0"/>
                <xsd:element ref="ns4:SharingHintHash" minOccurs="0"/>
                <xsd:element ref="ns3:MediaServiceDateTaken" minOccurs="0"/>
                <xsd:element ref="ns3:MediaServiceObjectDetectorVersions" minOccurs="0"/>
                <xsd:element ref="ns3:MediaServiceAutoTags" minOccurs="0"/>
                <xsd:element ref="ns3: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c04b7af-31a3-4728-b548-c47963c8bf34"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3" nillable="true" ma:displayName="MediaServiceDateTaken" ma:hidden="true" ma:internalName="MediaServiceDateTaken" ma:readOnly="true">
      <xsd:simpleType>
        <xsd:restriction base="dms:Text"/>
      </xsd:simpleType>
    </xsd:element>
    <xsd:element name="MediaServiceObjectDetectorVersions" ma:index="14" nillable="true" ma:displayName="MediaServiceObjectDetectorVersions" ma:hidden="true" ma:indexed="true" ma:internalName="MediaServiceObjectDetectorVersions" ma:readOnly="true">
      <xsd:simpleType>
        <xsd:restriction base="dms:Text"/>
      </xsd:simpleType>
    </xsd:element>
    <xsd:element name="MediaServiceAutoTags" ma:index="15" nillable="true" ma:displayName="Tags" ma:internalName="MediaServiceAutoTags" ma:readOnly="true">
      <xsd:simpleType>
        <xsd:restriction base="dms:Text"/>
      </xsd:simpleType>
    </xsd:element>
    <xsd:element name="MediaLengthInSeconds" ma:index="16" nillable="true" ma:displayName="MediaLengthInSeconds" ma:hidden="true"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1b6c2141-9e33-4ae2-9f52-b7acb7b717fe"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SharingHintHash" ma:index="12"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EBBE23CD-9B1E-4F89-8FB5-A12C95813120}">
  <ds:schemaRefs>
    <ds:schemaRef ds:uri="http://schemas.microsoft.com/sharepoint/v3/contenttype/forms"/>
  </ds:schemaRefs>
</ds:datastoreItem>
</file>

<file path=customXml/itemProps2.xml><?xml version="1.0" encoding="utf-8"?>
<ds:datastoreItem xmlns:ds="http://schemas.openxmlformats.org/officeDocument/2006/customXml" ds:itemID="{DE8E32A4-7C06-45D9-BE72-9BD1DD54DE6C}">
  <ds:schemaRefs>
    <ds:schemaRef ds:uri="http://purl.org/dc/terms/"/>
    <ds:schemaRef ds:uri="http://schemas.microsoft.com/office/2006/documentManagement/types"/>
    <ds:schemaRef ds:uri="http://schemas.microsoft.com/office/infopath/2007/PartnerControls"/>
    <ds:schemaRef ds:uri="5c04b7af-31a3-4728-b548-c47963c8bf34"/>
    <ds:schemaRef ds:uri="http://purl.org/dc/dcmitype/"/>
    <ds:schemaRef ds:uri="http://purl.org/dc/elements/1.1/"/>
    <ds:schemaRef ds:uri="http://schemas.openxmlformats.org/package/2006/metadata/core-properties"/>
    <ds:schemaRef ds:uri="1b6c2141-9e33-4ae2-9f52-b7acb7b717fe"/>
    <ds:schemaRef ds:uri="http://schemas.microsoft.com/office/2006/metadata/properties"/>
    <ds:schemaRef ds:uri="http://www.w3.org/XML/1998/namespace"/>
  </ds:schemaRefs>
</ds:datastoreItem>
</file>

<file path=customXml/itemProps3.xml><?xml version="1.0" encoding="utf-8"?>
<ds:datastoreItem xmlns:ds="http://schemas.openxmlformats.org/officeDocument/2006/customXml" ds:itemID="{6966605B-A226-4A4A-9646-9E9FDE313EF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5c04b7af-31a3-4728-b548-c47963c8bf34"/>
    <ds:schemaRef ds:uri="1b6c2141-9e33-4ae2-9f52-b7acb7b717f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995</TotalTime>
  <Words>3155</Words>
  <Application>Microsoft Office PowerPoint</Application>
  <PresentationFormat>Widescreen</PresentationFormat>
  <Paragraphs>288</Paragraphs>
  <Slides>33</Slides>
  <Notes>33</Notes>
  <HiddenSlides>0</HiddenSlides>
  <MMClips>0</MMClips>
  <ScaleCrop>false</ScaleCrop>
  <HeadingPairs>
    <vt:vector size="6" baseType="variant">
      <vt:variant>
        <vt:lpstr>Fonts Used</vt:lpstr>
      </vt:variant>
      <vt:variant>
        <vt:i4>9</vt:i4>
      </vt:variant>
      <vt:variant>
        <vt:lpstr>Theme</vt:lpstr>
      </vt:variant>
      <vt:variant>
        <vt:i4>3</vt:i4>
      </vt:variant>
      <vt:variant>
        <vt:lpstr>Slide Titles</vt:lpstr>
      </vt:variant>
      <vt:variant>
        <vt:i4>33</vt:i4>
      </vt:variant>
    </vt:vector>
  </HeadingPairs>
  <TitlesOfParts>
    <vt:vector size="45" baseType="lpstr">
      <vt:lpstr>Arial</vt:lpstr>
      <vt:lpstr>Calibri</vt:lpstr>
      <vt:lpstr>Calibri Light</vt:lpstr>
      <vt:lpstr>Century Gothic</vt:lpstr>
      <vt:lpstr>Open Sans</vt:lpstr>
      <vt:lpstr>Source Sans Pro</vt:lpstr>
      <vt:lpstr>Times New Roman</vt:lpstr>
      <vt:lpstr>Tw Cen MT</vt:lpstr>
      <vt:lpstr>Wingdings 2</vt:lpstr>
      <vt:lpstr>1_Office Theme</vt:lpstr>
      <vt:lpstr>Office Theme</vt:lpstr>
      <vt:lpstr>Quotable</vt:lpstr>
      <vt:lpstr>5th Annual Civility in the Criminal Bar Event </vt:lpstr>
      <vt:lpstr>Introduction</vt:lpstr>
      <vt:lpstr>Agenda</vt:lpstr>
      <vt:lpstr>Benchers’ Thoughts on Civility</vt:lpstr>
      <vt:lpstr>Code of Professional Conduct- highlights</vt:lpstr>
      <vt:lpstr>Harassment 6.3-2 A lawyer must not harass a colleague, employee, client or any other person. </vt:lpstr>
      <vt:lpstr>[</vt:lpstr>
      <vt:lpstr>[3]  Bullying, including cyberbullying, is a form of harassment. It may involve physical, verbal or non-verbal conduct. It is characterized by conduct that might reasonably be expected to harm or damage the physical or psychological integrity of another person, their reputation or their property. Bullying can arise in many different circumstances. The following examples are intended to provide illustrations of circumstances that are likely to constitute bullying. The examples are not exhaustive. (a) unfair or excessive criticism; (b) ridicule; (c) humiliation; (d) exclusion or isolation; (e) constantly changing or setting unrealistic work targets; or (f) threats or intimidation. </vt:lpstr>
      <vt:lpstr>Sexual harassment 6.3-3  A lawyer must not sexually harass a colleague, employee, client or any other person. </vt:lpstr>
      <vt:lpstr>CODE OF PROFESSIONAL CONDUCT COMMENTARY  6.3-3</vt:lpstr>
      <vt:lpstr>  WITHOUT PREJUDICE OR ADMISSION Sir,                             I have just left the Court. Just a few minutes ago, as you hid behind your status like a coward, you made comments about me that were both unjust and unjustified, scattering them here and there in a decision the good faith of which will most likely be argued before our Court of Appeal.                             Because you ducked out quickly and refused to hear me, I have chosen to write a letter as an entirely personal response to the equally personal remarks you permitted yourself to make about me. This letter, therefore, is from man to man and is outside the ambit of my profession and your functions.                             If no one has ever told you the following, then it is high time someone did. Your chronic inability to master any social skills (to use an expression in English, that language you love so much), which has caused you to become pedantic, aggressive and petty in your daily life, makes no difference to me; after all, it seems to suit you well.                             Your deliberate expression of these character traits while exercising your judicial functions, however, and your having made them your trademark concern me a great deal, and I feel that it is appropriate to tell you. </vt:lpstr>
      <vt:lpstr>           Your legal knowledge, which appears to have earned the approval of a certain number of your colleagues, is far from sufficient to make you the person you could or should be professionally. Your determination to obliterate any humanity from your judicial position, your essentially non-existent listening skills, and your propensity to use your court — where you lack the courage to hear opinions contrary to your own — to launch ugly, vulgar, and mean personal attacks not only confirms that you are as loathsome as suspected, but also casts shame on you as a judge, that most extraordinarily important function that was entrusted to you.                             I would have very much liked to say this to your face, but I highly doubt that, given your arrogance, you are able to face your detractors without hiding behind your judicial position.                             Worst of all, you possess the most appalling of all defects for a man in your position: You are fundamentally unjust. I doubt that that will ever change.                     Sincerely,                     Gilles Doré                     P.S. As this letter is purely personal, I see no need to distribute it. </vt:lpstr>
      <vt:lpstr>Part 2 - Discussion Scenarios </vt:lpstr>
      <vt:lpstr>Scenario #1 – Distraught Counsel</vt:lpstr>
      <vt:lpstr>Scenario #2 – Advice or Bullying?</vt:lpstr>
      <vt:lpstr>Obiter </vt:lpstr>
      <vt:lpstr>Scenario #3 – “Sort it out” </vt:lpstr>
      <vt:lpstr>Scenario #4 –When “My Friend” is also my neighbour</vt:lpstr>
      <vt:lpstr>Obiter </vt:lpstr>
      <vt:lpstr>Scenario #5 – “Card laid is a card played” </vt:lpstr>
      <vt:lpstr>Scenario #6 – Uniquely Challenging</vt:lpstr>
      <vt:lpstr>Obiter </vt:lpstr>
      <vt:lpstr>Scenario #7 – Persistent Late Notice </vt:lpstr>
      <vt:lpstr>Scenario #8 – Misleading the Court</vt:lpstr>
      <vt:lpstr>Obiter </vt:lpstr>
      <vt:lpstr>Scenario #9 – Civility to Others</vt:lpstr>
      <vt:lpstr>Scenario #10 – Civility &amp; Diversity </vt:lpstr>
      <vt:lpstr>Scenario #11 – Mental Health</vt:lpstr>
      <vt:lpstr>Obiter </vt:lpstr>
      <vt:lpstr>Q &amp; A</vt:lpstr>
      <vt:lpstr>In Closing </vt:lpstr>
      <vt:lpstr>Trivia Question</vt:lpstr>
      <vt:lpstr>CPD Credit 2 hours ethics/PM credit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2nd Annual Civility Lunch</dc:title>
  <dc:creator>Nelson, Gerri-Lyn AG:EX</dc:creator>
  <cp:lastModifiedBy>Nelson, Gerri-Lyn AG:EX</cp:lastModifiedBy>
  <cp:revision>48</cp:revision>
  <cp:lastPrinted>2023-11-08T01:53:09Z</cp:lastPrinted>
  <dcterms:created xsi:type="dcterms:W3CDTF">2020-11-25T06:03:56Z</dcterms:created>
  <dcterms:modified xsi:type="dcterms:W3CDTF">2023-11-08T01:59:51Z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0x010100C37F4702418BF44DB384221AF136D6B7</vt:lpwstr>
  </property>
</Properties>
</file>