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4" r:id="rId1"/>
  </p:sldMasterIdLst>
  <p:notesMasterIdLst>
    <p:notesMasterId r:id="rId58"/>
  </p:notesMasterIdLst>
  <p:sldIdLst>
    <p:sldId id="256" r:id="rId2"/>
    <p:sldId id="257" r:id="rId3"/>
    <p:sldId id="260" r:id="rId4"/>
    <p:sldId id="304" r:id="rId5"/>
    <p:sldId id="331" r:id="rId6"/>
    <p:sldId id="332" r:id="rId7"/>
    <p:sldId id="335" r:id="rId8"/>
    <p:sldId id="306" r:id="rId9"/>
    <p:sldId id="340" r:id="rId10"/>
    <p:sldId id="341" r:id="rId11"/>
    <p:sldId id="318" r:id="rId12"/>
    <p:sldId id="320" r:id="rId13"/>
    <p:sldId id="319" r:id="rId14"/>
    <p:sldId id="322" r:id="rId15"/>
    <p:sldId id="343" r:id="rId16"/>
    <p:sldId id="317" r:id="rId17"/>
    <p:sldId id="324" r:id="rId18"/>
    <p:sldId id="265" r:id="rId19"/>
    <p:sldId id="345" r:id="rId20"/>
    <p:sldId id="287" r:id="rId21"/>
    <p:sldId id="346" r:id="rId22"/>
    <p:sldId id="290" r:id="rId23"/>
    <p:sldId id="283" r:id="rId24"/>
    <p:sldId id="288" r:id="rId25"/>
    <p:sldId id="289" r:id="rId26"/>
    <p:sldId id="282" r:id="rId27"/>
    <p:sldId id="286" r:id="rId28"/>
    <p:sldId id="293" r:id="rId29"/>
    <p:sldId id="275" r:id="rId30"/>
    <p:sldId id="291" r:id="rId31"/>
    <p:sldId id="263" r:id="rId32"/>
    <p:sldId id="292" r:id="rId33"/>
    <p:sldId id="262" r:id="rId34"/>
    <p:sldId id="261" r:id="rId35"/>
    <p:sldId id="281" r:id="rId36"/>
    <p:sldId id="294" r:id="rId37"/>
    <p:sldId id="280" r:id="rId38"/>
    <p:sldId id="264" r:id="rId39"/>
    <p:sldId id="272" r:id="rId40"/>
    <p:sldId id="284" r:id="rId41"/>
    <p:sldId id="285" r:id="rId42"/>
    <p:sldId id="295" r:id="rId43"/>
    <p:sldId id="296" r:id="rId44"/>
    <p:sldId id="297" r:id="rId45"/>
    <p:sldId id="298" r:id="rId46"/>
    <p:sldId id="299" r:id="rId47"/>
    <p:sldId id="349" r:id="rId48"/>
    <p:sldId id="342" r:id="rId49"/>
    <p:sldId id="348" r:id="rId50"/>
    <p:sldId id="350" r:id="rId51"/>
    <p:sldId id="344" r:id="rId52"/>
    <p:sldId id="352" r:id="rId53"/>
    <p:sldId id="347" r:id="rId54"/>
    <p:sldId id="353" r:id="rId55"/>
    <p:sldId id="351" r:id="rId56"/>
    <p:sldId id="354"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Century Gothic" panose="020B0502020202020204" pitchFamily="34" charset="0"/>
      <p:regular r:id="rId65"/>
      <p:bold r:id="rId66"/>
      <p:italic r:id="rId67"/>
      <p:boldItalic r:id="rId68"/>
    </p:embeddedFont>
    <p:embeddedFont>
      <p:font typeface="Economica" panose="02000506040000020004" pitchFamily="2" charset="77"/>
      <p:regular r:id="rId69"/>
      <p:bold r:id="rId70"/>
      <p:italic r:id="rId71"/>
      <p:boldItalic r:id="rId72"/>
    </p:embeddedFont>
    <p:embeddedFont>
      <p:font typeface="Franklin Gothic Book" panose="020B0503020102020204" pitchFamily="34" charset="0"/>
      <p:regular r:id="rId73"/>
      <p:italic r:id="rId74"/>
    </p:embeddedFont>
    <p:embeddedFont>
      <p:font typeface="Open Sans" panose="020B0606030504020204" pitchFamily="34" charset="0"/>
      <p:regular r:id="rId75"/>
      <p:bold r:id="rId76"/>
      <p:italic r:id="rId77"/>
      <p:boldItalic r:id="rId78"/>
    </p:embeddedFont>
    <p:embeddedFont>
      <p:font typeface="Palatino Linotype" panose="02040502050505030304" pitchFamily="18"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 Id="rId61" Type="http://schemas.openxmlformats.org/officeDocument/2006/relationships/font" Target="fonts/font3.fntdata"/><Relationship Id="rId82" Type="http://schemas.openxmlformats.org/officeDocument/2006/relationships/font" Target="fonts/font2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5T13:02:05.769"/>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5T13:02:07.249"/>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5T13:02:08.333"/>
    </inkml:context>
    <inkml:brush xml:id="br0">
      <inkml:brushProperty name="width" value="0.05" units="cm"/>
      <inkml:brushProperty name="height" value="0.05" units="cm"/>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5T13:02:08.483"/>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10</a:t>
            </a:fld>
            <a:endParaRPr lang="en-US" dirty="0"/>
          </a:p>
        </p:txBody>
      </p:sp>
    </p:spTree>
    <p:extLst>
      <p:ext uri="{BB962C8B-B14F-4D97-AF65-F5344CB8AC3E}">
        <p14:creationId xmlns:p14="http://schemas.microsoft.com/office/powerpoint/2010/main" val="95584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11</a:t>
            </a:fld>
            <a:endParaRPr lang="en-US" dirty="0"/>
          </a:p>
        </p:txBody>
      </p:sp>
    </p:spTree>
    <p:extLst>
      <p:ext uri="{BB962C8B-B14F-4D97-AF65-F5344CB8AC3E}">
        <p14:creationId xmlns:p14="http://schemas.microsoft.com/office/powerpoint/2010/main" val="196507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12</a:t>
            </a:fld>
            <a:endParaRPr lang="en-US" dirty="0"/>
          </a:p>
        </p:txBody>
      </p:sp>
    </p:spTree>
    <p:extLst>
      <p:ext uri="{BB962C8B-B14F-4D97-AF65-F5344CB8AC3E}">
        <p14:creationId xmlns:p14="http://schemas.microsoft.com/office/powerpoint/2010/main" val="154888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13</a:t>
            </a:fld>
            <a:endParaRPr lang="en-US" dirty="0"/>
          </a:p>
        </p:txBody>
      </p:sp>
    </p:spTree>
    <p:extLst>
      <p:ext uri="{BB962C8B-B14F-4D97-AF65-F5344CB8AC3E}">
        <p14:creationId xmlns:p14="http://schemas.microsoft.com/office/powerpoint/2010/main" val="350259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4B64A79B-5074-4283-BFB7-2D2582E562E8}" type="slidenum">
              <a:rPr lang="en-US" smtClean="0"/>
              <a:t>14</a:t>
            </a:fld>
            <a:endParaRPr lang="en-US" dirty="0"/>
          </a:p>
        </p:txBody>
      </p:sp>
    </p:spTree>
    <p:extLst>
      <p:ext uri="{BB962C8B-B14F-4D97-AF65-F5344CB8AC3E}">
        <p14:creationId xmlns:p14="http://schemas.microsoft.com/office/powerpoint/2010/main" val="42645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15</a:t>
            </a:fld>
            <a:endParaRPr lang="en-US" dirty="0"/>
          </a:p>
        </p:txBody>
      </p:sp>
    </p:spTree>
    <p:extLst>
      <p:ext uri="{BB962C8B-B14F-4D97-AF65-F5344CB8AC3E}">
        <p14:creationId xmlns:p14="http://schemas.microsoft.com/office/powerpoint/2010/main" val="339762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sz="1600" dirty="0">
              <a:latin typeface="Franklin Gothic Book" panose="020B0503020102020204" pitchFamily="34" charset="0"/>
            </a:endParaRPr>
          </a:p>
          <a:p>
            <a:pPr marL="457200" indent="-457200">
              <a:buFont typeface="Arial" panose="020B0604020202020204" pitchFamily="34" charset="0"/>
              <a:buChar char="•"/>
            </a:pPr>
            <a:endParaRPr lang="en-US" sz="1600" dirty="0">
              <a:latin typeface="Franklin Gothic Book" panose="020B0503020102020204" pitchFamily="34" charset="0"/>
            </a:endParaRPr>
          </a:p>
          <a:p>
            <a:pPr marL="457200" indent="-457200">
              <a:buFont typeface="Arial" panose="020B0604020202020204" pitchFamily="34" charset="0"/>
              <a:buChar char="•"/>
            </a:pPr>
            <a:endParaRPr lang="en-US" sz="1600" dirty="0">
              <a:latin typeface="Franklin Gothic Book" panose="020B0503020102020204" pitchFamily="34" charset="0"/>
            </a:endParaRPr>
          </a:p>
          <a:p>
            <a:pPr marL="457200" indent="-457200">
              <a:buFont typeface="Arial" panose="020B0604020202020204" pitchFamily="34" charset="0"/>
              <a:buChar char="•"/>
            </a:pPr>
            <a:r>
              <a:rPr lang="en-US" sz="1600" dirty="0">
                <a:latin typeface="Franklin Gothic Book" panose="020B0503020102020204" pitchFamily="34" charset="0"/>
              </a:rPr>
              <a:t>Getting a Protection Order without notice:</a:t>
            </a:r>
          </a:p>
          <a:p>
            <a:pPr lvl="1"/>
            <a:r>
              <a:rPr lang="en-US" sz="1600" b="1" i="1" dirty="0">
                <a:latin typeface="Franklin Gothic Book" panose="020B0503020102020204" pitchFamily="34" charset="0"/>
              </a:rPr>
              <a:t>C.A.B. v. M.S.B</a:t>
            </a:r>
            <a:r>
              <a:rPr lang="en-US" sz="1600" dirty="0">
                <a:latin typeface="Franklin Gothic Book" panose="020B0503020102020204" pitchFamily="34" charset="0"/>
              </a:rPr>
              <a:t>., 2015 BCPC 12, Marchand, P.C.J. recognized the necessity for judges to be able to grant without notice orders when the protective concerns outweighed the desire for input from all parties involved. That case involved an application by M.S.B to set aside a without notice protection order against him which included a restriction on being within 1 km of the child L.B.'s school or residence.  In considering the arguments raised by M.S.B., Judge Marchand made the following comments:</a:t>
            </a:r>
          </a:p>
          <a:p>
            <a:pPr lvl="1"/>
            <a:endParaRPr lang="en-US" sz="1600" dirty="0">
              <a:latin typeface="Franklin Gothic Book" panose="020B0503020102020204" pitchFamily="34" charset="0"/>
            </a:endParaRPr>
          </a:p>
          <a:p>
            <a:pPr lvl="1"/>
            <a:r>
              <a:rPr lang="en-US" sz="1600" dirty="0">
                <a:latin typeface="Franklin Gothic Book" panose="020B0503020102020204" pitchFamily="34" charset="0"/>
              </a:rPr>
              <a:t>[42]   Judges are generally leery of granting ex parte orders of any kind.  </a:t>
            </a:r>
            <a:r>
              <a:rPr lang="en-US" sz="1600" b="1" u="sng" dirty="0">
                <a:latin typeface="Franklin Gothic Book" panose="020B0503020102020204" pitchFamily="34" charset="0"/>
              </a:rPr>
              <a:t>Fortunately, there are many ways that a judge can manage the risks associated with granting an order without notice to and before hearing from all parties with relevant and material information.  Judge Frame utilized one such tool in this case when she required that her FLA protection order be reviewed by the court four weeks after the order was made.  Another safety mechanism is that the affected party is always at liberty to apply to set aside an ex parte order</a:t>
            </a:r>
            <a:r>
              <a:rPr lang="en-US" sz="1600" dirty="0">
                <a:latin typeface="Franklin Gothic Book" panose="020B0503020102020204" pitchFamily="34" charset="0"/>
              </a:rPr>
              <a:t>...</a:t>
            </a:r>
          </a:p>
          <a:p>
            <a:pPr lvl="1"/>
            <a:r>
              <a:rPr lang="en-US" sz="1600" dirty="0">
                <a:latin typeface="Franklin Gothic Book" panose="020B0503020102020204" pitchFamily="34" charset="0"/>
              </a:rPr>
              <a:t>...</a:t>
            </a:r>
          </a:p>
          <a:p>
            <a:pPr lvl="1"/>
            <a:endParaRPr lang="en-US" sz="1600" dirty="0">
              <a:latin typeface="Franklin Gothic Book" panose="020B0503020102020204" pitchFamily="34" charset="0"/>
            </a:endParaRPr>
          </a:p>
          <a:p>
            <a:pPr lvl="1"/>
            <a:r>
              <a:rPr lang="en-US" sz="1600" dirty="0">
                <a:latin typeface="Franklin Gothic Book" panose="020B0503020102020204" pitchFamily="34" charset="0"/>
              </a:rPr>
              <a:t>[44]  The paramount objective of both Part 9 of the FLA and s. 98 of the CFCSA is the protection of vulnerable people.  </a:t>
            </a:r>
            <a:r>
              <a:rPr lang="en-US" sz="1600" b="1" u="sng" dirty="0">
                <a:latin typeface="Franklin Gothic Book" panose="020B0503020102020204" pitchFamily="34" charset="0"/>
              </a:rPr>
              <a:t>In appropriate circumstances, the protective objective outweighs the objective of making decisions only after hearing the best evidence from all parties with relevant and material information,</a:t>
            </a:r>
            <a:r>
              <a:rPr lang="en-US" sz="1600" dirty="0">
                <a:latin typeface="Franklin Gothic Book" panose="020B0503020102020204" pitchFamily="34" charset="0"/>
              </a:rPr>
              <a:t> including a child in care such as L.B.  So, while I do not minimize the importance of giving notice to and/or hearing from children in care, in cases such as the present, in my view the court must be free to make a protection order under the FLA when the circumstances call for that step to be taken.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16</a:t>
            </a:fld>
            <a:endParaRPr lang="en-US" dirty="0"/>
          </a:p>
        </p:txBody>
      </p:sp>
    </p:spTree>
    <p:extLst>
      <p:ext uri="{BB962C8B-B14F-4D97-AF65-F5344CB8AC3E}">
        <p14:creationId xmlns:p14="http://schemas.microsoft.com/office/powerpoint/2010/main" val="3678197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17</a:t>
            </a:fld>
            <a:endParaRPr lang="en-US" dirty="0"/>
          </a:p>
        </p:txBody>
      </p:sp>
    </p:spTree>
    <p:extLst>
      <p:ext uri="{BB962C8B-B14F-4D97-AF65-F5344CB8AC3E}">
        <p14:creationId xmlns:p14="http://schemas.microsoft.com/office/powerpoint/2010/main" val="167238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d135fa7b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d135fa7b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Source: Hrymak &amp; Hawkins,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19</a:t>
            </a:fld>
            <a:endParaRPr lang="en-US" dirty="0"/>
          </a:p>
        </p:txBody>
      </p:sp>
    </p:spTree>
    <p:extLst>
      <p:ext uri="{BB962C8B-B14F-4D97-AF65-F5344CB8AC3E}">
        <p14:creationId xmlns:p14="http://schemas.microsoft.com/office/powerpoint/2010/main" val="39487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d3f5a062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d3f5a062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21</a:t>
            </a:fld>
            <a:endParaRPr lang="en-US" dirty="0"/>
          </a:p>
        </p:txBody>
      </p:sp>
    </p:spTree>
    <p:extLst>
      <p:ext uri="{BB962C8B-B14F-4D97-AF65-F5344CB8AC3E}">
        <p14:creationId xmlns:p14="http://schemas.microsoft.com/office/powerpoint/2010/main" val="164110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29</a:t>
            </a:fld>
            <a:endParaRPr lang="en-US" dirty="0"/>
          </a:p>
        </p:txBody>
      </p:sp>
    </p:spTree>
    <p:extLst>
      <p:ext uri="{BB962C8B-B14F-4D97-AF65-F5344CB8AC3E}">
        <p14:creationId xmlns:p14="http://schemas.microsoft.com/office/powerpoint/2010/main" val="4230772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31</a:t>
            </a:fld>
            <a:endParaRPr lang="en-US" dirty="0"/>
          </a:p>
        </p:txBody>
      </p:sp>
    </p:spTree>
    <p:extLst>
      <p:ext uri="{BB962C8B-B14F-4D97-AF65-F5344CB8AC3E}">
        <p14:creationId xmlns:p14="http://schemas.microsoft.com/office/powerpoint/2010/main" val="311761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33</a:t>
            </a:fld>
            <a:endParaRPr lang="en-US" dirty="0"/>
          </a:p>
        </p:txBody>
      </p:sp>
    </p:spTree>
    <p:extLst>
      <p:ext uri="{BB962C8B-B14F-4D97-AF65-F5344CB8AC3E}">
        <p14:creationId xmlns:p14="http://schemas.microsoft.com/office/powerpoint/2010/main" val="717536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34</a:t>
            </a:fld>
            <a:endParaRPr lang="en-US" dirty="0"/>
          </a:p>
        </p:txBody>
      </p:sp>
    </p:spTree>
    <p:extLst>
      <p:ext uri="{BB962C8B-B14F-4D97-AF65-F5344CB8AC3E}">
        <p14:creationId xmlns:p14="http://schemas.microsoft.com/office/powerpoint/2010/main" val="415936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F631EEC-05B5-4709-96A2-27D0AD351B30}" type="slidenum">
              <a:rPr lang="en-US" smtClean="0"/>
              <a:t>35</a:t>
            </a:fld>
            <a:endParaRPr lang="en-US" dirty="0"/>
          </a:p>
        </p:txBody>
      </p:sp>
    </p:spTree>
    <p:extLst>
      <p:ext uri="{BB962C8B-B14F-4D97-AF65-F5344CB8AC3E}">
        <p14:creationId xmlns:p14="http://schemas.microsoft.com/office/powerpoint/2010/main" val="309193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F631EEC-05B5-4709-96A2-27D0AD351B30}" type="slidenum">
              <a:rPr lang="en-US" smtClean="0"/>
              <a:t>37</a:t>
            </a:fld>
            <a:endParaRPr lang="en-US" dirty="0"/>
          </a:p>
        </p:txBody>
      </p:sp>
    </p:spTree>
    <p:extLst>
      <p:ext uri="{BB962C8B-B14F-4D97-AF65-F5344CB8AC3E}">
        <p14:creationId xmlns:p14="http://schemas.microsoft.com/office/powerpoint/2010/main" val="369884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38</a:t>
            </a:fld>
            <a:endParaRPr lang="en-US" dirty="0"/>
          </a:p>
        </p:txBody>
      </p:sp>
    </p:spTree>
    <p:extLst>
      <p:ext uri="{BB962C8B-B14F-4D97-AF65-F5344CB8AC3E}">
        <p14:creationId xmlns:p14="http://schemas.microsoft.com/office/powerpoint/2010/main" val="3496777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31EEC-05B5-4709-96A2-27D0AD351B30}" type="slidenum">
              <a:rPr lang="en-US" smtClean="0"/>
              <a:t>39</a:t>
            </a:fld>
            <a:endParaRPr lang="en-US" dirty="0"/>
          </a:p>
        </p:txBody>
      </p:sp>
    </p:spTree>
    <p:extLst>
      <p:ext uri="{BB962C8B-B14F-4D97-AF65-F5344CB8AC3E}">
        <p14:creationId xmlns:p14="http://schemas.microsoft.com/office/powerpoint/2010/main" val="3592196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F631EEC-05B5-4709-96A2-27D0AD351B30}" type="slidenum">
              <a:rPr lang="en-US" smtClean="0"/>
              <a:t>43</a:t>
            </a:fld>
            <a:endParaRPr lang="en-US" dirty="0"/>
          </a:p>
        </p:txBody>
      </p:sp>
    </p:spTree>
    <p:extLst>
      <p:ext uri="{BB962C8B-B14F-4D97-AF65-F5344CB8AC3E}">
        <p14:creationId xmlns:p14="http://schemas.microsoft.com/office/powerpoint/2010/main" val="28939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d135fa7b4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d135fa7b4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F631EEC-05B5-4709-96A2-27D0AD351B30}" type="slidenum">
              <a:rPr lang="en-US" smtClean="0"/>
              <a:t>44</a:t>
            </a:fld>
            <a:endParaRPr lang="en-US" dirty="0"/>
          </a:p>
        </p:txBody>
      </p:sp>
    </p:spTree>
    <p:extLst>
      <p:ext uri="{BB962C8B-B14F-4D97-AF65-F5344CB8AC3E}">
        <p14:creationId xmlns:p14="http://schemas.microsoft.com/office/powerpoint/2010/main" val="3019282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48</a:t>
            </a:fld>
            <a:endParaRPr lang="en-US" dirty="0"/>
          </a:p>
        </p:txBody>
      </p:sp>
    </p:spTree>
    <p:extLst>
      <p:ext uri="{BB962C8B-B14F-4D97-AF65-F5344CB8AC3E}">
        <p14:creationId xmlns:p14="http://schemas.microsoft.com/office/powerpoint/2010/main" val="2782596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49</a:t>
            </a:fld>
            <a:endParaRPr lang="en-US" dirty="0"/>
          </a:p>
        </p:txBody>
      </p:sp>
    </p:spTree>
    <p:extLst>
      <p:ext uri="{BB962C8B-B14F-4D97-AF65-F5344CB8AC3E}">
        <p14:creationId xmlns:p14="http://schemas.microsoft.com/office/powerpoint/2010/main" val="3076255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50</a:t>
            </a:fld>
            <a:endParaRPr lang="en-US" dirty="0"/>
          </a:p>
        </p:txBody>
      </p:sp>
    </p:spTree>
    <p:extLst>
      <p:ext uri="{BB962C8B-B14F-4D97-AF65-F5344CB8AC3E}">
        <p14:creationId xmlns:p14="http://schemas.microsoft.com/office/powerpoint/2010/main" val="1304911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51</a:t>
            </a:fld>
            <a:endParaRPr lang="en-US" dirty="0"/>
          </a:p>
        </p:txBody>
      </p:sp>
    </p:spTree>
    <p:extLst>
      <p:ext uri="{BB962C8B-B14F-4D97-AF65-F5344CB8AC3E}">
        <p14:creationId xmlns:p14="http://schemas.microsoft.com/office/powerpoint/2010/main" val="3600913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52</a:t>
            </a:fld>
            <a:endParaRPr lang="en-US" dirty="0"/>
          </a:p>
        </p:txBody>
      </p:sp>
    </p:spTree>
    <p:extLst>
      <p:ext uri="{BB962C8B-B14F-4D97-AF65-F5344CB8AC3E}">
        <p14:creationId xmlns:p14="http://schemas.microsoft.com/office/powerpoint/2010/main" val="1961232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53</a:t>
            </a:fld>
            <a:endParaRPr lang="en-US" dirty="0"/>
          </a:p>
        </p:txBody>
      </p:sp>
    </p:spTree>
    <p:extLst>
      <p:ext uri="{BB962C8B-B14F-4D97-AF65-F5344CB8AC3E}">
        <p14:creationId xmlns:p14="http://schemas.microsoft.com/office/powerpoint/2010/main" val="1973452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54</a:t>
            </a:fld>
            <a:endParaRPr lang="en-US" dirty="0"/>
          </a:p>
        </p:txBody>
      </p:sp>
    </p:spTree>
    <p:extLst>
      <p:ext uri="{BB962C8B-B14F-4D97-AF65-F5344CB8AC3E}">
        <p14:creationId xmlns:p14="http://schemas.microsoft.com/office/powerpoint/2010/main" val="4112528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55</a:t>
            </a:fld>
            <a:endParaRPr lang="en-US" dirty="0"/>
          </a:p>
        </p:txBody>
      </p:sp>
    </p:spTree>
    <p:extLst>
      <p:ext uri="{BB962C8B-B14F-4D97-AF65-F5344CB8AC3E}">
        <p14:creationId xmlns:p14="http://schemas.microsoft.com/office/powerpoint/2010/main" val="1899750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56</a:t>
            </a:fld>
            <a:endParaRPr lang="en-US" dirty="0"/>
          </a:p>
        </p:txBody>
      </p:sp>
    </p:spTree>
    <p:extLst>
      <p:ext uri="{BB962C8B-B14F-4D97-AF65-F5344CB8AC3E}">
        <p14:creationId xmlns:p14="http://schemas.microsoft.com/office/powerpoint/2010/main" val="26004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4B64A79B-5074-4283-BFB7-2D2582E562E8}" type="slidenum">
              <a:rPr lang="en-US" smtClean="0"/>
              <a:t>4</a:t>
            </a:fld>
            <a:endParaRPr lang="en-US" dirty="0"/>
          </a:p>
        </p:txBody>
      </p:sp>
    </p:spTree>
    <p:extLst>
      <p:ext uri="{BB962C8B-B14F-4D97-AF65-F5344CB8AC3E}">
        <p14:creationId xmlns:p14="http://schemas.microsoft.com/office/powerpoint/2010/main" val="161041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5</a:t>
            </a:fld>
            <a:endParaRPr lang="en-US" dirty="0"/>
          </a:p>
        </p:txBody>
      </p:sp>
    </p:spTree>
    <p:extLst>
      <p:ext uri="{BB962C8B-B14F-4D97-AF65-F5344CB8AC3E}">
        <p14:creationId xmlns:p14="http://schemas.microsoft.com/office/powerpoint/2010/main" val="8683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3200" baseline="0" dirty="0"/>
          </a:p>
        </p:txBody>
      </p:sp>
      <p:sp>
        <p:nvSpPr>
          <p:cNvPr id="4" name="Slide Number Placeholder 3"/>
          <p:cNvSpPr>
            <a:spLocks noGrp="1"/>
          </p:cNvSpPr>
          <p:nvPr>
            <p:ph type="sldNum" sz="quarter" idx="5"/>
          </p:nvPr>
        </p:nvSpPr>
        <p:spPr/>
        <p:txBody>
          <a:bodyPr/>
          <a:lstStyle/>
          <a:p>
            <a:fld id="{4B64A79B-5074-4283-BFB7-2D2582E562E8}" type="slidenum">
              <a:rPr lang="en-US" smtClean="0"/>
              <a:t>6</a:t>
            </a:fld>
            <a:endParaRPr lang="en-US" dirty="0"/>
          </a:p>
        </p:txBody>
      </p:sp>
    </p:spTree>
    <p:extLst>
      <p:ext uri="{BB962C8B-B14F-4D97-AF65-F5344CB8AC3E}">
        <p14:creationId xmlns:p14="http://schemas.microsoft.com/office/powerpoint/2010/main" val="333269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7</a:t>
            </a:fld>
            <a:endParaRPr lang="en-US" dirty="0"/>
          </a:p>
        </p:txBody>
      </p:sp>
    </p:spTree>
    <p:extLst>
      <p:ext uri="{BB962C8B-B14F-4D97-AF65-F5344CB8AC3E}">
        <p14:creationId xmlns:p14="http://schemas.microsoft.com/office/powerpoint/2010/main" val="147959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8</a:t>
            </a:fld>
            <a:endParaRPr lang="en-US" dirty="0"/>
          </a:p>
        </p:txBody>
      </p:sp>
    </p:spTree>
    <p:extLst>
      <p:ext uri="{BB962C8B-B14F-4D97-AF65-F5344CB8AC3E}">
        <p14:creationId xmlns:p14="http://schemas.microsoft.com/office/powerpoint/2010/main" val="115942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64A79B-5074-4283-BFB7-2D2582E562E8}" type="slidenum">
              <a:rPr lang="en-US" smtClean="0"/>
              <a:t>9</a:t>
            </a:fld>
            <a:endParaRPr lang="en-US" dirty="0"/>
          </a:p>
        </p:txBody>
      </p:sp>
    </p:spTree>
    <p:extLst>
      <p:ext uri="{BB962C8B-B14F-4D97-AF65-F5344CB8AC3E}">
        <p14:creationId xmlns:p14="http://schemas.microsoft.com/office/powerpoint/2010/main" val="293957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4251-4C7B-7E5B-4754-722D8644152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99622A-64AB-3BC2-47FB-272840B3E91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73B67AB-A473-8ED7-27F6-4990804BB4C5}"/>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5" name="Footer Placeholder 4">
            <a:extLst>
              <a:ext uri="{FF2B5EF4-FFF2-40B4-BE49-F238E27FC236}">
                <a16:creationId xmlns:a16="http://schemas.microsoft.com/office/drawing/2014/main" id="{7BC9C18C-A0EB-7423-8B2D-5A21300569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9C3234-E06C-3C1E-A702-58F0A02245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5699925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65F4-0FC3-3675-F5D6-DC8ECF5EE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27A7F-9E17-B89A-D825-C367364379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380A4-64FA-994D-1635-E3B3C60D06D4}"/>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5" name="Footer Placeholder 4">
            <a:extLst>
              <a:ext uri="{FF2B5EF4-FFF2-40B4-BE49-F238E27FC236}">
                <a16:creationId xmlns:a16="http://schemas.microsoft.com/office/drawing/2014/main" id="{CF45170C-F6A1-6F02-3EE6-321EF660D5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80A7C-0A39-E7FA-7724-BD2D897F46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4386565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0953DB-DC88-780C-DFE1-DE613203F99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ED3B7B-1E6D-6639-2C1E-1CC9BC9B95C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8BD50-9D5D-38E9-19DE-8097E99C6FBE}"/>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5" name="Footer Placeholder 4">
            <a:extLst>
              <a:ext uri="{FF2B5EF4-FFF2-40B4-BE49-F238E27FC236}">
                <a16:creationId xmlns:a16="http://schemas.microsoft.com/office/drawing/2014/main" id="{8C0FE88B-A50B-051A-63E6-41D860B47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511A7A-094E-9006-F82A-D62E8109E0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4568391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58706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3616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4633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36B7-93F0-7312-C756-BA42B9B3B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055B2-A3D9-B3F9-E153-1A152D1F26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8553D-D426-B8B1-2C0E-A42DB265DB1B}"/>
              </a:ext>
            </a:extLst>
          </p:cNvPr>
          <p:cNvSpPr>
            <a:spLocks noGrp="1"/>
          </p:cNvSpPr>
          <p:nvPr>
            <p:ph type="dt" sz="half" idx="10"/>
          </p:nvPr>
        </p:nvSpPr>
        <p:spPr/>
        <p:txBody>
          <a:bodyPr/>
          <a:lstStyle/>
          <a:p>
            <a:fld id="{79131AF5-4F6B-4A98-B88E-A32968A49501}" type="datetimeFigureOut">
              <a:rPr lang="en-CA" smtClean="0"/>
              <a:t>2023-06-30</a:t>
            </a:fld>
            <a:endParaRPr lang="en-CA" dirty="0"/>
          </a:p>
        </p:txBody>
      </p:sp>
      <p:sp>
        <p:nvSpPr>
          <p:cNvPr id="5" name="Footer Placeholder 4">
            <a:extLst>
              <a:ext uri="{FF2B5EF4-FFF2-40B4-BE49-F238E27FC236}">
                <a16:creationId xmlns:a16="http://schemas.microsoft.com/office/drawing/2014/main" id="{0596423F-F689-0EFF-36C0-D4934497EC2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94C03F7-4B6B-4489-0C89-ED8FDB0D4EE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370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C42A-8D2C-F22B-99A6-D160F8A4C57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C86694-4E0E-A8DC-FD29-487B96CA389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6E29E-156D-45C7-7839-A8310CBD72A8}"/>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5" name="Footer Placeholder 4">
            <a:extLst>
              <a:ext uri="{FF2B5EF4-FFF2-40B4-BE49-F238E27FC236}">
                <a16:creationId xmlns:a16="http://schemas.microsoft.com/office/drawing/2014/main" id="{EC7673C4-5871-749A-D261-09EA744F3F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1D9D3E-57E8-191C-F325-CC84B911259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5185761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5C6F-490E-288A-9FF0-B25CF21F8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5EDC1-ED1B-8907-F7E8-DF13B7AA56E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DFB86-25D4-7237-81EC-492FFC3BD48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A25492-CCF8-DA3B-8261-099267CDAD98}"/>
              </a:ext>
            </a:extLst>
          </p:cNvPr>
          <p:cNvSpPr>
            <a:spLocks noGrp="1"/>
          </p:cNvSpPr>
          <p:nvPr>
            <p:ph type="dt" sz="half" idx="10"/>
          </p:nvPr>
        </p:nvSpPr>
        <p:spPr/>
        <p:txBody>
          <a:bodyPr/>
          <a:lstStyle/>
          <a:p>
            <a:fld id="{79131AF5-4F6B-4A98-B88E-A32968A49501}" type="datetimeFigureOut">
              <a:rPr lang="en-CA" smtClean="0"/>
              <a:t>2023-06-30</a:t>
            </a:fld>
            <a:endParaRPr lang="en-CA" dirty="0"/>
          </a:p>
        </p:txBody>
      </p:sp>
      <p:sp>
        <p:nvSpPr>
          <p:cNvPr id="6" name="Footer Placeholder 5">
            <a:extLst>
              <a:ext uri="{FF2B5EF4-FFF2-40B4-BE49-F238E27FC236}">
                <a16:creationId xmlns:a16="http://schemas.microsoft.com/office/drawing/2014/main" id="{FE9A6B28-4D63-050E-E0D9-3738A2D916B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57644BA-1B04-45FB-E5A4-E3EF910906A4}"/>
              </a:ext>
            </a:extLst>
          </p:cNvPr>
          <p:cNvSpPr>
            <a:spLocks noGrp="1"/>
          </p:cNvSpPr>
          <p:nvPr>
            <p:ph type="sldNum" sz="quarter" idx="12"/>
          </p:nvPr>
        </p:nvSpPr>
        <p:spPr/>
        <p:txBody>
          <a:bodyPr/>
          <a:lstStyle/>
          <a:p>
            <a:fld id="{090B1845-4B57-4C81-B91D-2DA1B07701C8}" type="slidenum">
              <a:rPr lang="en-CA" smtClean="0"/>
              <a:t>‹#›</a:t>
            </a:fld>
            <a:endParaRPr lang="en-CA" dirty="0"/>
          </a:p>
        </p:txBody>
      </p:sp>
    </p:spTree>
    <p:extLst>
      <p:ext uri="{BB962C8B-B14F-4D97-AF65-F5344CB8AC3E}">
        <p14:creationId xmlns:p14="http://schemas.microsoft.com/office/powerpoint/2010/main" val="137495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D72F-69D1-AD56-FD4F-F93DA79A5DF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38F54C-138F-DD8D-D04E-5AD5C3DE552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A71C6-17EB-F213-2D53-16DBF92DB32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0FDC5C-108E-A139-8CDC-DCC586C7903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44B17-4969-AE58-398A-32B119D32C3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AD92C-2B83-762B-C4F7-F6DD1BBEF113}"/>
              </a:ext>
            </a:extLst>
          </p:cNvPr>
          <p:cNvSpPr>
            <a:spLocks noGrp="1"/>
          </p:cNvSpPr>
          <p:nvPr>
            <p:ph type="dt" sz="half" idx="10"/>
          </p:nvPr>
        </p:nvSpPr>
        <p:spPr/>
        <p:txBody>
          <a:bodyPr/>
          <a:lstStyle/>
          <a:p>
            <a:fld id="{48A87A34-81AB-432B-8DAE-1953F412C126}" type="datetimeFigureOut">
              <a:rPr lang="en-US" smtClean="0"/>
              <a:pPr/>
              <a:t>6/30/23</a:t>
            </a:fld>
            <a:endParaRPr lang="en-US" dirty="0"/>
          </a:p>
        </p:txBody>
      </p:sp>
      <p:sp>
        <p:nvSpPr>
          <p:cNvPr id="8" name="Footer Placeholder 7">
            <a:extLst>
              <a:ext uri="{FF2B5EF4-FFF2-40B4-BE49-F238E27FC236}">
                <a16:creationId xmlns:a16="http://schemas.microsoft.com/office/drawing/2014/main" id="{51AC3224-C801-2C7C-B95A-2763E3B9A4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6E6645-F5CD-4177-089C-5F3E6CF4B9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4117395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1160-48F2-588F-6371-3004D8BD0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6A33F7-BFCB-D24D-36A3-8C9F2DBBF150}"/>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4" name="Footer Placeholder 3">
            <a:extLst>
              <a:ext uri="{FF2B5EF4-FFF2-40B4-BE49-F238E27FC236}">
                <a16:creationId xmlns:a16="http://schemas.microsoft.com/office/drawing/2014/main" id="{DD7BA37F-147A-FD1A-9681-B5DB852A9F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BB1548-996F-B9B4-0DBC-62BD047DA0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4876207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F4E47-B347-DA3D-DFBB-A135BD690FBB}"/>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3" name="Footer Placeholder 2">
            <a:extLst>
              <a:ext uri="{FF2B5EF4-FFF2-40B4-BE49-F238E27FC236}">
                <a16:creationId xmlns:a16="http://schemas.microsoft.com/office/drawing/2014/main" id="{809509CD-CED3-48A5-ECA8-CDF133275B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4D022D-339A-9061-B0A5-43781D1A92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2159898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7264-02B8-A198-3A30-5B3EA56BC67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D41E98-31D6-AF69-1932-1195ADCF22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33F937-6BF4-48C1-FCC8-C0E922BC4FA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D3D0EA-D3B6-46C2-F248-3F551BE85557}"/>
              </a:ext>
            </a:extLst>
          </p:cNvPr>
          <p:cNvSpPr>
            <a:spLocks noGrp="1"/>
          </p:cNvSpPr>
          <p:nvPr>
            <p:ph type="dt" sz="half" idx="10"/>
          </p:nvPr>
        </p:nvSpPr>
        <p:spPr/>
        <p:txBody>
          <a:bodyPr/>
          <a:lstStyle/>
          <a:p>
            <a:fld id="{48A87A34-81AB-432B-8DAE-1953F412C126}" type="datetimeFigureOut">
              <a:rPr lang="en-US" smtClean="0"/>
              <a:t>6/30/23</a:t>
            </a:fld>
            <a:endParaRPr lang="en-US" dirty="0"/>
          </a:p>
        </p:txBody>
      </p:sp>
      <p:sp>
        <p:nvSpPr>
          <p:cNvPr id="6" name="Footer Placeholder 5">
            <a:extLst>
              <a:ext uri="{FF2B5EF4-FFF2-40B4-BE49-F238E27FC236}">
                <a16:creationId xmlns:a16="http://schemas.microsoft.com/office/drawing/2014/main" id="{2EAA6D6F-5085-3AF7-C3D6-AD30CDA5C0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7503FD-0C23-284B-CD5D-30CF5B3849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8272027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3F38-2D56-9A87-D164-E4418DB5FF3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A62D7F-C283-65B9-895E-A47F65DEE5F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0F58525-9E16-A829-0AB3-4291917960F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43BCAB-AF26-8000-7C37-8042256BA012}"/>
              </a:ext>
            </a:extLst>
          </p:cNvPr>
          <p:cNvSpPr>
            <a:spLocks noGrp="1"/>
          </p:cNvSpPr>
          <p:nvPr>
            <p:ph type="dt" sz="half" idx="10"/>
          </p:nvPr>
        </p:nvSpPr>
        <p:spPr/>
        <p:txBody>
          <a:bodyPr/>
          <a:lstStyle/>
          <a:p>
            <a:fld id="{48A87A34-81AB-432B-8DAE-1953F412C126}" type="datetimeFigureOut">
              <a:rPr lang="en-US" smtClean="0"/>
              <a:pPr/>
              <a:t>6/30/23</a:t>
            </a:fld>
            <a:endParaRPr lang="en-US" dirty="0"/>
          </a:p>
        </p:txBody>
      </p:sp>
      <p:sp>
        <p:nvSpPr>
          <p:cNvPr id="6" name="Footer Placeholder 5">
            <a:extLst>
              <a:ext uri="{FF2B5EF4-FFF2-40B4-BE49-F238E27FC236}">
                <a16:creationId xmlns:a16="http://schemas.microsoft.com/office/drawing/2014/main" id="{0845E865-CFD5-D74E-1AAF-449A3CDCB0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5D768F-50B4-92B5-5595-B42E9907A31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1045636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078D4-159A-A27C-2A6C-117CB22FC80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63FA5-4C55-6C62-B1DA-2495DCDF327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921B0-934F-8F23-3B1E-3889E87BD66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6/30/23</a:t>
            </a:fld>
            <a:endParaRPr lang="en-US" dirty="0"/>
          </a:p>
        </p:txBody>
      </p:sp>
      <p:sp>
        <p:nvSpPr>
          <p:cNvPr id="5" name="Footer Placeholder 4">
            <a:extLst>
              <a:ext uri="{FF2B5EF4-FFF2-40B4-BE49-F238E27FC236}">
                <a16:creationId xmlns:a16="http://schemas.microsoft.com/office/drawing/2014/main" id="{7F7FB4B3-5562-6E2A-33CA-8C45E13678C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3E6A2CF-F8FD-83A0-984A-5D3A29DC30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477340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56683&amp;picture=two-children-walking-holding-hand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11" Type="http://schemas.openxmlformats.org/officeDocument/2006/relationships/customXml" Target="../ink/ink4.xml"/><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pixabay.com/en/question-mark-question-response-1019993/" TargetMode="External"/><Relationship Id="rId5" Type="http://schemas.openxmlformats.org/officeDocument/2006/relationships/image" Target="../media/image3.jp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ldeneaglerising.org/initiatives-and-actions/trauma-informed-toolkit-for-legal-professional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chrome-extension://efaidnbmnnnibpcajpcglclefindmkaj/https:/womenslegalcentre.ca/wp-content/uploads/2022/10/RISE-courthouse-safety-Oct-13-2022.pdf" TargetMode="External"/><Relationship Id="rId4" Type="http://schemas.openxmlformats.org/officeDocument/2006/relationships/hyperlink" Target="chrome-extension://efaidnbmnnnibpcajpcglclefindmkaj/https:/womenslegalcentre.ca/wp-content/uploads/2021/01/Why-Cant-Everyone-Just-Get-Along-Rise-Womens-Legal-January2021.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piqsels.com/en/public-domain-photo-fpeb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tribework.blogspot.com/2020/05/when-emotional-abuse-is-roller-coaste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542100" y="996725"/>
            <a:ext cx="6459000" cy="29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3300" dirty="0">
                <a:latin typeface="Arial"/>
                <a:ea typeface="Arial"/>
                <a:cs typeface="Arial"/>
                <a:sym typeface="Arial"/>
              </a:rPr>
              <a:t>Intersection of Sexual Assault in Family Law</a:t>
            </a:r>
            <a:endParaRPr sz="5600" b="1" dirty="0">
              <a:solidFill>
                <a:schemeClr val="accent1"/>
              </a:solidFill>
            </a:endParaRPr>
          </a:p>
        </p:txBody>
      </p:sp>
      <p:sp>
        <p:nvSpPr>
          <p:cNvPr id="63" name="Google Shape;63;p13"/>
          <p:cNvSpPr txBox="1"/>
          <p:nvPr/>
        </p:nvSpPr>
        <p:spPr>
          <a:xfrm>
            <a:off x="2007050" y="3562175"/>
            <a:ext cx="5848200" cy="677078"/>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600" dirty="0">
                <a:latin typeface="Open Sans"/>
                <a:ea typeface="Open Sans"/>
                <a:cs typeface="Open Sans"/>
                <a:sym typeface="Open Sans"/>
              </a:rPr>
              <a:t>Frances Rosner, RISE Women’s Legal Centre</a:t>
            </a:r>
          </a:p>
          <a:p>
            <a:pPr marL="0" lvl="0" indent="0" algn="r" rtl="0">
              <a:spcBef>
                <a:spcPts val="0"/>
              </a:spcBef>
              <a:spcAft>
                <a:spcPts val="0"/>
              </a:spcAft>
              <a:buNone/>
            </a:pPr>
            <a:r>
              <a:rPr lang="en" sz="1600" dirty="0">
                <a:latin typeface="Open Sans"/>
                <a:ea typeface="Open Sans"/>
                <a:cs typeface="Open Sans"/>
                <a:sym typeface="Open Sans"/>
              </a:rPr>
              <a:t>Agnes Huang, Saltwater 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3000" dirty="0"/>
              <a:t>MacKenzie Friend</a:t>
            </a:r>
          </a:p>
        </p:txBody>
      </p:sp>
      <p:sp>
        <p:nvSpPr>
          <p:cNvPr id="3" name="TextBox 2">
            <a:extLst>
              <a:ext uri="{FF2B5EF4-FFF2-40B4-BE49-F238E27FC236}">
                <a16:creationId xmlns:a16="http://schemas.microsoft.com/office/drawing/2014/main" id="{782FDDBC-3137-4E40-B5B0-568765225F1A}"/>
              </a:ext>
            </a:extLst>
          </p:cNvPr>
          <p:cNvSpPr txBox="1"/>
          <p:nvPr/>
        </p:nvSpPr>
        <p:spPr>
          <a:xfrm>
            <a:off x="1123950" y="1369344"/>
            <a:ext cx="7391400" cy="3416320"/>
          </a:xfrm>
          <a:prstGeom prst="rect">
            <a:avLst/>
          </a:prstGeom>
          <a:noFill/>
        </p:spPr>
        <p:txBody>
          <a:bodyPr wrap="square" rtlCol="0">
            <a:spAutoFit/>
          </a:bodyPr>
          <a:lstStyle/>
          <a:p>
            <a:r>
              <a:rPr lang="en-US" sz="2400" dirty="0">
                <a:latin typeface="Franklin Gothic Book" panose="020B0503020102020204" pitchFamily="34" charset="0"/>
              </a:rPr>
              <a:t>MacKenzie friend: is support person who sits alongside self-represented litigants to provide practical and emotional support through the court process</a:t>
            </a:r>
          </a:p>
          <a:p>
            <a:pPr marL="342900" indent="-342900">
              <a:buFont typeface="Wingdings" pitchFamily="2" charset="2"/>
              <a:buChar char="Ø"/>
            </a:pPr>
            <a:r>
              <a:rPr lang="en-US" sz="2400" dirty="0">
                <a:latin typeface="Franklin Gothic Book" panose="020B0503020102020204" pitchFamily="34" charset="0"/>
              </a:rPr>
              <a:t>Permission has to sought from the court to be present in the courtroom and carry-out any number of tasks including sitting with the at-risk family member at the front of the court through the POR court process</a:t>
            </a:r>
          </a:p>
          <a:p>
            <a:pPr marL="342900" indent="-342900">
              <a:buFont typeface="Arial" panose="020B0604020202020204" pitchFamily="34" charset="0"/>
              <a:buChar char="•"/>
            </a:pP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3891838600"/>
      </p:ext>
    </p:extLst>
  </p:cSld>
  <p:clrMapOvr>
    <a:masterClrMapping/>
  </p:clrMapOvr>
  <mc:AlternateContent xmlns:mc="http://schemas.openxmlformats.org/markup-compatibility/2006" xmlns:p14="http://schemas.microsoft.com/office/powerpoint/2010/main">
    <mc:Choice Requires="p14">
      <p:transition spd="slow" p14:dur="2000" advTm="52352"/>
    </mc:Choice>
    <mc:Fallback xmlns="">
      <p:transition spd="slow" advTm="523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3000" dirty="0"/>
              <a:t>Protection order test</a:t>
            </a:r>
          </a:p>
        </p:txBody>
      </p:sp>
      <p:sp>
        <p:nvSpPr>
          <p:cNvPr id="3" name="TextBox 2">
            <a:extLst>
              <a:ext uri="{FF2B5EF4-FFF2-40B4-BE49-F238E27FC236}">
                <a16:creationId xmlns:a16="http://schemas.microsoft.com/office/drawing/2014/main" id="{782FDDBC-3137-4E40-B5B0-568765225F1A}"/>
              </a:ext>
            </a:extLst>
          </p:cNvPr>
          <p:cNvSpPr txBox="1"/>
          <p:nvPr/>
        </p:nvSpPr>
        <p:spPr>
          <a:xfrm>
            <a:off x="876300" y="1268161"/>
            <a:ext cx="73914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Franklin Gothic Book" panose="020B0503020102020204" pitchFamily="34" charset="0"/>
              </a:rPr>
              <a:t>s. 182: "at-risk family member" means a person whose safety and security is or is likely at risk from family violence carried out by a family member;</a:t>
            </a:r>
          </a:p>
          <a:p>
            <a:pPr marL="342900" indent="-342900">
              <a:buFont typeface="Arial" panose="020B0604020202020204" pitchFamily="34" charset="0"/>
              <a:buChar char="•"/>
            </a:pPr>
            <a:r>
              <a:rPr lang="en-US" sz="2400" dirty="0">
                <a:latin typeface="Franklin Gothic Book" panose="020B0503020102020204" pitchFamily="34" charset="0"/>
              </a:rPr>
              <a:t>s. 183(2): A court may make an order against a family member for the protection of another family member if the court determines that</a:t>
            </a:r>
          </a:p>
          <a:p>
            <a:pPr lvl="2"/>
            <a:r>
              <a:rPr lang="en-US" sz="2400" dirty="0">
                <a:latin typeface="Franklin Gothic Book" panose="020B0503020102020204" pitchFamily="34" charset="0"/>
              </a:rPr>
              <a:t>(a) </a:t>
            </a:r>
            <a:r>
              <a:rPr lang="en-US" sz="2400" i="1" dirty="0">
                <a:latin typeface="Franklin Gothic Book" panose="020B0503020102020204" pitchFamily="34" charset="0"/>
              </a:rPr>
              <a:t>family violence is likely to occur, and</a:t>
            </a:r>
          </a:p>
          <a:p>
            <a:pPr lvl="2"/>
            <a:r>
              <a:rPr lang="en-US" sz="2400" dirty="0">
                <a:latin typeface="Franklin Gothic Book" panose="020B0503020102020204" pitchFamily="34" charset="0"/>
              </a:rPr>
              <a:t>(b) </a:t>
            </a:r>
            <a:r>
              <a:rPr lang="en-US" sz="2400" i="1" dirty="0">
                <a:latin typeface="Franklin Gothic Book" panose="020B0503020102020204" pitchFamily="34" charset="0"/>
              </a:rPr>
              <a:t>the other family member is an at-risk family member.</a:t>
            </a:r>
          </a:p>
          <a:p>
            <a:pPr marL="342900" indent="-342900">
              <a:buFont typeface="Arial" panose="020B0604020202020204" pitchFamily="34" charset="0"/>
              <a:buChar char="•"/>
            </a:pP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536054245"/>
      </p:ext>
    </p:extLst>
  </p:cSld>
  <p:clrMapOvr>
    <a:masterClrMapping/>
  </p:clrMapOvr>
  <mc:AlternateContent xmlns:mc="http://schemas.openxmlformats.org/markup-compatibility/2006" xmlns:p14="http://schemas.microsoft.com/office/powerpoint/2010/main">
    <mc:Choice Requires="p14">
      <p:transition spd="slow" p14:dur="2000" advTm="41749"/>
    </mc:Choice>
    <mc:Fallback xmlns="">
      <p:transition spd="slow" advTm="4174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Risk factors the court must consider</a:t>
            </a:r>
          </a:p>
        </p:txBody>
      </p:sp>
      <p:sp>
        <p:nvSpPr>
          <p:cNvPr id="4" name="TextBox 3">
            <a:extLst>
              <a:ext uri="{FF2B5EF4-FFF2-40B4-BE49-F238E27FC236}">
                <a16:creationId xmlns:a16="http://schemas.microsoft.com/office/drawing/2014/main" id="{E83BCA33-5830-8A10-37BF-7D9B6389ACD0}"/>
              </a:ext>
            </a:extLst>
          </p:cNvPr>
          <p:cNvSpPr txBox="1"/>
          <p:nvPr/>
        </p:nvSpPr>
        <p:spPr>
          <a:xfrm>
            <a:off x="1169895" y="1626904"/>
            <a:ext cx="7345456" cy="3393237"/>
          </a:xfrm>
          <a:prstGeom prst="rect">
            <a:avLst/>
          </a:prstGeom>
          <a:noFill/>
        </p:spPr>
        <p:txBody>
          <a:bodyPr wrap="square" rtlCol="0">
            <a:spAutoFit/>
          </a:bodyPr>
          <a:lstStyle/>
          <a:p>
            <a:pPr marL="214313" indent="-214313">
              <a:buFont typeface="Wingdings" pitchFamily="2" charset="2"/>
              <a:buChar char="Ø"/>
            </a:pPr>
            <a:r>
              <a:rPr lang="en-US" sz="1950" dirty="0"/>
              <a:t>History of family violence</a:t>
            </a:r>
          </a:p>
          <a:p>
            <a:pPr marL="214313" indent="-214313">
              <a:buFont typeface="Wingdings" pitchFamily="2" charset="2"/>
              <a:buChar char="Ø"/>
            </a:pPr>
            <a:r>
              <a:rPr lang="en-US" sz="1950" dirty="0"/>
              <a:t>Repetitive or escalating</a:t>
            </a:r>
          </a:p>
          <a:p>
            <a:pPr marL="214313" indent="-214313">
              <a:buFont typeface="Wingdings" pitchFamily="2" charset="2"/>
              <a:buChar char="Ø"/>
            </a:pPr>
            <a:r>
              <a:rPr lang="en-US" sz="1950" dirty="0"/>
              <a:t>Psychological and emotional abuse that constitutes, or is evidence of, patterns of coercive or controlling behavior</a:t>
            </a:r>
          </a:p>
          <a:p>
            <a:pPr marL="214313" indent="-214313">
              <a:buFont typeface="Wingdings" pitchFamily="2" charset="2"/>
              <a:buChar char="Ø"/>
            </a:pPr>
            <a:r>
              <a:rPr lang="en-US" sz="1950" dirty="0"/>
              <a:t>Factors increasing risk: substance abuse, employment or financial problems, mental health issues, access to weapons</a:t>
            </a:r>
          </a:p>
          <a:p>
            <a:pPr marL="214313" indent="-214313">
              <a:buFont typeface="Wingdings" pitchFamily="2" charset="2"/>
              <a:buChar char="Ø"/>
            </a:pPr>
            <a:r>
              <a:rPr lang="en-US" sz="1950" dirty="0"/>
              <a:t>At-risk family members </a:t>
            </a:r>
            <a:r>
              <a:rPr lang="en-US" sz="1950" i="1" dirty="0"/>
              <a:t>perception of risk </a:t>
            </a:r>
            <a:r>
              <a:rPr lang="en-US" sz="1950" dirty="0"/>
              <a:t>to their safety (subjective) </a:t>
            </a:r>
          </a:p>
          <a:p>
            <a:pPr marL="214313" indent="-214313">
              <a:buFont typeface="Wingdings" pitchFamily="2" charset="2"/>
              <a:buChar char="Ø"/>
            </a:pPr>
            <a:r>
              <a:rPr lang="en-US" sz="1950" dirty="0"/>
              <a:t>At-risk family member’s particular vulnerabilities such as pregnancy, age, family circumstances, health, or economic dependence</a:t>
            </a:r>
          </a:p>
        </p:txBody>
      </p:sp>
      <p:sp>
        <p:nvSpPr>
          <p:cNvPr id="5" name="TextBox 4">
            <a:extLst>
              <a:ext uri="{FF2B5EF4-FFF2-40B4-BE49-F238E27FC236}">
                <a16:creationId xmlns:a16="http://schemas.microsoft.com/office/drawing/2014/main" id="{493B0E8D-C4AC-0F64-45F6-76F7C67A9DDC}"/>
              </a:ext>
            </a:extLst>
          </p:cNvPr>
          <p:cNvSpPr txBox="1"/>
          <p:nvPr/>
        </p:nvSpPr>
        <p:spPr>
          <a:xfrm>
            <a:off x="1169895" y="1281097"/>
            <a:ext cx="4155140" cy="415498"/>
          </a:xfrm>
          <a:prstGeom prst="rect">
            <a:avLst/>
          </a:prstGeom>
          <a:noFill/>
        </p:spPr>
        <p:txBody>
          <a:bodyPr wrap="square" rtlCol="0">
            <a:spAutoFit/>
          </a:bodyPr>
          <a:lstStyle/>
          <a:p>
            <a:r>
              <a:rPr lang="en-US" sz="2100" dirty="0"/>
              <a:t>s. 184(1)</a:t>
            </a:r>
          </a:p>
        </p:txBody>
      </p:sp>
    </p:spTree>
    <p:extLst>
      <p:ext uri="{BB962C8B-B14F-4D97-AF65-F5344CB8AC3E}">
        <p14:creationId xmlns:p14="http://schemas.microsoft.com/office/powerpoint/2010/main" val="2370785179"/>
      </p:ext>
    </p:extLst>
  </p:cSld>
  <p:clrMapOvr>
    <a:masterClrMapping/>
  </p:clrMapOvr>
  <mc:AlternateContent xmlns:mc="http://schemas.openxmlformats.org/markup-compatibility/2006" xmlns:p14="http://schemas.microsoft.com/office/powerpoint/2010/main">
    <mc:Choice Requires="p14">
      <p:transition spd="slow" p14:dur="2000" advTm="117775"/>
    </mc:Choice>
    <mc:Fallback xmlns="">
      <p:transition spd="slow" advTm="1177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Protection Order Terms</a:t>
            </a:r>
          </a:p>
        </p:txBody>
      </p:sp>
      <p:sp>
        <p:nvSpPr>
          <p:cNvPr id="4" name="TextBox 3">
            <a:extLst>
              <a:ext uri="{FF2B5EF4-FFF2-40B4-BE49-F238E27FC236}">
                <a16:creationId xmlns:a16="http://schemas.microsoft.com/office/drawing/2014/main" id="{410A1234-AA58-60D1-F682-3FB177F303E5}"/>
              </a:ext>
            </a:extLst>
          </p:cNvPr>
          <p:cNvSpPr txBox="1"/>
          <p:nvPr/>
        </p:nvSpPr>
        <p:spPr>
          <a:xfrm>
            <a:off x="1183341" y="1627748"/>
            <a:ext cx="6861362" cy="3323987"/>
          </a:xfrm>
          <a:prstGeom prst="rect">
            <a:avLst/>
          </a:prstGeom>
          <a:noFill/>
        </p:spPr>
        <p:txBody>
          <a:bodyPr wrap="square" rtlCol="0">
            <a:spAutoFit/>
          </a:bodyPr>
          <a:lstStyle/>
          <a:p>
            <a:pPr marL="214313" indent="-214313">
              <a:buFont typeface="Wingdings" pitchFamily="2" charset="2"/>
              <a:buChar char="Ø"/>
            </a:pPr>
            <a:r>
              <a:rPr lang="en-US" sz="2100" dirty="0"/>
              <a:t>No direct or indirect communication (exceptions can be made)</a:t>
            </a:r>
          </a:p>
          <a:p>
            <a:pPr marL="214313" indent="-214313">
              <a:buFont typeface="Wingdings" pitchFamily="2" charset="2"/>
              <a:buChar char="Ø"/>
            </a:pPr>
            <a:r>
              <a:rPr lang="en-US" sz="2100" dirty="0"/>
              <a:t>No following the at-risk family member</a:t>
            </a:r>
          </a:p>
          <a:p>
            <a:pPr marL="214313" indent="-214313">
              <a:buFont typeface="Wingdings" pitchFamily="2" charset="2"/>
              <a:buChar char="Ø"/>
            </a:pPr>
            <a:r>
              <a:rPr lang="en-US" sz="2100" dirty="0"/>
              <a:t>No go conditions (residence, work, school, daycare, etc.)</a:t>
            </a:r>
          </a:p>
          <a:p>
            <a:pPr marL="214313" indent="-214313">
              <a:buFont typeface="Wingdings" pitchFamily="2" charset="2"/>
              <a:buChar char="Ø"/>
            </a:pPr>
            <a:r>
              <a:rPr lang="en-US" sz="2100" dirty="0"/>
              <a:t>No possession of weapons </a:t>
            </a:r>
          </a:p>
          <a:p>
            <a:pPr marL="214313" indent="-214313">
              <a:buFont typeface="Wingdings" pitchFamily="2" charset="2"/>
              <a:buChar char="Ø"/>
            </a:pPr>
            <a:r>
              <a:rPr lang="en-US" sz="2100" i="1" dirty="0"/>
              <a:t>Police assistance </a:t>
            </a:r>
            <a:r>
              <a:rPr lang="en-US" sz="2100" dirty="0"/>
              <a:t>to remove family member from home, or to escort family member to the home to remove personal belongings, or to seize weapons and registrations</a:t>
            </a:r>
          </a:p>
        </p:txBody>
      </p:sp>
      <p:sp>
        <p:nvSpPr>
          <p:cNvPr id="5" name="TextBox 4">
            <a:extLst>
              <a:ext uri="{FF2B5EF4-FFF2-40B4-BE49-F238E27FC236}">
                <a16:creationId xmlns:a16="http://schemas.microsoft.com/office/drawing/2014/main" id="{FE7FE350-CD72-8E63-7395-C4DCFB380A7B}"/>
              </a:ext>
            </a:extLst>
          </p:cNvPr>
          <p:cNvSpPr txBox="1"/>
          <p:nvPr/>
        </p:nvSpPr>
        <p:spPr>
          <a:xfrm>
            <a:off x="1183342" y="1325106"/>
            <a:ext cx="1717745" cy="415498"/>
          </a:xfrm>
          <a:prstGeom prst="rect">
            <a:avLst/>
          </a:prstGeom>
          <a:noFill/>
        </p:spPr>
        <p:txBody>
          <a:bodyPr wrap="square" rtlCol="0">
            <a:spAutoFit/>
          </a:bodyPr>
          <a:lstStyle/>
          <a:p>
            <a:r>
              <a:rPr lang="en-US" sz="2100" dirty="0"/>
              <a:t>s. 183</a:t>
            </a:r>
          </a:p>
        </p:txBody>
      </p:sp>
      <p:sp>
        <p:nvSpPr>
          <p:cNvPr id="6" name="TextBox 5">
            <a:extLst>
              <a:ext uri="{FF2B5EF4-FFF2-40B4-BE49-F238E27FC236}">
                <a16:creationId xmlns:a16="http://schemas.microsoft.com/office/drawing/2014/main" id="{25D75DD8-B06A-9576-C38C-D598E949BDED}"/>
              </a:ext>
            </a:extLst>
          </p:cNvPr>
          <p:cNvSpPr txBox="1"/>
          <p:nvPr/>
        </p:nvSpPr>
        <p:spPr>
          <a:xfrm>
            <a:off x="3832412" y="1613647"/>
            <a:ext cx="184731" cy="415498"/>
          </a:xfrm>
          <a:prstGeom prst="rect">
            <a:avLst/>
          </a:prstGeom>
          <a:noFill/>
        </p:spPr>
        <p:txBody>
          <a:bodyPr wrap="none" rtlCol="0">
            <a:spAutoFit/>
          </a:bodyPr>
          <a:lstStyle/>
          <a:p>
            <a:endParaRPr lang="en-US" sz="1050" dirty="0"/>
          </a:p>
          <a:p>
            <a:endParaRPr lang="en-US" sz="1050" dirty="0"/>
          </a:p>
        </p:txBody>
      </p:sp>
    </p:spTree>
    <p:extLst>
      <p:ext uri="{BB962C8B-B14F-4D97-AF65-F5344CB8AC3E}">
        <p14:creationId xmlns:p14="http://schemas.microsoft.com/office/powerpoint/2010/main" val="1176670423"/>
      </p:ext>
    </p:extLst>
  </p:cSld>
  <p:clrMapOvr>
    <a:masterClrMapping/>
  </p:clrMapOvr>
  <mc:AlternateContent xmlns:mc="http://schemas.openxmlformats.org/markup-compatibility/2006" xmlns:p14="http://schemas.microsoft.com/office/powerpoint/2010/main">
    <mc:Choice Requires="p14">
      <p:transition spd="slow" p14:dur="2000" advTm="206826"/>
    </mc:Choice>
    <mc:Fallback xmlns="">
      <p:transition spd="slow" advTm="2068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Factors regarding children</a:t>
            </a:r>
          </a:p>
        </p:txBody>
      </p:sp>
      <p:sp>
        <p:nvSpPr>
          <p:cNvPr id="3" name="TextBox 2">
            <a:extLst>
              <a:ext uri="{FF2B5EF4-FFF2-40B4-BE49-F238E27FC236}">
                <a16:creationId xmlns:a16="http://schemas.microsoft.com/office/drawing/2014/main" id="{782FDDBC-3137-4E40-B5B0-568765225F1A}"/>
              </a:ext>
            </a:extLst>
          </p:cNvPr>
          <p:cNvSpPr txBox="1"/>
          <p:nvPr/>
        </p:nvSpPr>
        <p:spPr>
          <a:xfrm>
            <a:off x="3057994" y="1326630"/>
            <a:ext cx="5209706" cy="2977738"/>
          </a:xfrm>
          <a:prstGeom prst="rect">
            <a:avLst/>
          </a:prstGeom>
          <a:noFill/>
        </p:spPr>
        <p:txBody>
          <a:bodyPr wrap="square" lIns="68580" tIns="34290" rIns="68580" bIns="34290" rtlCol="0" anchor="t">
            <a:spAutoFit/>
          </a:bodyPr>
          <a:lstStyle/>
          <a:p>
            <a:r>
              <a:rPr lang="en-US" sz="2100" dirty="0">
                <a:latin typeface="Franklin Gothic Book" panose="020B0503020102020204" pitchFamily="34" charset="0"/>
              </a:rPr>
              <a:t>s. 185 If a child is a family member, in addition to s. 184, the court must consider:</a:t>
            </a:r>
          </a:p>
          <a:p>
            <a:pPr marL="342900" indent="-342900">
              <a:buFont typeface="Wingdings" pitchFamily="2" charset="2"/>
              <a:buChar char="Ø"/>
            </a:pPr>
            <a:r>
              <a:rPr lang="en-US" sz="2100" dirty="0">
                <a:latin typeface="Franklin Gothic Book"/>
              </a:rPr>
              <a:t>Whether a child may be exposed to family violence if a POR is </a:t>
            </a:r>
            <a:r>
              <a:rPr lang="en-US" sz="2100" b="1" dirty="0">
                <a:latin typeface="Franklin Gothic Book"/>
              </a:rPr>
              <a:t>not</a:t>
            </a:r>
            <a:r>
              <a:rPr lang="en-US" sz="2100" dirty="0">
                <a:latin typeface="Franklin Gothic Book"/>
              </a:rPr>
              <a:t> made</a:t>
            </a:r>
          </a:p>
          <a:p>
            <a:pPr marL="342900" indent="-342900">
              <a:buFont typeface="Wingdings" pitchFamily="2" charset="2"/>
              <a:buChar char="Ø"/>
            </a:pPr>
            <a:r>
              <a:rPr lang="en-US" sz="2100" dirty="0">
                <a:latin typeface="Franklin Gothic Book" panose="020B0503020102020204" pitchFamily="34" charset="0"/>
              </a:rPr>
              <a:t>If the abusive family member is the child’s parent/guardian, if a POR is made for your client against the abusive parent, should a POR also be made for the child?</a:t>
            </a:r>
          </a:p>
          <a:p>
            <a:pPr marL="685800" lvl="1" indent="-342900">
              <a:buFont typeface="Arial" panose="020B0604020202020204" pitchFamily="34" charset="0"/>
              <a:buChar char="•"/>
            </a:pPr>
            <a:endParaRPr lang="en-US" sz="2100" dirty="0">
              <a:latin typeface="Franklin Gothic Book" panose="020B0503020102020204" pitchFamily="34" charset="0"/>
            </a:endParaRPr>
          </a:p>
        </p:txBody>
      </p:sp>
      <p:pic>
        <p:nvPicPr>
          <p:cNvPr id="7" name="Picture 6">
            <a:extLst>
              <a:ext uri="{FF2B5EF4-FFF2-40B4-BE49-F238E27FC236}">
                <a16:creationId xmlns:a16="http://schemas.microsoft.com/office/drawing/2014/main" id="{FA8198C1-5DA7-AB8A-D206-EFC7564F92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301" y="1578869"/>
            <a:ext cx="2146505" cy="2299836"/>
          </a:xfrm>
          <a:prstGeom prst="rect">
            <a:avLst/>
          </a:prstGeom>
        </p:spPr>
      </p:pic>
    </p:spTree>
    <p:extLst>
      <p:ext uri="{BB962C8B-B14F-4D97-AF65-F5344CB8AC3E}">
        <p14:creationId xmlns:p14="http://schemas.microsoft.com/office/powerpoint/2010/main" val="231757012"/>
      </p:ext>
    </p:extLst>
  </p:cSld>
  <p:clrMapOvr>
    <a:masterClrMapping/>
  </p:clrMapOvr>
  <mc:AlternateContent xmlns:mc="http://schemas.openxmlformats.org/markup-compatibility/2006" xmlns:p14="http://schemas.microsoft.com/office/powerpoint/2010/main">
    <mc:Choice Requires="p14">
      <p:transition spd="slow" p14:dur="2000" advTm="121980"/>
    </mc:Choice>
    <mc:Fallback xmlns="">
      <p:transition spd="slow" advTm="1219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Without Notice Protection Orders</a:t>
            </a:r>
          </a:p>
        </p:txBody>
      </p:sp>
      <p:sp>
        <p:nvSpPr>
          <p:cNvPr id="3" name="TextBox 2">
            <a:extLst>
              <a:ext uri="{FF2B5EF4-FFF2-40B4-BE49-F238E27FC236}">
                <a16:creationId xmlns:a16="http://schemas.microsoft.com/office/drawing/2014/main" id="{782FDDBC-3137-4E40-B5B0-568765225F1A}"/>
              </a:ext>
            </a:extLst>
          </p:cNvPr>
          <p:cNvSpPr txBox="1"/>
          <p:nvPr/>
        </p:nvSpPr>
        <p:spPr>
          <a:xfrm>
            <a:off x="876300" y="1544579"/>
            <a:ext cx="7639050" cy="2031325"/>
          </a:xfrm>
          <a:prstGeom prst="rect">
            <a:avLst/>
          </a:prstGeom>
          <a:noFill/>
        </p:spPr>
        <p:txBody>
          <a:bodyPr wrap="square" rtlCol="0">
            <a:spAutoFit/>
          </a:bodyPr>
          <a:lstStyle/>
          <a:p>
            <a:r>
              <a:rPr lang="en-US" sz="2100" dirty="0">
                <a:latin typeface="Franklin Gothic Book" panose="020B0503020102020204" pitchFamily="34" charset="0"/>
              </a:rPr>
              <a:t>S. 186 - Orders without notice:</a:t>
            </a:r>
          </a:p>
          <a:p>
            <a:pPr marL="342900" indent="-342900">
              <a:buFont typeface="Wingdings" pitchFamily="2" charset="2"/>
              <a:buChar char="Ø"/>
            </a:pPr>
            <a:r>
              <a:rPr lang="en-US" sz="2100" dirty="0">
                <a:latin typeface="Franklin Gothic Book" panose="020B0503020102020204" pitchFamily="34" charset="0"/>
              </a:rPr>
              <a:t>an application for a POR may be made without notice</a:t>
            </a:r>
          </a:p>
          <a:p>
            <a:pPr marL="342900" indent="-342900">
              <a:buFont typeface="Wingdings" pitchFamily="2" charset="2"/>
              <a:buChar char="Ø"/>
            </a:pPr>
            <a:r>
              <a:rPr lang="en-US" sz="2100" dirty="0">
                <a:latin typeface="Franklin Gothic Book" panose="020B0503020102020204" pitchFamily="34" charset="0"/>
              </a:rPr>
              <a:t>the party against whom the without notice order is made, may apply to:</a:t>
            </a:r>
          </a:p>
          <a:p>
            <a:pPr lvl="1"/>
            <a:r>
              <a:rPr lang="en-US" sz="2100" dirty="0">
                <a:latin typeface="Franklin Gothic Book" panose="020B0503020102020204" pitchFamily="34" charset="0"/>
              </a:rPr>
              <a:t>(a) set aside the order, or</a:t>
            </a:r>
          </a:p>
          <a:p>
            <a:pPr lvl="1"/>
            <a:r>
              <a:rPr lang="en-US" sz="2100" dirty="0">
                <a:latin typeface="Franklin Gothic Book" panose="020B0503020102020204" pitchFamily="34" charset="0"/>
              </a:rPr>
              <a:t>(b) change or terminate orders respecting protection</a:t>
            </a:r>
          </a:p>
        </p:txBody>
      </p:sp>
    </p:spTree>
    <p:extLst>
      <p:ext uri="{BB962C8B-B14F-4D97-AF65-F5344CB8AC3E}">
        <p14:creationId xmlns:p14="http://schemas.microsoft.com/office/powerpoint/2010/main" val="3408306131"/>
      </p:ext>
    </p:extLst>
  </p:cSld>
  <p:clrMapOvr>
    <a:masterClrMapping/>
  </p:clrMapOvr>
  <mc:AlternateContent xmlns:mc="http://schemas.openxmlformats.org/markup-compatibility/2006" xmlns:p14="http://schemas.microsoft.com/office/powerpoint/2010/main">
    <mc:Choice Requires="p14">
      <p:transition spd="slow" p14:dur="2000" advTm="48961"/>
    </mc:Choice>
    <mc:Fallback xmlns="">
      <p:transition spd="slow" advTm="489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p:txBody>
          <a:bodyPr>
            <a:noAutofit/>
          </a:bodyPr>
          <a:lstStyle/>
          <a:p>
            <a:r>
              <a:rPr lang="en-US" sz="2100" dirty="0"/>
              <a:t>Case Law: Without Notice </a:t>
            </a:r>
            <a:br>
              <a:rPr lang="en-US" sz="2100" dirty="0"/>
            </a:br>
            <a:r>
              <a:rPr lang="en-US" sz="2100" dirty="0"/>
              <a:t>Protection Orders (Ex Parte)</a:t>
            </a:r>
            <a:br>
              <a:rPr lang="en-US" sz="2100" dirty="0"/>
            </a:br>
            <a:endParaRPr lang="en-US" sz="2100" u="sng" dirty="0"/>
          </a:p>
        </p:txBody>
      </p:sp>
      <p:pic>
        <p:nvPicPr>
          <p:cNvPr id="7" name="Content Placeholder 6" descr="Books on a shelf">
            <a:extLst>
              <a:ext uri="{FF2B5EF4-FFF2-40B4-BE49-F238E27FC236}">
                <a16:creationId xmlns:a16="http://schemas.microsoft.com/office/drawing/2014/main" id="{479540C8-788A-69D3-2FEE-3DAD43F1BB3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7566" r="58453"/>
          <a:stretch/>
        </p:blipFill>
        <p:spPr>
          <a:xfrm>
            <a:off x="942976" y="1388440"/>
            <a:ext cx="1251585" cy="3481217"/>
          </a:xfrm>
        </p:spPr>
      </p:pic>
      <p:sp>
        <p:nvSpPr>
          <p:cNvPr id="5" name="Content Placeholder 4">
            <a:extLst>
              <a:ext uri="{FF2B5EF4-FFF2-40B4-BE49-F238E27FC236}">
                <a16:creationId xmlns:a16="http://schemas.microsoft.com/office/drawing/2014/main" id="{50F3664C-AD2A-6AF2-DB37-FF4DA1A4A0E9}"/>
              </a:ext>
            </a:extLst>
          </p:cNvPr>
          <p:cNvSpPr>
            <a:spLocks noGrp="1"/>
          </p:cNvSpPr>
          <p:nvPr>
            <p:ph sz="half" idx="2"/>
          </p:nvPr>
        </p:nvSpPr>
        <p:spPr>
          <a:xfrm>
            <a:off x="2194561" y="1369219"/>
            <a:ext cx="6320789" cy="3251499"/>
          </a:xfrm>
        </p:spPr>
        <p:txBody>
          <a:bodyPr>
            <a:normAutofit lnSpcReduction="10000"/>
          </a:bodyPr>
          <a:lstStyle/>
          <a:p>
            <a:pPr marL="342900" lvl="1" indent="0">
              <a:buNone/>
            </a:pPr>
            <a:r>
              <a:rPr lang="en-CA" dirty="0"/>
              <a:t>  When Courts will grant without notice applications:</a:t>
            </a:r>
          </a:p>
          <a:p>
            <a:pPr marL="342900" lvl="1" indent="0">
              <a:buNone/>
            </a:pPr>
            <a:endParaRPr lang="en-CA" dirty="0"/>
          </a:p>
          <a:p>
            <a:pPr lvl="1">
              <a:buFont typeface="Wingdings" pitchFamily="2" charset="2"/>
              <a:buChar char="Ø"/>
            </a:pPr>
            <a:r>
              <a:rPr lang="en-CA" dirty="0"/>
              <a:t>there is urgency and a delay in hearing the application would put the at-risk family member at risk of harm </a:t>
            </a:r>
          </a:p>
          <a:p>
            <a:pPr lvl="1">
              <a:buFont typeface="Wingdings" pitchFamily="2" charset="2"/>
              <a:buChar char="Ø"/>
            </a:pPr>
            <a:r>
              <a:rPr lang="en-CA" dirty="0"/>
              <a:t>service of the application will put the family member at-risk</a:t>
            </a:r>
          </a:p>
          <a:p>
            <a:pPr lvl="1">
              <a:buFont typeface="Wingdings" pitchFamily="2" charset="2"/>
              <a:buChar char="Ø"/>
            </a:pPr>
            <a:r>
              <a:rPr lang="en-CA" dirty="0"/>
              <a:t>particular vulnerability of the at-risk family member</a:t>
            </a:r>
          </a:p>
          <a:p>
            <a:pPr marL="342900" lvl="1" indent="0">
              <a:buNone/>
            </a:pPr>
            <a:endParaRPr lang="en-CA" dirty="0"/>
          </a:p>
          <a:p>
            <a:pPr marL="342900" lvl="1" indent="0">
              <a:buNone/>
            </a:pPr>
            <a:r>
              <a:rPr lang="en-US" sz="2100" dirty="0">
                <a:latin typeface="Franklin Gothic Book" panose="020B0503020102020204" pitchFamily="34" charset="0"/>
              </a:rPr>
              <a:t>“</a:t>
            </a:r>
            <a:r>
              <a:rPr lang="en-US" i="1" dirty="0"/>
              <a:t>…</a:t>
            </a:r>
            <a:r>
              <a:rPr lang="en-US" sz="2100" i="1" dirty="0">
                <a:latin typeface="Franklin Gothic Book" panose="020B0503020102020204" pitchFamily="34" charset="0"/>
              </a:rPr>
              <a:t>protective objective outweighs the objective of making decisions only after hearing the best evidence from all parties with relevant and material information</a:t>
            </a:r>
            <a:r>
              <a:rPr lang="en-US" sz="2100" dirty="0">
                <a:latin typeface="Franklin Gothic Book" panose="020B0503020102020204" pitchFamily="34" charset="0"/>
              </a:rPr>
              <a:t>”</a:t>
            </a:r>
          </a:p>
          <a:p>
            <a:pPr marL="342900" lvl="1" indent="0" algn="r">
              <a:buNone/>
            </a:pPr>
            <a:r>
              <a:rPr lang="en-US" sz="1050" dirty="0"/>
              <a:t>(</a:t>
            </a:r>
            <a:r>
              <a:rPr lang="en-US" sz="1050" i="1" dirty="0"/>
              <a:t>C.A.B v. M.S.B</a:t>
            </a:r>
            <a:r>
              <a:rPr lang="en-US" sz="1050" dirty="0"/>
              <a:t>., 2015 BCPC 12, para. 44)</a:t>
            </a:r>
          </a:p>
          <a:p>
            <a:pPr marL="342900" lvl="1" indent="0">
              <a:buNone/>
            </a:pPr>
            <a:endParaRPr lang="en-CA" dirty="0"/>
          </a:p>
        </p:txBody>
      </p:sp>
    </p:spTree>
    <p:extLst>
      <p:ext uri="{BB962C8B-B14F-4D97-AF65-F5344CB8AC3E}">
        <p14:creationId xmlns:p14="http://schemas.microsoft.com/office/powerpoint/2010/main" val="1066675224"/>
      </p:ext>
    </p:extLst>
  </p:cSld>
  <p:clrMapOvr>
    <a:masterClrMapping/>
  </p:clrMapOvr>
  <mc:AlternateContent xmlns:mc="http://schemas.openxmlformats.org/markup-compatibility/2006" xmlns:p14="http://schemas.microsoft.com/office/powerpoint/2010/main">
    <mc:Choice Requires="p14">
      <p:transition spd="slow" p14:dur="2000" advTm="129514"/>
    </mc:Choice>
    <mc:Fallback xmlns="">
      <p:transition spd="slow" advTm="12951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Conduct Orders</a:t>
            </a:r>
          </a:p>
        </p:txBody>
      </p:sp>
      <p:sp>
        <p:nvSpPr>
          <p:cNvPr id="4" name="TextBox 3">
            <a:extLst>
              <a:ext uri="{FF2B5EF4-FFF2-40B4-BE49-F238E27FC236}">
                <a16:creationId xmlns:a16="http://schemas.microsoft.com/office/drawing/2014/main" id="{DB2A6F10-3128-E680-EA46-B723ABF01529}"/>
              </a:ext>
            </a:extLst>
          </p:cNvPr>
          <p:cNvSpPr txBox="1"/>
          <p:nvPr/>
        </p:nvSpPr>
        <p:spPr>
          <a:xfrm>
            <a:off x="1169895" y="1377356"/>
            <a:ext cx="6636123" cy="461665"/>
          </a:xfrm>
          <a:prstGeom prst="rect">
            <a:avLst/>
          </a:prstGeom>
          <a:noFill/>
        </p:spPr>
        <p:txBody>
          <a:bodyPr wrap="square" rtlCol="0">
            <a:spAutoFit/>
          </a:bodyPr>
          <a:lstStyle/>
          <a:p>
            <a:r>
              <a:rPr lang="en-US" sz="2400" dirty="0"/>
              <a:t>s. 222 – Purpose of Conduct Orders:</a:t>
            </a:r>
          </a:p>
        </p:txBody>
      </p:sp>
      <p:sp>
        <p:nvSpPr>
          <p:cNvPr id="6" name="TextBox 5">
            <a:extLst>
              <a:ext uri="{FF2B5EF4-FFF2-40B4-BE49-F238E27FC236}">
                <a16:creationId xmlns:a16="http://schemas.microsoft.com/office/drawing/2014/main" id="{51D2EC12-C1B5-79EB-C2CC-9BD7A011C6BD}"/>
              </a:ext>
            </a:extLst>
          </p:cNvPr>
          <p:cNvSpPr txBox="1"/>
          <p:nvPr/>
        </p:nvSpPr>
        <p:spPr>
          <a:xfrm>
            <a:off x="1169895" y="1769771"/>
            <a:ext cx="7345456" cy="3416320"/>
          </a:xfrm>
          <a:prstGeom prst="rect">
            <a:avLst/>
          </a:prstGeom>
          <a:noFill/>
        </p:spPr>
        <p:txBody>
          <a:bodyPr wrap="square" rtlCol="0">
            <a:spAutoFit/>
          </a:bodyPr>
          <a:lstStyle/>
          <a:p>
            <a:pPr marL="214313" indent="-214313">
              <a:buFont typeface="Wingdings" pitchFamily="2" charset="2"/>
              <a:buChar char="Ø"/>
            </a:pPr>
            <a:r>
              <a:rPr lang="en-US" sz="2400" dirty="0"/>
              <a:t>To facilitate settlement of a family law dispute</a:t>
            </a:r>
          </a:p>
          <a:p>
            <a:pPr marL="214313" indent="-214313">
              <a:buFont typeface="Wingdings" pitchFamily="2" charset="2"/>
              <a:buChar char="Ø"/>
            </a:pPr>
            <a:r>
              <a:rPr lang="en-US" sz="2400" dirty="0"/>
              <a:t>To manage behaviours that might frustrate the process</a:t>
            </a:r>
          </a:p>
          <a:p>
            <a:pPr marL="214313" indent="-214313">
              <a:buFont typeface="Wingdings" pitchFamily="2" charset="2"/>
              <a:buChar char="Ø"/>
            </a:pPr>
            <a:r>
              <a:rPr lang="en-US" sz="2400" dirty="0"/>
              <a:t>To prevent misuse of court process</a:t>
            </a:r>
          </a:p>
          <a:p>
            <a:pPr marL="214313" indent="-214313">
              <a:buFont typeface="Wingdings" pitchFamily="2" charset="2"/>
              <a:buChar char="Ø"/>
            </a:pPr>
            <a:r>
              <a:rPr lang="en-US" sz="2400" dirty="0"/>
              <a:t>To facilitate arrangements pending final determination of dispute</a:t>
            </a:r>
          </a:p>
          <a:p>
            <a:pPr marL="214313" indent="-214313">
              <a:buFont typeface="Wingdings" pitchFamily="2" charset="2"/>
              <a:buChar char="Ø"/>
            </a:pPr>
            <a:endParaRPr lang="en-US" sz="2400" dirty="0"/>
          </a:p>
          <a:p>
            <a:r>
              <a:rPr lang="en-US" sz="2400" dirty="0"/>
              <a:t>*when a POR is not ordered or alongside a POR, conduct orders are useful to manage safety risks or problematic behavior*</a:t>
            </a:r>
          </a:p>
        </p:txBody>
      </p:sp>
    </p:spTree>
    <p:extLst>
      <p:ext uri="{BB962C8B-B14F-4D97-AF65-F5344CB8AC3E}">
        <p14:creationId xmlns:p14="http://schemas.microsoft.com/office/powerpoint/2010/main" val="1235624071"/>
      </p:ext>
    </p:extLst>
  </p:cSld>
  <p:clrMapOvr>
    <a:masterClrMapping/>
  </p:clrMapOvr>
  <mc:AlternateContent xmlns:mc="http://schemas.openxmlformats.org/markup-compatibility/2006" xmlns:p14="http://schemas.microsoft.com/office/powerpoint/2010/main">
    <mc:Choice Requires="p14">
      <p:transition spd="slow" p14:dur="2000" advTm="103242"/>
    </mc:Choice>
    <mc:Fallback xmlns="">
      <p:transition spd="slow" advTm="1032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solidFill>
                  <a:schemeClr val="bg2">
                    <a:lumMod val="75000"/>
                  </a:schemeClr>
                </a:solidFill>
              </a:rPr>
              <a:t>Myths &amp; Stereotypes</a:t>
            </a:r>
            <a:endParaRPr dirty="0">
              <a:solidFill>
                <a:schemeClr val="bg2">
                  <a:lumMod val="75000"/>
                </a:schemeClr>
              </a:solidFill>
            </a:endParaRPr>
          </a:p>
        </p:txBody>
      </p:sp>
      <p:sp>
        <p:nvSpPr>
          <p:cNvPr id="123" name="Google Shape;123;p22"/>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Of Family Violence</a:t>
            </a:r>
            <a:endParaRPr dirty="0"/>
          </a:p>
        </p:txBody>
      </p:sp>
      <p:sp>
        <p:nvSpPr>
          <p:cNvPr id="124" name="Google Shape;124;p22"/>
          <p:cNvSpPr txBox="1">
            <a:spLocks noGrp="1"/>
          </p:cNvSpPr>
          <p:nvPr>
            <p:ph type="body" idx="2"/>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chemeClr val="tx1"/>
                </a:solidFill>
              </a:rPr>
              <a:t>Spouses exaggerate violence against them</a:t>
            </a:r>
            <a:endParaRPr dirty="0">
              <a:solidFill>
                <a:schemeClr val="tx1"/>
              </a:solidFill>
            </a:endParaRPr>
          </a:p>
          <a:p>
            <a:pPr marL="0" lvl="0" indent="0" algn="l" rtl="0">
              <a:spcBef>
                <a:spcPts val="1200"/>
              </a:spcBef>
              <a:spcAft>
                <a:spcPts val="0"/>
              </a:spcAft>
              <a:buNone/>
            </a:pPr>
            <a:r>
              <a:rPr lang="en" dirty="0">
                <a:solidFill>
                  <a:schemeClr val="tx1"/>
                </a:solidFill>
              </a:rPr>
              <a:t>People experiencing violence will report to police (who will respond appropriately) </a:t>
            </a:r>
            <a:endParaRPr dirty="0">
              <a:solidFill>
                <a:schemeClr val="tx1"/>
              </a:solidFill>
            </a:endParaRPr>
          </a:p>
          <a:p>
            <a:pPr marL="0" lvl="0" indent="0" algn="l" rtl="0">
              <a:spcBef>
                <a:spcPts val="1200"/>
              </a:spcBef>
              <a:spcAft>
                <a:spcPts val="0"/>
              </a:spcAft>
              <a:buNone/>
            </a:pPr>
            <a:r>
              <a:rPr lang="en" dirty="0">
                <a:solidFill>
                  <a:schemeClr val="tx1"/>
                </a:solidFill>
              </a:rPr>
              <a:t>People reporting violence are just trying to get money and property</a:t>
            </a:r>
            <a:endParaRPr dirty="0">
              <a:solidFill>
                <a:schemeClr val="tx1"/>
              </a:solidFill>
            </a:endParaRPr>
          </a:p>
          <a:p>
            <a:pPr marL="0" lvl="0" indent="0" algn="l" rtl="0">
              <a:spcBef>
                <a:spcPts val="1200"/>
              </a:spcBef>
              <a:spcAft>
                <a:spcPts val="1200"/>
              </a:spcAft>
              <a:buNone/>
            </a:pPr>
            <a:r>
              <a:rPr lang="en" dirty="0">
                <a:solidFill>
                  <a:schemeClr val="tx1"/>
                </a:solidFill>
              </a:rPr>
              <a:t>Family violence is ONLY physical </a:t>
            </a:r>
            <a:endParaRP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960"/>
            <a:ext cx="7772400" cy="2137383"/>
          </a:xfrm>
        </p:spPr>
        <p:txBody>
          <a:bodyPr/>
          <a:lstStyle/>
          <a:p>
            <a:r>
              <a:rPr lang="en-US" b="1" dirty="0">
                <a:solidFill>
                  <a:srgbClr val="FF0000"/>
                </a:solidFill>
              </a:rPr>
              <a:t>Family Law and Sexual Assault</a:t>
            </a:r>
          </a:p>
        </p:txBody>
      </p:sp>
      <p:sp>
        <p:nvSpPr>
          <p:cNvPr id="3" name="Subtitle 2"/>
          <p:cNvSpPr>
            <a:spLocks noGrp="1"/>
          </p:cNvSpPr>
          <p:nvPr>
            <p:ph type="subTitle" idx="1"/>
          </p:nvPr>
        </p:nvSpPr>
        <p:spPr>
          <a:xfrm>
            <a:off x="1385815" y="2633702"/>
            <a:ext cx="6400800" cy="2052321"/>
          </a:xfrm>
        </p:spPr>
        <p:txBody>
          <a:bodyPr>
            <a:normAutofit lnSpcReduction="10000"/>
          </a:bodyPr>
          <a:lstStyle/>
          <a:p>
            <a:r>
              <a:rPr lang="en-US" b="1" dirty="0"/>
              <a:t>SHARP Presentation</a:t>
            </a:r>
          </a:p>
          <a:p>
            <a:r>
              <a:rPr lang="en-US" b="1" dirty="0"/>
              <a:t>June 27, 2023</a:t>
            </a:r>
          </a:p>
          <a:p>
            <a:endParaRPr lang="en-US" dirty="0"/>
          </a:p>
          <a:p>
            <a:r>
              <a:rPr lang="en-US" dirty="0"/>
              <a:t>Presented by </a:t>
            </a:r>
          </a:p>
          <a:p>
            <a:r>
              <a:rPr lang="en-US" dirty="0"/>
              <a:t>Frances Rosner, Rise Women’s Legal Centre</a:t>
            </a:r>
          </a:p>
          <a:p>
            <a:r>
              <a:rPr lang="en-US" dirty="0"/>
              <a:t>Agnes Huang, Saltwater Law</a:t>
            </a:r>
          </a:p>
        </p:txBody>
      </p:sp>
    </p:spTree>
    <p:extLst>
      <p:ext uri="{BB962C8B-B14F-4D97-AF65-F5344CB8AC3E}">
        <p14:creationId xmlns:p14="http://schemas.microsoft.com/office/powerpoint/2010/main" val="113017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266500"/>
            <a:ext cx="12483225" cy="5786825"/>
          </a:xfrm>
          <a:prstGeom prst="rect">
            <a:avLst/>
          </a:prstGeom>
          <a:noFill/>
          <a:ln>
            <a:noFill/>
          </a:ln>
        </p:spPr>
      </p:pic>
      <p:sp>
        <p:nvSpPr>
          <p:cNvPr id="69" name="Google Shape;69;p14"/>
          <p:cNvSpPr txBox="1">
            <a:spLocks noGrp="1"/>
          </p:cNvSpPr>
          <p:nvPr>
            <p:ph type="title"/>
          </p:nvPr>
        </p:nvSpPr>
        <p:spPr>
          <a:xfrm>
            <a:off x="234300" y="364825"/>
            <a:ext cx="48879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solidFill>
                  <a:schemeClr val="accent1"/>
                </a:solidFill>
              </a:rPr>
              <a:t>Territorial Acknowledgement</a:t>
            </a:r>
            <a:endParaRPr dirty="0">
              <a:solidFill>
                <a:schemeClr val="accent1"/>
              </a:solidFill>
            </a:endParaRPr>
          </a:p>
        </p:txBody>
      </p:sp>
      <p:sp>
        <p:nvSpPr>
          <p:cNvPr id="70" name="Google Shape;70;p14"/>
          <p:cNvSpPr txBox="1">
            <a:spLocks noGrp="1"/>
          </p:cNvSpPr>
          <p:nvPr>
            <p:ph type="body" idx="1"/>
          </p:nvPr>
        </p:nvSpPr>
        <p:spPr>
          <a:xfrm>
            <a:off x="234300" y="1196125"/>
            <a:ext cx="5181300" cy="2536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I am grateful to be able to live, work and play on the unceded traditional territories of the xwməθkwəy̓əm (Musqueam), Skwxwú7mesh (Squamish), and Səl̓ílwətaʔ/Selilwitulh                       (Tsleil- Waututh) Nations.</a:t>
            </a:r>
            <a:endParaRPr sz="2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12B2-1758-48C4-A62A-E11724078606}"/>
              </a:ext>
            </a:extLst>
          </p:cNvPr>
          <p:cNvSpPr>
            <a:spLocks noGrp="1"/>
          </p:cNvSpPr>
          <p:nvPr>
            <p:ph type="title"/>
          </p:nvPr>
        </p:nvSpPr>
        <p:spPr/>
        <p:txBody>
          <a:bodyPr/>
          <a:lstStyle/>
          <a:p>
            <a:r>
              <a:rPr lang="en-CA" b="1" i="1" dirty="0">
                <a:solidFill>
                  <a:srgbClr val="FF0000"/>
                </a:solidFill>
              </a:rPr>
              <a:t>J.B. v. A.M.,</a:t>
            </a:r>
            <a:r>
              <a:rPr lang="en-CA" b="1" dirty="0">
                <a:solidFill>
                  <a:srgbClr val="FF0000"/>
                </a:solidFill>
              </a:rPr>
              <a:t> 2021 BCPC 14</a:t>
            </a:r>
          </a:p>
        </p:txBody>
      </p:sp>
      <p:sp>
        <p:nvSpPr>
          <p:cNvPr id="3" name="Content Placeholder 2">
            <a:extLst>
              <a:ext uri="{FF2B5EF4-FFF2-40B4-BE49-F238E27FC236}">
                <a16:creationId xmlns:a16="http://schemas.microsoft.com/office/drawing/2014/main" id="{CCD45486-2D22-4723-8C48-16565B44CF92}"/>
              </a:ext>
            </a:extLst>
          </p:cNvPr>
          <p:cNvSpPr>
            <a:spLocks noGrp="1"/>
          </p:cNvSpPr>
          <p:nvPr>
            <p:ph idx="1"/>
          </p:nvPr>
        </p:nvSpPr>
        <p:spPr/>
        <p:txBody>
          <a:bodyPr>
            <a:normAutofit fontScale="92500" lnSpcReduction="10000"/>
          </a:bodyPr>
          <a:lstStyle/>
          <a:p>
            <a:pPr marL="0" indent="0">
              <a:buNone/>
            </a:pPr>
            <a:r>
              <a:rPr lang="en-CA" dirty="0"/>
              <a:t>Decision of Judge Gouge (January 27, 2021; Nanaimo)</a:t>
            </a:r>
          </a:p>
          <a:p>
            <a:pPr marL="0" indent="0">
              <a:buNone/>
            </a:pPr>
            <a:endParaRPr lang="en-CA" dirty="0"/>
          </a:p>
          <a:p>
            <a:r>
              <a:rPr lang="en-CA" dirty="0"/>
              <a:t>Allegations of sexual assault of a child by the Father when the child was 2 years old. (The child was 6 years old at time of trial).</a:t>
            </a:r>
          </a:p>
          <a:p>
            <a:endParaRPr lang="en-CA" dirty="0"/>
          </a:p>
          <a:p>
            <a:r>
              <a:rPr lang="en-CA" dirty="0"/>
              <a:t>The Father was seeking shared parenting time and shared parental responsibilities. The Mother was opposed.</a:t>
            </a:r>
          </a:p>
          <a:p>
            <a:endParaRPr lang="en-CA" dirty="0"/>
          </a:p>
          <a:p>
            <a:r>
              <a:rPr lang="en-CA" dirty="0"/>
              <a:t>The Mother reported alleged sexual assault to the MCFD and to the RCMP. The MCFD did not initial child protection proceedings; the RCMP did not make a report to Crown Counsel.</a:t>
            </a:r>
          </a:p>
        </p:txBody>
      </p:sp>
    </p:spTree>
    <p:extLst>
      <p:ext uri="{BB962C8B-B14F-4D97-AF65-F5344CB8AC3E}">
        <p14:creationId xmlns:p14="http://schemas.microsoft.com/office/powerpoint/2010/main" val="36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a:solidFill>
                  <a:srgbClr val="FF0000"/>
                </a:solidFill>
              </a:rPr>
              <a:t>J.B. v. A.M., </a:t>
            </a:r>
            <a:r>
              <a:rPr lang="en-CA" b="1" dirty="0">
                <a:solidFill>
                  <a:srgbClr val="FF0000"/>
                </a:solidFill>
              </a:rPr>
              <a:t>2021 BCPC 14</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dirty="0"/>
              <a:t>Before the MCFD investigation, the child was referred to a clinical counsellor. The counsellor reported that the child told her that her “daddy hurt me”, and that, when she was painting, she put the paint brush into her pants forcefully, and said “daddy stuck his penis in my mouth and it was really scary”.</a:t>
            </a:r>
          </a:p>
          <a:p>
            <a:endParaRPr lang="en-US" dirty="0"/>
          </a:p>
          <a:p>
            <a:r>
              <a:rPr lang="en-US" dirty="0"/>
              <a:t>Judge Gouge accepted the veracity of the counsellor’s statement that the child had made such statements to her.</a:t>
            </a:r>
          </a:p>
          <a:p>
            <a:r>
              <a:rPr lang="en-US" dirty="0"/>
              <a:t>However, Judge Gouge stated, “I simply do not know, and have not way of assessing, with confidence, whether the statements of [the child] are true”.</a:t>
            </a:r>
            <a:endParaRPr lang="en-US" sz="1800" dirty="0"/>
          </a:p>
        </p:txBody>
      </p:sp>
    </p:spTree>
    <p:extLst>
      <p:ext uri="{BB962C8B-B14F-4D97-AF65-F5344CB8AC3E}">
        <p14:creationId xmlns:p14="http://schemas.microsoft.com/office/powerpoint/2010/main" val="176192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7910-38AD-4F9F-86C8-040116D2CA27}"/>
              </a:ext>
            </a:extLst>
          </p:cNvPr>
          <p:cNvSpPr>
            <a:spLocks noGrp="1"/>
          </p:cNvSpPr>
          <p:nvPr>
            <p:ph type="title"/>
          </p:nvPr>
        </p:nvSpPr>
        <p:spPr/>
        <p:txBody>
          <a:bodyPr/>
          <a:lstStyle/>
          <a:p>
            <a:r>
              <a:rPr lang="en-CA" b="1" i="1" dirty="0">
                <a:solidFill>
                  <a:srgbClr val="FF0000"/>
                </a:solidFill>
              </a:rPr>
              <a:t>J.B. v. A.M.</a:t>
            </a:r>
            <a:r>
              <a:rPr lang="en-CA" b="1" dirty="0">
                <a:solidFill>
                  <a:srgbClr val="FF0000"/>
                </a:solidFill>
              </a:rPr>
              <a:t>, 2021 BCPC 14</a:t>
            </a:r>
          </a:p>
        </p:txBody>
      </p:sp>
      <p:sp>
        <p:nvSpPr>
          <p:cNvPr id="3" name="Content Placeholder 2">
            <a:extLst>
              <a:ext uri="{FF2B5EF4-FFF2-40B4-BE49-F238E27FC236}">
                <a16:creationId xmlns:a16="http://schemas.microsoft.com/office/drawing/2014/main" id="{630DE0AB-23FE-476F-B65C-F8117C571674}"/>
              </a:ext>
            </a:extLst>
          </p:cNvPr>
          <p:cNvSpPr>
            <a:spLocks noGrp="1"/>
          </p:cNvSpPr>
          <p:nvPr>
            <p:ph idx="1"/>
          </p:nvPr>
        </p:nvSpPr>
        <p:spPr/>
        <p:txBody>
          <a:bodyPr>
            <a:normAutofit/>
          </a:bodyPr>
          <a:lstStyle/>
          <a:p>
            <a:pPr marL="0" indent="0">
              <a:buNone/>
            </a:pPr>
            <a:r>
              <a:rPr lang="en-CA" sz="1950" dirty="0"/>
              <a:t>Judge Gouge did not find it significantly important that:</a:t>
            </a:r>
          </a:p>
          <a:p>
            <a:endParaRPr lang="en-CA" sz="1950" dirty="0"/>
          </a:p>
          <a:p>
            <a:r>
              <a:rPr lang="en-CA" sz="1950" dirty="0"/>
              <a:t>a) the RCMP did not recommend charges. The RCMP will only recommend charges if they believe there is a substantial likelihood of conviction (beyond a reasonable doubt).</a:t>
            </a:r>
          </a:p>
          <a:p>
            <a:endParaRPr lang="en-CA" sz="1950" dirty="0"/>
          </a:p>
          <a:p>
            <a:r>
              <a:rPr lang="en-CA" sz="1950" dirty="0"/>
              <a:t>b) the MCFD did not commence child protection proceedings. The MCFD has onus of proving that the child is in need of protection.</a:t>
            </a:r>
          </a:p>
        </p:txBody>
      </p:sp>
    </p:spTree>
    <p:extLst>
      <p:ext uri="{BB962C8B-B14F-4D97-AF65-F5344CB8AC3E}">
        <p14:creationId xmlns:p14="http://schemas.microsoft.com/office/powerpoint/2010/main" val="55580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A98A-1A0F-47D0-A6E3-81F39C80D219}"/>
              </a:ext>
            </a:extLst>
          </p:cNvPr>
          <p:cNvSpPr>
            <a:spLocks noGrp="1"/>
          </p:cNvSpPr>
          <p:nvPr>
            <p:ph type="title"/>
          </p:nvPr>
        </p:nvSpPr>
        <p:spPr/>
        <p:txBody>
          <a:bodyPr/>
          <a:lstStyle/>
          <a:p>
            <a:r>
              <a:rPr lang="en-CA" b="1" i="1" dirty="0">
                <a:solidFill>
                  <a:srgbClr val="FF0000"/>
                </a:solidFill>
              </a:rPr>
              <a:t>J.B. v. A.M.,</a:t>
            </a:r>
            <a:r>
              <a:rPr lang="en-CA" b="1" dirty="0">
                <a:solidFill>
                  <a:srgbClr val="FF0000"/>
                </a:solidFill>
              </a:rPr>
              <a:t> 2021 BCPC 14</a:t>
            </a:r>
          </a:p>
        </p:txBody>
      </p:sp>
      <p:sp>
        <p:nvSpPr>
          <p:cNvPr id="3" name="Content Placeholder 2">
            <a:extLst>
              <a:ext uri="{FF2B5EF4-FFF2-40B4-BE49-F238E27FC236}">
                <a16:creationId xmlns:a16="http://schemas.microsoft.com/office/drawing/2014/main" id="{9CA42079-6F76-4008-B02A-01D07EFBD28E}"/>
              </a:ext>
            </a:extLst>
          </p:cNvPr>
          <p:cNvSpPr>
            <a:spLocks noGrp="1"/>
          </p:cNvSpPr>
          <p:nvPr>
            <p:ph idx="1"/>
          </p:nvPr>
        </p:nvSpPr>
        <p:spPr>
          <a:xfrm>
            <a:off x="457200" y="1193493"/>
            <a:ext cx="8229600" cy="3394472"/>
          </a:xfrm>
        </p:spPr>
        <p:txBody>
          <a:bodyPr>
            <a:normAutofit fontScale="92500"/>
          </a:bodyPr>
          <a:lstStyle/>
          <a:p>
            <a:r>
              <a:rPr lang="en-CA" dirty="0"/>
              <a:t>The court, in making decisions regarding parenting arrangements,  must consider the best interests of the child </a:t>
            </a:r>
            <a:r>
              <a:rPr lang="en-CA" u="sng" dirty="0"/>
              <a:t>only</a:t>
            </a:r>
            <a:r>
              <a:rPr lang="en-CA" dirty="0"/>
              <a:t>.</a:t>
            </a:r>
          </a:p>
          <a:p>
            <a:r>
              <a:rPr lang="en-CA" dirty="0"/>
              <a:t>Judge Gouge considered the risks and benefits to the child of each possible outcome:</a:t>
            </a:r>
          </a:p>
          <a:p>
            <a:r>
              <a:rPr lang="en-CA" dirty="0"/>
              <a:t>a)If Judge refuses to grant shared parenting time, the child remains in care of the Mother. No evidence to suggest the child will be at risk of future sexual abuse. However, the child’s opportunity for a loving and supportive relationship with the Father will be diminished.</a:t>
            </a:r>
          </a:p>
          <a:p>
            <a:r>
              <a:rPr lang="en-CA" dirty="0"/>
              <a:t>b) If Judge grants shared parenting time, the child will have an opportunity for a relationship with her Father. However, if the allegations of sexual abuse are true, the child will likely be further abused in his care.</a:t>
            </a:r>
          </a:p>
          <a:p>
            <a:endParaRPr lang="en-CA" dirty="0"/>
          </a:p>
        </p:txBody>
      </p:sp>
    </p:spTree>
    <p:extLst>
      <p:ext uri="{BB962C8B-B14F-4D97-AF65-F5344CB8AC3E}">
        <p14:creationId xmlns:p14="http://schemas.microsoft.com/office/powerpoint/2010/main" val="1134959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6430-0CA9-49F7-BA50-F837E71279C7}"/>
              </a:ext>
            </a:extLst>
          </p:cNvPr>
          <p:cNvSpPr>
            <a:spLocks noGrp="1"/>
          </p:cNvSpPr>
          <p:nvPr>
            <p:ph type="title"/>
          </p:nvPr>
        </p:nvSpPr>
        <p:spPr>
          <a:xfrm>
            <a:off x="477176" y="0"/>
            <a:ext cx="8229600" cy="1200150"/>
          </a:xfrm>
        </p:spPr>
        <p:txBody>
          <a:bodyPr/>
          <a:lstStyle/>
          <a:p>
            <a:r>
              <a:rPr lang="en-CA" b="1" i="1" dirty="0">
                <a:solidFill>
                  <a:srgbClr val="FF0000"/>
                </a:solidFill>
              </a:rPr>
              <a:t>J.B. v. A.M.,</a:t>
            </a:r>
            <a:r>
              <a:rPr lang="en-CA" b="1" dirty="0">
                <a:solidFill>
                  <a:srgbClr val="FF0000"/>
                </a:solidFill>
              </a:rPr>
              <a:t> 2021 BCPC 14</a:t>
            </a:r>
          </a:p>
        </p:txBody>
      </p:sp>
      <p:sp>
        <p:nvSpPr>
          <p:cNvPr id="3" name="Content Placeholder 2">
            <a:extLst>
              <a:ext uri="{FF2B5EF4-FFF2-40B4-BE49-F238E27FC236}">
                <a16:creationId xmlns:a16="http://schemas.microsoft.com/office/drawing/2014/main" id="{AFD6D842-ED41-47C9-9B39-B50F6716E96B}"/>
              </a:ext>
            </a:extLst>
          </p:cNvPr>
          <p:cNvSpPr>
            <a:spLocks noGrp="1"/>
          </p:cNvSpPr>
          <p:nvPr>
            <p:ph idx="1"/>
          </p:nvPr>
        </p:nvSpPr>
        <p:spPr/>
        <p:txBody>
          <a:bodyPr>
            <a:normAutofit fontScale="92500" lnSpcReduction="20000"/>
          </a:bodyPr>
          <a:lstStyle/>
          <a:p>
            <a:pPr marL="0" indent="0">
              <a:buNone/>
            </a:pPr>
            <a:r>
              <a:rPr lang="en-CA" dirty="0"/>
              <a:t>The dominant factor is risk of harm to the child if the allegations are true.</a:t>
            </a:r>
          </a:p>
          <a:p>
            <a:pPr marL="0" indent="0">
              <a:buNone/>
            </a:pPr>
            <a:endParaRPr lang="en-CA" dirty="0"/>
          </a:p>
          <a:p>
            <a:pPr marL="0" indent="0">
              <a:buNone/>
            </a:pPr>
            <a:r>
              <a:rPr lang="en-CA" dirty="0"/>
              <a:t>Judge Gouge’s conclusion:</a:t>
            </a:r>
          </a:p>
          <a:p>
            <a:pPr marL="0" indent="0">
              <a:buNone/>
            </a:pPr>
            <a:endParaRPr lang="en-CA" dirty="0"/>
          </a:p>
          <a:p>
            <a:r>
              <a:rPr lang="en-CA" dirty="0"/>
              <a:t>“Unless I am satisfied to a high degree of probability that the allegations are false, I must take steps to ensure that no further abuse will occur. The evidence in this case does not meet that standard. … The [Father’s] parenting time must take place under conditions which preclude the possibility of sexual abuse”.</a:t>
            </a:r>
          </a:p>
          <a:p>
            <a:endParaRPr lang="en-CA" dirty="0"/>
          </a:p>
          <a:p>
            <a:r>
              <a:rPr lang="en-CA" dirty="0"/>
              <a:t>Judge Gouge ordered the Father’s parenting time to be supervised by a reliable adult, or be during an activity in a public place.</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342137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93A9-937A-436B-A1AF-F34979E894FF}"/>
              </a:ext>
            </a:extLst>
          </p:cNvPr>
          <p:cNvSpPr>
            <a:spLocks noGrp="1"/>
          </p:cNvSpPr>
          <p:nvPr>
            <p:ph type="title"/>
          </p:nvPr>
        </p:nvSpPr>
        <p:spPr/>
        <p:txBody>
          <a:bodyPr/>
          <a:lstStyle/>
          <a:p>
            <a:r>
              <a:rPr lang="en-CA" b="1" i="1" dirty="0">
                <a:solidFill>
                  <a:srgbClr val="FF0000"/>
                </a:solidFill>
              </a:rPr>
              <a:t>V.M.P. v. D.BP.</a:t>
            </a:r>
            <a:r>
              <a:rPr lang="en-CA" b="1" dirty="0">
                <a:solidFill>
                  <a:srgbClr val="FF0000"/>
                </a:solidFill>
              </a:rPr>
              <a:t>, 2006 ABCA 268</a:t>
            </a:r>
          </a:p>
        </p:txBody>
      </p:sp>
      <p:sp>
        <p:nvSpPr>
          <p:cNvPr id="3" name="Content Placeholder 2">
            <a:extLst>
              <a:ext uri="{FF2B5EF4-FFF2-40B4-BE49-F238E27FC236}">
                <a16:creationId xmlns:a16="http://schemas.microsoft.com/office/drawing/2014/main" id="{49901DAF-5A1E-414C-BF9F-B94C29517415}"/>
              </a:ext>
            </a:extLst>
          </p:cNvPr>
          <p:cNvSpPr>
            <a:spLocks noGrp="1"/>
          </p:cNvSpPr>
          <p:nvPr>
            <p:ph idx="1"/>
          </p:nvPr>
        </p:nvSpPr>
        <p:spPr/>
        <p:txBody>
          <a:bodyPr>
            <a:normAutofit fontScale="92500"/>
          </a:bodyPr>
          <a:lstStyle/>
          <a:p>
            <a:pPr marL="0" indent="0">
              <a:buNone/>
            </a:pPr>
            <a:r>
              <a:rPr lang="en-CA" dirty="0">
                <a:solidFill>
                  <a:schemeClr val="tx1"/>
                </a:solidFill>
              </a:rPr>
              <a:t>Decision of Chief Justice Fraser, July 6, 2006</a:t>
            </a:r>
          </a:p>
          <a:p>
            <a:r>
              <a:rPr lang="en-CA" dirty="0">
                <a:solidFill>
                  <a:schemeClr val="tx1"/>
                </a:solidFill>
              </a:rPr>
              <a:t>Medical evidence established that the child had very likely been sexually assaulted in the recent past, but no exact date could be specified.</a:t>
            </a:r>
          </a:p>
          <a:p>
            <a:r>
              <a:rPr lang="en-CA" dirty="0">
                <a:solidFill>
                  <a:schemeClr val="tx1"/>
                </a:solidFill>
              </a:rPr>
              <a:t>The Trial Judge found that the Mother had not proven on a balance of probabilities that the Father had sexually assaulted the child. The Judge declined to take away the Father’s unsupervised access.</a:t>
            </a:r>
          </a:p>
          <a:p>
            <a:r>
              <a:rPr lang="en-CA" dirty="0">
                <a:solidFill>
                  <a:schemeClr val="tx1"/>
                </a:solidFill>
              </a:rPr>
              <a:t>The Court of Appeal held that because the Trial Judge made no credibility findings regarding the father – that is, that the Father “did not’ abuse the child –  the inquiry was not over.</a:t>
            </a:r>
          </a:p>
          <a:p>
            <a:r>
              <a:rPr lang="en-CA" dirty="0">
                <a:solidFill>
                  <a:schemeClr val="tx1"/>
                </a:solidFill>
              </a:rPr>
              <a:t>The Trial Judge needed to conduct the “necessary risk assessment”. </a:t>
            </a:r>
          </a:p>
          <a:p>
            <a:endParaRPr lang="en-CA" dirty="0"/>
          </a:p>
        </p:txBody>
      </p:sp>
    </p:spTree>
    <p:extLst>
      <p:ext uri="{BB962C8B-B14F-4D97-AF65-F5344CB8AC3E}">
        <p14:creationId xmlns:p14="http://schemas.microsoft.com/office/powerpoint/2010/main" val="255161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0AD6-22CC-4821-AD29-EADB39F8D546}"/>
              </a:ext>
            </a:extLst>
          </p:cNvPr>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p>
        </p:txBody>
      </p:sp>
      <p:sp>
        <p:nvSpPr>
          <p:cNvPr id="3" name="Content Placeholder 2">
            <a:extLst>
              <a:ext uri="{FF2B5EF4-FFF2-40B4-BE49-F238E27FC236}">
                <a16:creationId xmlns:a16="http://schemas.microsoft.com/office/drawing/2014/main" id="{8F74D992-E9D7-4AFA-ACE5-5C17FB8643E7}"/>
              </a:ext>
            </a:extLst>
          </p:cNvPr>
          <p:cNvSpPr>
            <a:spLocks noGrp="1"/>
          </p:cNvSpPr>
          <p:nvPr>
            <p:ph idx="1"/>
          </p:nvPr>
        </p:nvSpPr>
        <p:spPr/>
        <p:txBody>
          <a:bodyPr>
            <a:normAutofit fontScale="92500" lnSpcReduction="10000"/>
          </a:bodyPr>
          <a:lstStyle/>
          <a:p>
            <a:pPr marL="0" indent="0">
              <a:buNone/>
            </a:pPr>
            <a:r>
              <a:rPr lang="en-CA" dirty="0">
                <a:solidFill>
                  <a:schemeClr val="tx1"/>
                </a:solidFill>
              </a:rPr>
              <a:t>Decision of Judge Keyes (October 5, 2022; Penticton)</a:t>
            </a:r>
          </a:p>
          <a:p>
            <a:pPr marL="0" indent="0">
              <a:buNone/>
            </a:pPr>
            <a:endParaRPr lang="en-CA" dirty="0">
              <a:solidFill>
                <a:schemeClr val="tx1"/>
              </a:solidFill>
            </a:endParaRPr>
          </a:p>
          <a:p>
            <a:r>
              <a:rPr lang="en-CA" dirty="0">
                <a:solidFill>
                  <a:schemeClr val="tx1"/>
                </a:solidFill>
              </a:rPr>
              <a:t>The Father had never met the child; the child was born 7 months after the parties separated.</a:t>
            </a:r>
          </a:p>
          <a:p>
            <a:r>
              <a:rPr lang="en-CA" dirty="0">
                <a:solidFill>
                  <a:schemeClr val="tx1"/>
                </a:solidFill>
              </a:rPr>
              <a:t>The Father sought to be appointed a guardian of the child, and for shared parenting time and parental responsibilities.</a:t>
            </a:r>
          </a:p>
          <a:p>
            <a:r>
              <a:rPr lang="en-CA" dirty="0">
                <a:solidFill>
                  <a:schemeClr val="tx1"/>
                </a:solidFill>
              </a:rPr>
              <a:t>The Mother sought a protection order.</a:t>
            </a:r>
          </a:p>
          <a:p>
            <a:endParaRPr lang="en-CA" dirty="0">
              <a:solidFill>
                <a:schemeClr val="tx1"/>
              </a:solidFill>
            </a:endParaRPr>
          </a:p>
          <a:p>
            <a:r>
              <a:rPr lang="en-CA" dirty="0">
                <a:solidFill>
                  <a:schemeClr val="tx1"/>
                </a:solidFill>
              </a:rPr>
              <a:t>The violence alleged against the Father was physical violence, sexual assault including to cause a miscarriage, abusing the pets, control of employment.</a:t>
            </a:r>
          </a:p>
        </p:txBody>
      </p:sp>
    </p:spTree>
    <p:extLst>
      <p:ext uri="{BB962C8B-B14F-4D97-AF65-F5344CB8AC3E}">
        <p14:creationId xmlns:p14="http://schemas.microsoft.com/office/powerpoint/2010/main" val="3154984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9547-65A3-4598-AF8D-C0B9E6DA56D7}"/>
              </a:ext>
            </a:extLst>
          </p:cNvPr>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p>
        </p:txBody>
      </p:sp>
      <p:sp>
        <p:nvSpPr>
          <p:cNvPr id="3" name="Content Placeholder 2">
            <a:extLst>
              <a:ext uri="{FF2B5EF4-FFF2-40B4-BE49-F238E27FC236}">
                <a16:creationId xmlns:a16="http://schemas.microsoft.com/office/drawing/2014/main" id="{9F0D7897-78A2-484D-AB1D-90682C3CBFC9}"/>
              </a:ext>
            </a:extLst>
          </p:cNvPr>
          <p:cNvSpPr>
            <a:spLocks noGrp="1"/>
          </p:cNvSpPr>
          <p:nvPr>
            <p:ph idx="1"/>
          </p:nvPr>
        </p:nvSpPr>
        <p:spPr/>
        <p:txBody>
          <a:bodyPr>
            <a:normAutofit/>
          </a:bodyPr>
          <a:lstStyle/>
          <a:p>
            <a:pPr marL="0" indent="0">
              <a:buNone/>
            </a:pPr>
            <a:r>
              <a:rPr lang="en-CA" sz="1950" dirty="0"/>
              <a:t>Effect of a Protection Order </a:t>
            </a:r>
          </a:p>
          <a:p>
            <a:pPr marL="0" indent="0">
              <a:buNone/>
            </a:pPr>
            <a:endParaRPr lang="en-CA" sz="1950" dirty="0"/>
          </a:p>
          <a:p>
            <a:r>
              <a:rPr lang="en-CA" sz="1950" dirty="0"/>
              <a:t>The Mother argued that if a Protection Order was granted, the Court did not need to consider the parenting arrangements.</a:t>
            </a:r>
          </a:p>
          <a:p>
            <a:endParaRPr lang="en-CA" sz="1950" dirty="0"/>
          </a:p>
          <a:p>
            <a:r>
              <a:rPr lang="en-CA" sz="1950" dirty="0"/>
              <a:t>Judge Keyes held that a Protection Order does not preclude a determination of other parenting claims even where family violence has been found to have occurred or is likely to occur in the future.</a:t>
            </a:r>
          </a:p>
        </p:txBody>
      </p:sp>
    </p:spTree>
    <p:extLst>
      <p:ext uri="{BB962C8B-B14F-4D97-AF65-F5344CB8AC3E}">
        <p14:creationId xmlns:p14="http://schemas.microsoft.com/office/powerpoint/2010/main" val="1717865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B348-405E-D485-92F0-21325B931BBA}"/>
              </a:ext>
            </a:extLst>
          </p:cNvPr>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endParaRPr lang="en-CA" b="1" dirty="0"/>
          </a:p>
        </p:txBody>
      </p:sp>
      <p:sp>
        <p:nvSpPr>
          <p:cNvPr id="3" name="Content Placeholder 2">
            <a:extLst>
              <a:ext uri="{FF2B5EF4-FFF2-40B4-BE49-F238E27FC236}">
                <a16:creationId xmlns:a16="http://schemas.microsoft.com/office/drawing/2014/main" id="{9690C2E9-DA81-7937-D0F3-1D800E4E5636}"/>
              </a:ext>
            </a:extLst>
          </p:cNvPr>
          <p:cNvSpPr>
            <a:spLocks noGrp="1"/>
          </p:cNvSpPr>
          <p:nvPr>
            <p:ph idx="1"/>
          </p:nvPr>
        </p:nvSpPr>
        <p:spPr/>
        <p:txBody>
          <a:bodyPr>
            <a:normAutofit/>
          </a:bodyPr>
          <a:lstStyle/>
          <a:p>
            <a:r>
              <a:rPr lang="en-CA" sz="1650" dirty="0"/>
              <a:t>Judge Keyes cited the Supreme Court of Canada’s decision in </a:t>
            </a:r>
            <a:r>
              <a:rPr lang="en-CA" sz="1650" i="1" kern="0" dirty="0">
                <a:ea typeface="Times New Roman" panose="02020603050405020304" pitchFamily="18" charset="0"/>
              </a:rPr>
              <a:t>Barendregt v. Grebliunas</a:t>
            </a:r>
            <a:r>
              <a:rPr lang="en-CA" sz="1650" kern="0" dirty="0">
                <a:ea typeface="Times New Roman" panose="02020603050405020304" pitchFamily="18" charset="0"/>
              </a:rPr>
              <a:t>, 2022 S.C.C. 22, in which the SCC affirmed the importance of taking family violence into account when determining the best interest of the child.</a:t>
            </a:r>
          </a:p>
          <a:p>
            <a:pPr marL="0" indent="0">
              <a:buNone/>
            </a:pPr>
            <a:endParaRPr lang="en-CA" sz="1650" kern="0" dirty="0">
              <a:ea typeface="Times New Roman" panose="02020603050405020304" pitchFamily="18" charset="0"/>
            </a:endParaRPr>
          </a:p>
          <a:p>
            <a:pPr marL="0" indent="0">
              <a:buNone/>
            </a:pPr>
            <a:r>
              <a:rPr lang="en-CA" sz="1650" kern="0" dirty="0">
                <a:ea typeface="Times New Roman" panose="02020603050405020304" pitchFamily="18" charset="0"/>
              </a:rPr>
              <a:t>The SCC noted, among other things that:</a:t>
            </a:r>
          </a:p>
          <a:p>
            <a:r>
              <a:rPr lang="en-CA" sz="1650" kern="0" dirty="0">
                <a:ea typeface="Times New Roman" panose="02020603050405020304" pitchFamily="18" charset="0"/>
              </a:rPr>
              <a:t>a) The suggestion that domestic abuse or family violence has no impact on children and has nothing to do with the perpetrator's parenting ability is untenable. Research indicates that children who are exposed to family violence are at risk of emotional and behavioural problems throughout their lives.</a:t>
            </a:r>
          </a:p>
          <a:p>
            <a:endParaRPr lang="en-CA" sz="1650" kern="0" dirty="0">
              <a:ea typeface="Times New Roman" panose="02020603050405020304" pitchFamily="18" charset="0"/>
            </a:endParaRPr>
          </a:p>
          <a:p>
            <a:r>
              <a:rPr lang="en-CA" sz="1650" kern="0" dirty="0">
                <a:ea typeface="Times New Roman" panose="02020603050405020304" pitchFamily="18" charset="0"/>
              </a:rPr>
              <a:t>b) Domestic violence allegations are notoriously difficult to prove. </a:t>
            </a:r>
          </a:p>
        </p:txBody>
      </p:sp>
    </p:spTree>
    <p:extLst>
      <p:ext uri="{BB962C8B-B14F-4D97-AF65-F5344CB8AC3E}">
        <p14:creationId xmlns:p14="http://schemas.microsoft.com/office/powerpoint/2010/main" val="81750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spcAft>
                <a:spcPts val="900"/>
              </a:spcAft>
              <a:buNone/>
            </a:pPr>
            <a:r>
              <a:rPr lang="en-CA" sz="1500" dirty="0">
                <a:ea typeface="Times New Roman" panose="02020603050405020304" pitchFamily="18" charset="0"/>
              </a:rPr>
              <a:t>Evidentiary Challenges</a:t>
            </a:r>
          </a:p>
          <a:p>
            <a:pPr marL="0" indent="0">
              <a:spcAft>
                <a:spcPts val="900"/>
              </a:spcAft>
              <a:buNone/>
            </a:pPr>
            <a:r>
              <a:rPr lang="en-CA" sz="1500" dirty="0">
                <a:ea typeface="Times New Roman" panose="02020603050405020304" pitchFamily="18" charset="0"/>
              </a:rPr>
              <a:t>Judge Keyes commented on the need for corroborating evidence of sexual assault.</a:t>
            </a:r>
          </a:p>
          <a:p>
            <a:pPr marL="0" indent="0">
              <a:spcAft>
                <a:spcPts val="900"/>
              </a:spcAft>
              <a:buNone/>
            </a:pPr>
            <a:r>
              <a:rPr lang="en-CA" sz="1500" dirty="0">
                <a:ea typeface="Times New Roman" panose="02020603050405020304" pitchFamily="18" charset="0"/>
              </a:rPr>
              <a:t>[134]   All of the incidents of physical and sexual violence alleged by A.B. occurred in private. There is no independent evidence to corroborate her complaints with respect to sexual assaults, nor would I expect that such corroboration would exist, given the private nature of the circumstances. However, corroboration is not required. … </a:t>
            </a:r>
          </a:p>
          <a:p>
            <a:pPr marL="0" indent="0">
              <a:spcAft>
                <a:spcPts val="900"/>
              </a:spcAft>
              <a:buNone/>
            </a:pPr>
            <a:r>
              <a:rPr lang="en-CA" sz="1500" dirty="0">
                <a:ea typeface="Times New Roman" panose="02020603050405020304" pitchFamily="18" charset="0"/>
              </a:rPr>
              <a:t>[136]   Generally speaking, it is always helpful to the Court if the parties are able to provide contemporaneous, independent and unbiased corroboration of their claims. </a:t>
            </a:r>
          </a:p>
          <a:p>
            <a:pPr>
              <a:spcAft>
                <a:spcPts val="900"/>
              </a:spcAft>
            </a:pPr>
            <a:r>
              <a:rPr lang="en-CA" sz="1500" dirty="0">
                <a:ea typeface="Times New Roman" panose="02020603050405020304" pitchFamily="18" charset="0"/>
              </a:rPr>
              <a:t>In this case, both parties adduced emails and text messages. The Mother had a video of the Father’s behaviour and an independent witness who testified that he observed significant bruising to the Mother’s arms.</a:t>
            </a:r>
          </a:p>
        </p:txBody>
      </p:sp>
    </p:spTree>
    <p:extLst>
      <p:ext uri="{BB962C8B-B14F-4D97-AF65-F5344CB8AC3E}">
        <p14:creationId xmlns:p14="http://schemas.microsoft.com/office/powerpoint/2010/main" val="219991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dirty="0"/>
              <a:t>Topics</a:t>
            </a:r>
            <a:endParaRPr dirty="0"/>
          </a:p>
        </p:txBody>
      </p:sp>
      <p:sp>
        <p:nvSpPr>
          <p:cNvPr id="88" name="Google Shape;88;p1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Arial"/>
              <a:buChar char="➢"/>
            </a:pPr>
            <a:endParaRPr sz="1300" dirty="0">
              <a:latin typeface="Arial"/>
              <a:ea typeface="Arial"/>
              <a:cs typeface="Arial"/>
              <a:sym typeface="Arial"/>
            </a:endParaRPr>
          </a:p>
          <a:p>
            <a:pPr marL="457200" lvl="0" indent="-311150" algn="l" rtl="0">
              <a:spcBef>
                <a:spcPts val="0"/>
              </a:spcBef>
              <a:spcAft>
                <a:spcPts val="0"/>
              </a:spcAft>
              <a:buSzPts val="1300"/>
              <a:buFont typeface="Arial"/>
              <a:buChar char="➢"/>
            </a:pPr>
            <a:r>
              <a:rPr lang="en-CA" sz="1800" dirty="0">
                <a:latin typeface="Arial"/>
                <a:ea typeface="Arial"/>
                <a:cs typeface="Arial"/>
                <a:sym typeface="Arial"/>
              </a:rPr>
              <a:t>Family Violence under the Family Law Act </a:t>
            </a:r>
          </a:p>
          <a:p>
            <a:pPr marL="457200" lvl="0" indent="-311150" algn="l" rtl="0">
              <a:spcBef>
                <a:spcPts val="0"/>
              </a:spcBef>
              <a:spcAft>
                <a:spcPts val="0"/>
              </a:spcAft>
              <a:buSzPts val="1300"/>
              <a:buFont typeface="Arial"/>
              <a:buChar char="➢"/>
            </a:pPr>
            <a:endParaRPr lang="en-CA" sz="1800" dirty="0">
              <a:latin typeface="Arial"/>
              <a:ea typeface="Arial"/>
              <a:cs typeface="Arial"/>
              <a:sym typeface="Arial"/>
            </a:endParaRPr>
          </a:p>
          <a:p>
            <a:pPr marL="457200" lvl="0" indent="-311150" algn="l" rtl="0">
              <a:spcBef>
                <a:spcPts val="0"/>
              </a:spcBef>
              <a:spcAft>
                <a:spcPts val="0"/>
              </a:spcAft>
              <a:buSzPts val="1300"/>
              <a:buFont typeface="Arial"/>
              <a:buChar char="➢"/>
            </a:pPr>
            <a:r>
              <a:rPr lang="en-CA" sz="1800" b="0" i="0" dirty="0">
                <a:solidFill>
                  <a:srgbClr val="222222"/>
                </a:solidFill>
                <a:effectLst/>
                <a:latin typeface="Arial"/>
                <a:cs typeface="Arial"/>
                <a:sym typeface="Arial"/>
              </a:rPr>
              <a:t>C</a:t>
            </a:r>
            <a:r>
              <a:rPr lang="en-CA" sz="1800" b="0" i="0" dirty="0">
                <a:solidFill>
                  <a:srgbClr val="222222"/>
                </a:solidFill>
                <a:effectLst/>
                <a:latin typeface="Arial" panose="020B0604020202020204" pitchFamily="34" charset="0"/>
              </a:rPr>
              <a:t>ase law </a:t>
            </a:r>
          </a:p>
          <a:p>
            <a:pPr marL="146050" lvl="0" indent="0" algn="l" rtl="0">
              <a:spcBef>
                <a:spcPts val="0"/>
              </a:spcBef>
              <a:spcAft>
                <a:spcPts val="0"/>
              </a:spcAft>
              <a:buSzPts val="1300"/>
              <a:buNone/>
            </a:pPr>
            <a:endParaRPr lang="en-CA" sz="1800" b="0" i="0" dirty="0">
              <a:solidFill>
                <a:srgbClr val="222222"/>
              </a:solidFill>
              <a:effectLst/>
              <a:latin typeface="Arial" panose="020B0604020202020204" pitchFamily="34" charset="0"/>
            </a:endParaRPr>
          </a:p>
          <a:p>
            <a:pPr marL="457200" lvl="0" indent="-311150" algn="l" rtl="0">
              <a:spcBef>
                <a:spcPts val="0"/>
              </a:spcBef>
              <a:spcAft>
                <a:spcPts val="0"/>
              </a:spcAft>
              <a:buSzPts val="1300"/>
              <a:buFont typeface="Arial"/>
              <a:buChar char="➢"/>
            </a:pPr>
            <a:r>
              <a:rPr lang="en-CA" sz="1800" dirty="0">
                <a:solidFill>
                  <a:srgbClr val="222222"/>
                </a:solidFill>
                <a:latin typeface="Arial" panose="020B0604020202020204" pitchFamily="34" charset="0"/>
              </a:rPr>
              <a:t>T</a:t>
            </a:r>
            <a:r>
              <a:rPr lang="en-CA" sz="1800" b="0" i="0" dirty="0">
                <a:solidFill>
                  <a:srgbClr val="222222"/>
                </a:solidFill>
                <a:effectLst/>
                <a:latin typeface="Arial" panose="020B0604020202020204" pitchFamily="34" charset="0"/>
              </a:rPr>
              <a:t>rauma-informed practice  </a:t>
            </a:r>
          </a:p>
          <a:p>
            <a:pPr marL="146050" lvl="0" indent="0" algn="l" rtl="0">
              <a:spcBef>
                <a:spcPts val="0"/>
              </a:spcBef>
              <a:spcAft>
                <a:spcPts val="0"/>
              </a:spcAft>
              <a:buSzPts val="1300"/>
              <a:buNone/>
            </a:pPr>
            <a:endParaRPr lang="en-CA" sz="1800" b="0" i="0" dirty="0">
              <a:solidFill>
                <a:srgbClr val="222222"/>
              </a:solidFill>
              <a:effectLst/>
              <a:latin typeface="Arial" panose="020B0604020202020204" pitchFamily="34" charset="0"/>
            </a:endParaRPr>
          </a:p>
          <a:p>
            <a:pPr marL="457200" lvl="0" indent="-311150" algn="l" rtl="0">
              <a:spcBef>
                <a:spcPts val="0"/>
              </a:spcBef>
              <a:spcAft>
                <a:spcPts val="0"/>
              </a:spcAft>
              <a:buSzPts val="1300"/>
              <a:buFont typeface="Arial"/>
              <a:buChar char="➢"/>
            </a:pPr>
            <a:r>
              <a:rPr lang="en-CA" sz="1800" dirty="0">
                <a:solidFill>
                  <a:srgbClr val="222222"/>
                </a:solidFill>
                <a:latin typeface="Arial" panose="020B0604020202020204" pitchFamily="34" charset="0"/>
              </a:rPr>
              <a:t>I</a:t>
            </a:r>
            <a:r>
              <a:rPr lang="en-CA" sz="1800" b="0" i="0" dirty="0">
                <a:solidFill>
                  <a:srgbClr val="222222"/>
                </a:solidFill>
                <a:effectLst/>
                <a:latin typeface="Arial" panose="020B0604020202020204" pitchFamily="34" charset="0"/>
              </a:rPr>
              <a:t>nterviewing techniques </a:t>
            </a:r>
          </a:p>
          <a:p>
            <a:pPr marL="457200" lvl="0" indent="-311150" algn="l" rtl="0">
              <a:spcBef>
                <a:spcPts val="0"/>
              </a:spcBef>
              <a:spcAft>
                <a:spcPts val="0"/>
              </a:spcAft>
              <a:buSzPts val="1300"/>
              <a:buFont typeface="Arial"/>
              <a:buChar char="➢"/>
            </a:pPr>
            <a:endParaRPr sz="1300" dirty="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EFE8-8B24-E26C-55C5-B1B80E534682}"/>
              </a:ext>
            </a:extLst>
          </p:cNvPr>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endParaRPr lang="en-CA" dirty="0"/>
          </a:p>
        </p:txBody>
      </p:sp>
      <p:sp>
        <p:nvSpPr>
          <p:cNvPr id="3" name="Content Placeholder 2">
            <a:extLst>
              <a:ext uri="{FF2B5EF4-FFF2-40B4-BE49-F238E27FC236}">
                <a16:creationId xmlns:a16="http://schemas.microsoft.com/office/drawing/2014/main" id="{A37CFFB4-50EC-0964-D249-D8092F823BCD}"/>
              </a:ext>
            </a:extLst>
          </p:cNvPr>
          <p:cNvSpPr>
            <a:spLocks noGrp="1"/>
          </p:cNvSpPr>
          <p:nvPr>
            <p:ph idx="1"/>
          </p:nvPr>
        </p:nvSpPr>
        <p:spPr/>
        <p:txBody>
          <a:bodyPr>
            <a:normAutofit fontScale="92500" lnSpcReduction="10000"/>
          </a:bodyPr>
          <a:lstStyle/>
          <a:p>
            <a:pPr marL="0" indent="0">
              <a:lnSpc>
                <a:spcPct val="107000"/>
              </a:lnSpc>
              <a:spcAft>
                <a:spcPts val="600"/>
              </a:spcAft>
              <a:buNone/>
            </a:pPr>
            <a:r>
              <a:rPr lang="en-CA" kern="100" dirty="0">
                <a:solidFill>
                  <a:schemeClr val="tx1"/>
                </a:solidFill>
                <a:effectLst/>
                <a:ea typeface="Calibri" panose="020F0502020204030204" pitchFamily="34" charset="0"/>
                <a:cs typeface="Times New Roman" panose="02020603050405020304" pitchFamily="18" charset="0"/>
              </a:rPr>
              <a:t>Debunking Rape Myths</a:t>
            </a:r>
          </a:p>
          <a:p>
            <a:pPr marL="0" indent="0">
              <a:lnSpc>
                <a:spcPct val="107000"/>
              </a:lnSpc>
              <a:spcAft>
                <a:spcPts val="600"/>
              </a:spcAft>
              <a:buNone/>
            </a:pPr>
            <a:r>
              <a:rPr lang="en-CA" kern="100" dirty="0">
                <a:solidFill>
                  <a:schemeClr val="tx1"/>
                </a:solidFill>
                <a:effectLst/>
                <a:ea typeface="Calibri" panose="020F0502020204030204" pitchFamily="34" charset="0"/>
                <a:cs typeface="Times New Roman" panose="02020603050405020304" pitchFamily="18" charset="0"/>
              </a:rPr>
              <a:t>Judge Keyes made some important statements about the treatment of rape/sexual assault.</a:t>
            </a:r>
          </a:p>
          <a:p>
            <a:pPr>
              <a:spcAft>
                <a:spcPts val="900"/>
              </a:spcAft>
            </a:pPr>
            <a:r>
              <a:rPr lang="en-CA" dirty="0">
                <a:solidFill>
                  <a:schemeClr val="tx1"/>
                </a:solidFill>
                <a:effectLst/>
                <a:ea typeface="Times New Roman" panose="02020603050405020304" pitchFamily="18" charset="0"/>
              </a:rPr>
              <a:t>[141]   It was not until 1982 that the law as we know it today came into effect. Prior to that time, the law was that a man could rape his wife with impunity, because such behaviour was not against the law. Rape could be a crime only if the victim was not the perpetrator’s wife. In the course of my career, I have encountered many women who never reported the suffered sexual abuse by their husbands and partners because they believed, incorrectly, that the law provided no recourse, even after it had changed.</a:t>
            </a:r>
          </a:p>
          <a:p>
            <a:endParaRPr lang="en-CA" dirty="0"/>
          </a:p>
        </p:txBody>
      </p:sp>
    </p:spTree>
    <p:extLst>
      <p:ext uri="{BB962C8B-B14F-4D97-AF65-F5344CB8AC3E}">
        <p14:creationId xmlns:p14="http://schemas.microsoft.com/office/powerpoint/2010/main" val="3601581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lnSpc>
                <a:spcPct val="107000"/>
              </a:lnSpc>
              <a:spcAft>
                <a:spcPts val="900"/>
              </a:spcAft>
              <a:buNone/>
            </a:pPr>
            <a:r>
              <a:rPr lang="en-CA" kern="0" dirty="0">
                <a:solidFill>
                  <a:srgbClr val="000000"/>
                </a:solidFill>
                <a:effectLst/>
                <a:ea typeface="Times New Roman" panose="02020603050405020304" pitchFamily="18" charset="0"/>
                <a:cs typeface="Times New Roman" panose="02020603050405020304" pitchFamily="18" charset="0"/>
              </a:rPr>
              <a:t>Outcome</a:t>
            </a:r>
            <a:endParaRPr lang="en-CA" kern="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900"/>
              </a:spcAft>
            </a:pPr>
            <a:r>
              <a:rPr lang="en-CA" kern="0" dirty="0">
                <a:solidFill>
                  <a:schemeClr val="tx1"/>
                </a:solidFill>
                <a:ea typeface="Times New Roman" panose="02020603050405020304" pitchFamily="18" charset="0"/>
                <a:cs typeface="Times New Roman" panose="02020603050405020304" pitchFamily="18" charset="0"/>
              </a:rPr>
              <a:t>Judge Keyes found that the Father </a:t>
            </a:r>
            <a:r>
              <a:rPr lang="en-CA" kern="0" dirty="0">
                <a:solidFill>
                  <a:schemeClr val="tx1"/>
                </a:solidFill>
                <a:effectLst/>
                <a:ea typeface="Times New Roman" panose="02020603050405020304" pitchFamily="18" charset="0"/>
                <a:cs typeface="Times New Roman" panose="02020603050405020304" pitchFamily="18" charset="0"/>
              </a:rPr>
              <a:t>perpetrated family violence of “the most egregious kind on the Mother, including repeated physical assaults, sexual assaults, and emotional abuse that constituted a pattern of coercive and controlling behaviour – all directed towards the satisfaction of J.W.C.’s whims. A.B. has been left to suffer the emotional and financial consequences of his violence and coercive behaviour.”</a:t>
            </a:r>
          </a:p>
          <a:p>
            <a:pPr>
              <a:lnSpc>
                <a:spcPct val="107000"/>
              </a:lnSpc>
              <a:spcAft>
                <a:spcPts val="900"/>
              </a:spcAft>
            </a:pPr>
            <a:r>
              <a:rPr lang="en-CA" kern="100" dirty="0">
                <a:solidFill>
                  <a:schemeClr val="tx1"/>
                </a:solidFill>
                <a:effectLst/>
                <a:ea typeface="Calibri" panose="020F0502020204030204" pitchFamily="34" charset="0"/>
                <a:cs typeface="Times New Roman" panose="02020603050405020304" pitchFamily="18" charset="0"/>
              </a:rPr>
              <a:t>The Father tried to argue that there was no evidence at all that he had </a:t>
            </a:r>
            <a:r>
              <a:rPr lang="en-CA" kern="0" dirty="0">
                <a:solidFill>
                  <a:schemeClr val="tx1"/>
                </a:solidFill>
                <a:effectLst/>
                <a:ea typeface="Times New Roman" panose="02020603050405020304" pitchFamily="18" charset="0"/>
              </a:rPr>
              <a:t>engaged in any family violence directed at the child. The Father had never met the child</a:t>
            </a:r>
            <a:r>
              <a:rPr lang="en-CA" sz="1350" kern="0" dirty="0">
                <a:latin typeface="Arial" panose="020B0604020202020204" pitchFamily="34" charset="0"/>
                <a:ea typeface="Times New Roman" panose="02020603050405020304" pitchFamily="18" charset="0"/>
              </a:rPr>
              <a:t>.</a:t>
            </a:r>
            <a:endParaRPr lang="en-US" dirty="0">
              <a:latin typeface="Century Gothic"/>
              <a:ea typeface="Calibri" panose="020F0502020204030204" pitchFamily="34" charset="0"/>
              <a:cs typeface="Century Gothic"/>
            </a:endParaRPr>
          </a:p>
          <a:p>
            <a:endParaRPr lang="en-US" dirty="0"/>
          </a:p>
        </p:txBody>
      </p:sp>
    </p:spTree>
    <p:extLst>
      <p:ext uri="{BB962C8B-B14F-4D97-AF65-F5344CB8AC3E}">
        <p14:creationId xmlns:p14="http://schemas.microsoft.com/office/powerpoint/2010/main" val="3899145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19E-E997-5AF9-398D-401115E1075F}"/>
              </a:ext>
            </a:extLst>
          </p:cNvPr>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endParaRPr lang="en-CA" dirty="0"/>
          </a:p>
        </p:txBody>
      </p:sp>
      <p:sp>
        <p:nvSpPr>
          <p:cNvPr id="3" name="Content Placeholder 2">
            <a:extLst>
              <a:ext uri="{FF2B5EF4-FFF2-40B4-BE49-F238E27FC236}">
                <a16:creationId xmlns:a16="http://schemas.microsoft.com/office/drawing/2014/main" id="{52350A63-E5F9-3772-BDDD-1581FAD5A4BB}"/>
              </a:ext>
            </a:extLst>
          </p:cNvPr>
          <p:cNvSpPr>
            <a:spLocks noGrp="1"/>
          </p:cNvSpPr>
          <p:nvPr>
            <p:ph idx="1"/>
          </p:nvPr>
        </p:nvSpPr>
        <p:spPr/>
        <p:txBody>
          <a:bodyPr/>
          <a:lstStyle/>
          <a:p>
            <a:r>
              <a:rPr lang="en-CA" sz="1800" dirty="0">
                <a:ea typeface="Times New Roman" panose="02020603050405020304" pitchFamily="18" charset="0"/>
              </a:rPr>
              <a:t>[142]   No evidence, expert or otherwise, was provided to me that all genuine victims of spousal abuse immediately report that fact to the authorities, nor that a failure to report to the police should support an inference that the unreported complaint is a falsehood. The notion that genuine victims report abuse immediately, (and its corollary known as “recent complaint”,) is based on myths that have no longer any place in the law. The highest courts of this land have long held that that a trier of fact cannot draw a negative inference from the fact that a complainant did not immediately report her complaint to authorities. The law changed because of the recognition that there is no standard way in which victims can be expected to behave.</a:t>
            </a:r>
          </a:p>
        </p:txBody>
      </p:sp>
    </p:spTree>
    <p:extLst>
      <p:ext uri="{BB962C8B-B14F-4D97-AF65-F5344CB8AC3E}">
        <p14:creationId xmlns:p14="http://schemas.microsoft.com/office/powerpoint/2010/main" val="241351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b="1" i="1" dirty="0">
                <a:solidFill>
                  <a:srgbClr val="FF0000"/>
                </a:solidFill>
              </a:rPr>
              <a:t>J.W.C. v. A.B.</a:t>
            </a:r>
            <a:r>
              <a:rPr lang="en-CA" b="1" dirty="0">
                <a:solidFill>
                  <a:srgbClr val="FF0000"/>
                </a:solidFill>
              </a:rPr>
              <a:t>, 2022 BCPC 235</a:t>
            </a:r>
            <a:endParaRPr lang="en-US" b="1" dirty="0">
              <a:solidFill>
                <a:srgbClr val="FF0000"/>
              </a:solidFill>
            </a:endParaRPr>
          </a:p>
        </p:txBody>
      </p:sp>
      <p:sp>
        <p:nvSpPr>
          <p:cNvPr id="8" name="Content Placeholder 7"/>
          <p:cNvSpPr>
            <a:spLocks noGrp="1"/>
          </p:cNvSpPr>
          <p:nvPr>
            <p:ph idx="1"/>
          </p:nvPr>
        </p:nvSpPr>
        <p:spPr/>
        <p:txBody>
          <a:bodyPr>
            <a:normAutofit fontScale="77500" lnSpcReduction="20000"/>
          </a:bodyPr>
          <a:lstStyle/>
          <a:p>
            <a:pPr>
              <a:lnSpc>
                <a:spcPct val="107000"/>
              </a:lnSpc>
              <a:spcBef>
                <a:spcPts val="0"/>
              </a:spcBef>
              <a:buFont typeface="Arial"/>
              <a:buChar char="•"/>
            </a:pPr>
            <a:r>
              <a:rPr lang="en-US" sz="2400" dirty="0">
                <a:latin typeface="Arial" panose="020B0604020202020204" pitchFamily="34" charset="0"/>
                <a:ea typeface="Calibri" panose="020F0502020204030204" pitchFamily="34" charset="0"/>
                <a:cs typeface="Arial" panose="020B0604020202020204" pitchFamily="34" charset="0"/>
              </a:rPr>
              <a:t>Judge Keyes held that </a:t>
            </a:r>
            <a:r>
              <a:rPr lang="en-CA" sz="2400" kern="0" dirty="0">
                <a:latin typeface="Arial" panose="020B0604020202020204" pitchFamily="34" charset="0"/>
                <a:ea typeface="Times New Roman" panose="02020603050405020304" pitchFamily="18" charset="0"/>
                <a:cs typeface="Times New Roman" panose="02020603050405020304" pitchFamily="18" charset="0"/>
              </a:rPr>
              <a:t>the best indicator of future behaviour is past behaviour. The Judge found that the Father provided no evidence that he had taken any steps to improve himself; rather, he maintained, unsurprisingly, that he is the victim. </a:t>
            </a:r>
          </a:p>
          <a:p>
            <a:pPr>
              <a:lnSpc>
                <a:spcPct val="107000"/>
              </a:lnSpc>
              <a:spcBef>
                <a:spcPts val="0"/>
              </a:spcBef>
              <a:buFont typeface="Arial"/>
              <a:buChar char="•"/>
            </a:pPr>
            <a:endParaRPr lang="en-CA" sz="2400" kern="0"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0"/>
              </a:spcBef>
              <a:buFont typeface="Arial"/>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The Judge found that the Father “has demonstrated, by his abusive treatment of A.B. and of animals, that he is profoundly impaired in his ability to exercise parental responsibilities for H.B.B. [the child]”</a:t>
            </a:r>
          </a:p>
          <a:p>
            <a:pPr>
              <a:lnSpc>
                <a:spcPct val="107000"/>
              </a:lnSpc>
              <a:spcBef>
                <a:spcPts val="0"/>
              </a:spcBef>
              <a:buFont typeface="Arial"/>
              <a:buChar char="•"/>
            </a:pPr>
            <a:endParaRPr lang="en-CA"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00"/>
              </a:spcAft>
            </a:pPr>
            <a:r>
              <a:rPr lang="en-CA" sz="2400" kern="0" dirty="0">
                <a:latin typeface="Arial" panose="020B0604020202020204" pitchFamily="34" charset="0"/>
                <a:ea typeface="Times New Roman" panose="02020603050405020304" pitchFamily="18" charset="0"/>
                <a:cs typeface="Times New Roman" panose="02020603050405020304" pitchFamily="18" charset="0"/>
              </a:rPr>
              <a:t>Judge Keyes found that it was not in child’s best interest that the Father have any parental responsibilities nor that he be appointed a guardian of the child.</a:t>
            </a:r>
            <a:endParaRPr lang="en-US" sz="3300" dirty="0">
              <a:latin typeface="Century Gothic"/>
              <a:ea typeface="Calibri" panose="020F0502020204030204" pitchFamily="34" charset="0"/>
              <a:cs typeface="Century Gothic"/>
            </a:endParaRPr>
          </a:p>
        </p:txBody>
      </p:sp>
    </p:spTree>
    <p:extLst>
      <p:ext uri="{BB962C8B-B14F-4D97-AF65-F5344CB8AC3E}">
        <p14:creationId xmlns:p14="http://schemas.microsoft.com/office/powerpoint/2010/main" val="277597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Bef>
                <a:spcPts val="150"/>
              </a:spcBef>
            </a:pPr>
            <a:r>
              <a:rPr lang="en-CA" b="1" i="1" kern="1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K.L.B. v S.W.B.</a:t>
            </a:r>
            <a:r>
              <a:rPr lang="en-CA" b="1" kern="1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2021 BCSC 1437</a:t>
            </a:r>
          </a:p>
        </p:txBody>
      </p:sp>
      <p:sp>
        <p:nvSpPr>
          <p:cNvPr id="3" name="Content Placeholder 2"/>
          <p:cNvSpPr>
            <a:spLocks noGrp="1"/>
          </p:cNvSpPr>
          <p:nvPr>
            <p:ph idx="1"/>
          </p:nvPr>
        </p:nvSpPr>
        <p:spPr/>
        <p:txBody>
          <a:bodyPr>
            <a:normAutofit/>
          </a:bodyPr>
          <a:lstStyle/>
          <a:p>
            <a:pPr marL="0" indent="0">
              <a:buNone/>
            </a:pPr>
            <a:r>
              <a:rPr lang="en-US" sz="1950" dirty="0">
                <a:cs typeface="Century Gothic"/>
              </a:rPr>
              <a:t>Decision of Justice Ahmad (July 22, 2021; Vancouver)</a:t>
            </a:r>
          </a:p>
          <a:p>
            <a:pPr marL="0" indent="0">
              <a:buNone/>
            </a:pPr>
            <a:endParaRPr lang="en-US" sz="1950" dirty="0">
              <a:cs typeface="Century Gothic"/>
            </a:endParaRPr>
          </a:p>
          <a:p>
            <a:pPr>
              <a:lnSpc>
                <a:spcPct val="107000"/>
              </a:lnSpc>
              <a:spcAft>
                <a:spcPts val="600"/>
              </a:spcAft>
            </a:pPr>
            <a:r>
              <a:rPr lang="en-CA" sz="1950" kern="100" dirty="0">
                <a:ea typeface="Calibri" panose="020F0502020204030204" pitchFamily="34" charset="0"/>
                <a:cs typeface="Times New Roman" panose="02020603050405020304" pitchFamily="18" charset="0"/>
              </a:rPr>
              <a:t>Parties’ child was 7 years old at time of trial.</a:t>
            </a:r>
          </a:p>
          <a:p>
            <a:pPr>
              <a:lnSpc>
                <a:spcPct val="107000"/>
              </a:lnSpc>
              <a:spcAft>
                <a:spcPts val="600"/>
              </a:spcAft>
            </a:pPr>
            <a:r>
              <a:rPr lang="en-CA" sz="1950" kern="100" dirty="0">
                <a:ea typeface="Calibri" panose="020F0502020204030204" pitchFamily="34" charset="0"/>
                <a:cs typeface="Times New Roman" panose="02020603050405020304" pitchFamily="18" charset="0"/>
              </a:rPr>
              <a:t>The Mother had two older children.</a:t>
            </a:r>
          </a:p>
          <a:p>
            <a:pPr>
              <a:lnSpc>
                <a:spcPct val="107000"/>
              </a:lnSpc>
              <a:spcAft>
                <a:spcPts val="600"/>
              </a:spcAft>
            </a:pPr>
            <a:r>
              <a:rPr lang="en-CA" sz="1950" kern="100" dirty="0">
                <a:ea typeface="Calibri" panose="020F0502020204030204" pitchFamily="34" charset="0"/>
                <a:cs typeface="Times New Roman" panose="02020603050405020304" pitchFamily="18" charset="0"/>
              </a:rPr>
              <a:t>The Father was charged with sexual assault and sexual interference in relation to the Mother’s other daughter (M.B.)</a:t>
            </a:r>
          </a:p>
        </p:txBody>
      </p:sp>
    </p:spTree>
    <p:extLst>
      <p:ext uri="{BB962C8B-B14F-4D97-AF65-F5344CB8AC3E}">
        <p14:creationId xmlns:p14="http://schemas.microsoft.com/office/powerpoint/2010/main" val="365348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88FC-248A-4CDA-B826-A5A4D206C4B0}"/>
              </a:ext>
            </a:extLst>
          </p:cNvPr>
          <p:cNvSpPr>
            <a:spLocks noGrp="1"/>
          </p:cNvSpPr>
          <p:nvPr>
            <p:ph type="title"/>
          </p:nvPr>
        </p:nvSpPr>
        <p:spPr/>
        <p:txBody>
          <a:bodyPr/>
          <a:lstStyle/>
          <a:p>
            <a:r>
              <a:rPr lang="en-CA" sz="3900" b="1" i="1" kern="1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K.L.B. v. S.W.B.</a:t>
            </a:r>
            <a:r>
              <a:rPr lang="en-CA" sz="3900" b="1" kern="1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 2021 BCSC 1437</a:t>
            </a:r>
            <a:endParaRPr lang="en-CA" sz="3900" b="1" dirty="0">
              <a:solidFill>
                <a:srgbClr val="FF0000"/>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B5E774F1-68EF-4437-A8D6-115BCC8987B3}"/>
              </a:ext>
            </a:extLst>
          </p:cNvPr>
          <p:cNvSpPr>
            <a:spLocks noGrp="1"/>
          </p:cNvSpPr>
          <p:nvPr>
            <p:ph idx="1"/>
          </p:nvPr>
        </p:nvSpPr>
        <p:spPr/>
        <p:txBody>
          <a:bodyPr>
            <a:normAutofit/>
          </a:bodyPr>
          <a:lstStyle/>
          <a:p>
            <a:pPr marL="0" indent="0">
              <a:lnSpc>
                <a:spcPct val="107000"/>
              </a:lnSpc>
              <a:spcAft>
                <a:spcPts val="600"/>
              </a:spcAft>
              <a:buNone/>
            </a:pPr>
            <a:r>
              <a:rPr lang="en-CA" sz="1950" dirty="0"/>
              <a:t>A criminal trial was concluded in 2019 and the Father was acquitted. </a:t>
            </a:r>
          </a:p>
          <a:p>
            <a:pPr marL="0" indent="0">
              <a:lnSpc>
                <a:spcPct val="107000"/>
              </a:lnSpc>
              <a:spcAft>
                <a:spcPts val="600"/>
              </a:spcAft>
              <a:buNone/>
            </a:pPr>
            <a:endParaRPr lang="en-CA" sz="1950" dirty="0"/>
          </a:p>
          <a:p>
            <a:pPr marL="0" indent="0">
              <a:lnSpc>
                <a:spcPct val="107000"/>
              </a:lnSpc>
              <a:spcAft>
                <a:spcPts val="600"/>
              </a:spcAft>
              <a:buNone/>
            </a:pPr>
            <a:r>
              <a:rPr lang="en-CA" sz="1950" dirty="0"/>
              <a:t>In doing so, the trial judge stated:</a:t>
            </a:r>
            <a:endParaRPr lang="en-CA" sz="1950" kern="100" dirty="0">
              <a:ea typeface="Calibri" panose="020F0502020204030204" pitchFamily="34" charset="0"/>
              <a:cs typeface="Times New Roman" panose="02020603050405020304" pitchFamily="18" charset="0"/>
            </a:endParaRPr>
          </a:p>
          <a:p>
            <a:pPr>
              <a:lnSpc>
                <a:spcPct val="107000"/>
              </a:lnSpc>
              <a:spcAft>
                <a:spcPts val="600"/>
              </a:spcAft>
            </a:pPr>
            <a:r>
              <a:rPr lang="en-CA" sz="1950" kern="100" dirty="0">
                <a:ea typeface="Calibri" panose="020F0502020204030204" pitchFamily="34" charset="0"/>
                <a:cs typeface="Times New Roman" panose="02020603050405020304" pitchFamily="18" charset="0"/>
              </a:rPr>
              <a:t>I was impressed by M.B.’s testimony and I believe her. However, to come to a decision, it is not simply believing M.B., and considering Mr. [B.]’s evidence, I am left with a reasonable doubt. Therefore, the law requires me to find him not guilty on all counts and I do so.</a:t>
            </a:r>
          </a:p>
          <a:p>
            <a:endParaRPr lang="en-CA" sz="1950" dirty="0"/>
          </a:p>
        </p:txBody>
      </p:sp>
    </p:spTree>
    <p:extLst>
      <p:ext uri="{BB962C8B-B14F-4D97-AF65-F5344CB8AC3E}">
        <p14:creationId xmlns:p14="http://schemas.microsoft.com/office/powerpoint/2010/main" val="139958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5A71-F5B0-3946-222A-61D2373CA8A3}"/>
              </a:ext>
            </a:extLst>
          </p:cNvPr>
          <p:cNvSpPr>
            <a:spLocks noGrp="1"/>
          </p:cNvSpPr>
          <p:nvPr>
            <p:ph type="title"/>
          </p:nvPr>
        </p:nvSpPr>
        <p:spPr>
          <a:xfrm>
            <a:off x="457200" y="0"/>
            <a:ext cx="8229600" cy="1200150"/>
          </a:xfrm>
        </p:spPr>
        <p:txBody>
          <a:bodyPr/>
          <a:lstStyle/>
          <a:p>
            <a:r>
              <a:rPr lang="en-CA" sz="3900" b="1" i="1" kern="1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K.L.B. v. S.W.B.</a:t>
            </a:r>
            <a:r>
              <a:rPr lang="en-CA" sz="3900" b="1" kern="1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 2021 BCSC 1437</a:t>
            </a:r>
            <a:endParaRPr lang="en-CA" sz="3900" dirty="0">
              <a:solidFill>
                <a:srgbClr val="FF0000"/>
              </a:solidFill>
              <a:latin typeface="Palatino Linotype" panose="02040502050505030304" pitchFamily="18" charset="0"/>
            </a:endParaRPr>
          </a:p>
        </p:txBody>
      </p:sp>
      <p:sp>
        <p:nvSpPr>
          <p:cNvPr id="3" name="Content Placeholder 2">
            <a:extLst>
              <a:ext uri="{FF2B5EF4-FFF2-40B4-BE49-F238E27FC236}">
                <a16:creationId xmlns:a16="http://schemas.microsoft.com/office/drawing/2014/main" id="{025918FC-1F81-6C4C-7EC2-07915F6310D9}"/>
              </a:ext>
            </a:extLst>
          </p:cNvPr>
          <p:cNvSpPr>
            <a:spLocks noGrp="1"/>
          </p:cNvSpPr>
          <p:nvPr>
            <p:ph idx="1"/>
          </p:nvPr>
        </p:nvSpPr>
        <p:spPr/>
        <p:txBody>
          <a:bodyPr>
            <a:normAutofit fontScale="92500" lnSpcReduction="10000"/>
          </a:bodyPr>
          <a:lstStyle/>
          <a:p>
            <a:pPr marL="0" indent="0">
              <a:buNone/>
            </a:pPr>
            <a:r>
              <a:rPr lang="en-CA" dirty="0">
                <a:solidFill>
                  <a:schemeClr val="tx1"/>
                </a:solidFill>
              </a:rPr>
              <a:t>Impact of acquittal in the family law proceeding.</a:t>
            </a:r>
          </a:p>
          <a:p>
            <a:pPr marL="0" indent="0">
              <a:buNone/>
            </a:pPr>
            <a:endParaRPr lang="en-CA" dirty="0">
              <a:solidFill>
                <a:schemeClr val="tx1"/>
              </a:solidFill>
            </a:endParaRPr>
          </a:p>
          <a:p>
            <a:pPr>
              <a:lnSpc>
                <a:spcPct val="107000"/>
              </a:lnSpc>
              <a:spcAft>
                <a:spcPts val="900"/>
              </a:spcAft>
            </a:pPr>
            <a:r>
              <a:rPr lang="en-CA" kern="0" dirty="0">
                <a:solidFill>
                  <a:schemeClr val="tx1"/>
                </a:solidFill>
                <a:effectLst/>
                <a:ea typeface="Times New Roman" panose="02020603050405020304" pitchFamily="18" charset="0"/>
                <a:cs typeface="Times New Roman" panose="02020603050405020304" pitchFamily="18" charset="0"/>
              </a:rPr>
              <a:t>The Mother argued that notwithstanding the acquittals, the criminal trial judge accepted that “something probably occurred between Mr. B. and [the child]”, but the judge could not find beyond a reasonable doubt that something inappropriate occurred between them. </a:t>
            </a:r>
          </a:p>
          <a:p>
            <a:pPr>
              <a:lnSpc>
                <a:spcPct val="107000"/>
              </a:lnSpc>
              <a:spcAft>
                <a:spcPts val="900"/>
              </a:spcAft>
            </a:pPr>
            <a:r>
              <a:rPr lang="en-CA" kern="0" dirty="0">
                <a:solidFill>
                  <a:schemeClr val="tx1"/>
                </a:solidFill>
                <a:ea typeface="Times New Roman" panose="02020603050405020304" pitchFamily="18" charset="0"/>
                <a:cs typeface="Times New Roman" panose="02020603050405020304" pitchFamily="18" charset="0"/>
              </a:rPr>
              <a:t>The Mother argued that </a:t>
            </a:r>
            <a:r>
              <a:rPr lang="en-CA" kern="0" dirty="0">
                <a:solidFill>
                  <a:schemeClr val="tx1"/>
                </a:solidFill>
                <a:effectLst/>
                <a:ea typeface="Times New Roman" panose="02020603050405020304" pitchFamily="18" charset="0"/>
                <a:cs typeface="Times New Roman" panose="02020603050405020304" pitchFamily="18" charset="0"/>
              </a:rPr>
              <a:t>“an acquittal is not a finding of innocence”, and that whether the Father sexually abused the child as she alleged remains undecided.</a:t>
            </a:r>
            <a:endParaRPr lang="en-CA" kern="100" dirty="0">
              <a:solidFill>
                <a:schemeClr val="tx1"/>
              </a:solidFill>
              <a:effectLs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382572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571B-F2ED-4D4B-B732-8B2683C3BEC7}"/>
              </a:ext>
            </a:extLst>
          </p:cNvPr>
          <p:cNvSpPr>
            <a:spLocks noGrp="1"/>
          </p:cNvSpPr>
          <p:nvPr>
            <p:ph type="title"/>
          </p:nvPr>
        </p:nvSpPr>
        <p:spPr/>
        <p:txBody>
          <a:bodyPr/>
          <a:lstStyle/>
          <a:p>
            <a:r>
              <a:rPr lang="en-CA" sz="4050" b="1" i="1" kern="1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K.L.B. v. S.W.B.</a:t>
            </a:r>
            <a:r>
              <a:rPr lang="en-CA" sz="4050" b="1" kern="1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 2021 BCSC 1437</a:t>
            </a:r>
            <a:endParaRPr lang="en-CA" b="1" dirty="0">
              <a:solidFill>
                <a:srgbClr val="FF0000"/>
              </a:solidFill>
            </a:endParaRPr>
          </a:p>
        </p:txBody>
      </p:sp>
      <p:sp>
        <p:nvSpPr>
          <p:cNvPr id="3" name="Content Placeholder 2">
            <a:extLst>
              <a:ext uri="{FF2B5EF4-FFF2-40B4-BE49-F238E27FC236}">
                <a16:creationId xmlns:a16="http://schemas.microsoft.com/office/drawing/2014/main" id="{6CA9B296-7C43-42C7-BA7F-1A93A893A580}"/>
              </a:ext>
            </a:extLst>
          </p:cNvPr>
          <p:cNvSpPr>
            <a:spLocks noGrp="1"/>
          </p:cNvSpPr>
          <p:nvPr>
            <p:ph idx="1"/>
          </p:nvPr>
        </p:nvSpPr>
        <p:spPr/>
        <p:txBody>
          <a:bodyPr>
            <a:normAutofit fontScale="92500"/>
          </a:bodyPr>
          <a:lstStyle/>
          <a:p>
            <a:pPr marL="0" indent="0">
              <a:buNone/>
            </a:pPr>
            <a:r>
              <a:rPr lang="en-CA" dirty="0">
                <a:solidFill>
                  <a:schemeClr val="tx1"/>
                </a:solidFill>
              </a:rPr>
              <a:t>Justice Ahmad did not accept the Mother’s position, stating the following:</a:t>
            </a:r>
          </a:p>
          <a:p>
            <a:endParaRPr lang="en-CA" dirty="0">
              <a:solidFill>
                <a:schemeClr val="tx1"/>
              </a:solidFill>
            </a:endParaRPr>
          </a:p>
          <a:p>
            <a:pPr marL="0" indent="0">
              <a:buNone/>
            </a:pPr>
            <a:r>
              <a:rPr lang="en-CA" kern="0" dirty="0">
                <a:solidFill>
                  <a:schemeClr val="tx1"/>
                </a:solidFill>
                <a:effectLst/>
                <a:ea typeface="Times New Roman" panose="02020603050405020304" pitchFamily="18" charset="0"/>
                <a:cs typeface="Times New Roman" panose="02020603050405020304" pitchFamily="18" charset="0"/>
              </a:rPr>
              <a:t>[147]   In this case, having gone through a full trial, Mr. B. was acquitted of both of the charges. It would be improper to, and I do not, reach behind that acquittal. I note only that he was charged, but not convicted, of those charges.</a:t>
            </a:r>
          </a:p>
          <a:p>
            <a:pPr marL="0" indent="0">
              <a:buNone/>
            </a:pPr>
            <a:endParaRPr lang="en-CA" kern="0" dirty="0">
              <a:solidFill>
                <a:schemeClr val="tx1"/>
              </a:solidFill>
              <a:ea typeface="Calibri" panose="020F0502020204030204" pitchFamily="34" charset="0"/>
              <a:cs typeface="Times New Roman" panose="02020603050405020304" pitchFamily="18" charset="0"/>
            </a:endParaRPr>
          </a:p>
          <a:p>
            <a:r>
              <a:rPr lang="en-CA" kern="0" dirty="0">
                <a:solidFill>
                  <a:schemeClr val="tx1"/>
                </a:solidFill>
                <a:effectLst/>
                <a:ea typeface="Calibri" panose="020F0502020204030204" pitchFamily="34" charset="0"/>
                <a:cs typeface="Times New Roman" panose="02020603050405020304" pitchFamily="18" charset="0"/>
              </a:rPr>
              <a:t>Justice Ahmad order graduated parenting time with the parties’ child (not M.B.) on a supervised basis, with the parenting schedule, including supervision, to be reviewed in 36 months.</a:t>
            </a:r>
            <a:endParaRPr lang="en-CA" dirty="0">
              <a:solidFill>
                <a:schemeClr val="tx1"/>
              </a:solidFill>
            </a:endParaRPr>
          </a:p>
          <a:p>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99550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600"/>
              </a:spcAft>
            </a:pPr>
            <a:r>
              <a:rPr lang="en-CA" b="1" i="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Marcus v. Trkla</a:t>
            </a:r>
            <a:r>
              <a:rPr lang="en-CA" b="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2018 BCSC 1912</a:t>
            </a:r>
            <a:endParaRPr lang="en-CA" b="1" kern="1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54439" y="1281660"/>
            <a:ext cx="7774020" cy="3151757"/>
          </a:xfrm>
        </p:spPr>
        <p:txBody>
          <a:bodyPr>
            <a:normAutofit fontScale="92500" lnSpcReduction="20000"/>
          </a:bodyPr>
          <a:lstStyle/>
          <a:p>
            <a:pPr marL="0" indent="0">
              <a:buNone/>
            </a:pPr>
            <a:r>
              <a:rPr lang="en-CA" dirty="0">
                <a:solidFill>
                  <a:schemeClr val="tx1"/>
                </a:solidFill>
              </a:rPr>
              <a:t>Decision of Master McDiarmid (July 25, 2018; Kamloops)</a:t>
            </a:r>
          </a:p>
          <a:p>
            <a:pPr marL="0" indent="0">
              <a:buNone/>
            </a:pPr>
            <a:endParaRPr lang="en-CA" dirty="0">
              <a:solidFill>
                <a:schemeClr val="tx1"/>
              </a:solidFill>
            </a:endParaRPr>
          </a:p>
          <a:p>
            <a:pPr>
              <a:lnSpc>
                <a:spcPct val="107000"/>
              </a:lnSpc>
              <a:spcAft>
                <a:spcPts val="600"/>
              </a:spcAft>
            </a:pPr>
            <a:r>
              <a:rPr lang="en-CA" kern="100" dirty="0">
                <a:solidFill>
                  <a:schemeClr val="tx1"/>
                </a:solidFill>
                <a:effectLst/>
                <a:ea typeface="Calibri" panose="020F0502020204030204" pitchFamily="34" charset="0"/>
                <a:cs typeface="Times New Roman" panose="02020603050405020304" pitchFamily="18" charset="0"/>
              </a:rPr>
              <a:t>Parties have three children, ages 8, 6-1/2 and 5-1/2.</a:t>
            </a:r>
          </a:p>
          <a:p>
            <a:pPr>
              <a:lnSpc>
                <a:spcPct val="107000"/>
              </a:lnSpc>
              <a:spcAft>
                <a:spcPts val="600"/>
              </a:spcAft>
            </a:pPr>
            <a:r>
              <a:rPr lang="en-CA" kern="100" dirty="0">
                <a:solidFill>
                  <a:schemeClr val="tx1"/>
                </a:solidFill>
                <a:ea typeface="Calibri" panose="020F0502020204030204" pitchFamily="34" charset="0"/>
                <a:cs typeface="Times New Roman" panose="02020603050405020304" pitchFamily="18" charset="0"/>
              </a:rPr>
              <a:t>In the Fall of 2017, the Father was arrested on allegations of sexual abuse of the children following a report by the Mother to MCFD.</a:t>
            </a:r>
          </a:p>
          <a:p>
            <a:pPr>
              <a:lnSpc>
                <a:spcPct val="107000"/>
              </a:lnSpc>
              <a:spcAft>
                <a:spcPts val="600"/>
              </a:spcAft>
            </a:pPr>
            <a:r>
              <a:rPr lang="en-CA" kern="100" dirty="0">
                <a:solidFill>
                  <a:schemeClr val="tx1"/>
                </a:solidFill>
                <a:effectLst/>
                <a:ea typeface="Calibri" panose="020F0502020204030204" pitchFamily="34" charset="0"/>
                <a:cs typeface="Times New Roman" panose="02020603050405020304" pitchFamily="18" charset="0"/>
              </a:rPr>
              <a:t>The Father was placed on an undertaking, but no charges were laid against him.</a:t>
            </a:r>
            <a:endParaRPr lang="en-CA" kern="100" dirty="0">
              <a:solidFill>
                <a:schemeClr val="tx1"/>
              </a:solidFill>
              <a:ea typeface="Calibri" panose="020F0502020204030204" pitchFamily="34" charset="0"/>
              <a:cs typeface="Times New Roman" panose="02020603050405020304" pitchFamily="18" charset="0"/>
            </a:endParaRPr>
          </a:p>
          <a:p>
            <a:pPr>
              <a:spcAft>
                <a:spcPts val="900"/>
              </a:spcAft>
            </a:pPr>
            <a:r>
              <a:rPr lang="en-CA" dirty="0">
                <a:solidFill>
                  <a:schemeClr val="tx1"/>
                </a:solidFill>
                <a:effectLst/>
                <a:ea typeface="Times New Roman" panose="02020603050405020304" pitchFamily="18" charset="0"/>
              </a:rPr>
              <a:t>Since the Fall of 2017, the Father’s parenting time with the children was limited and supervised.</a:t>
            </a:r>
          </a:p>
        </p:txBody>
      </p:sp>
    </p:spTree>
    <p:extLst>
      <p:ext uri="{BB962C8B-B14F-4D97-AF65-F5344CB8AC3E}">
        <p14:creationId xmlns:p14="http://schemas.microsoft.com/office/powerpoint/2010/main" val="3498136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62" y="553393"/>
            <a:ext cx="7635922" cy="680234"/>
          </a:xfrm>
        </p:spPr>
        <p:txBody>
          <a:bodyPr/>
          <a:lstStyle/>
          <a:p>
            <a:r>
              <a:rPr lang="en-CA" sz="3750" b="1" i="1" kern="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Marcus v. Trkla</a:t>
            </a:r>
            <a:r>
              <a:rPr lang="en-CA" sz="3750" b="1" kern="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 2018 BCSC 1912</a:t>
            </a:r>
            <a:endParaRPr lang="en-US" sz="3750" b="1" dirty="0">
              <a:solidFill>
                <a:srgbClr val="FF0000"/>
              </a:solidFill>
            </a:endParaRPr>
          </a:p>
        </p:txBody>
      </p:sp>
      <p:sp>
        <p:nvSpPr>
          <p:cNvPr id="3" name="Content Placeholder 2"/>
          <p:cNvSpPr>
            <a:spLocks noGrp="1"/>
          </p:cNvSpPr>
          <p:nvPr>
            <p:ph idx="1"/>
          </p:nvPr>
        </p:nvSpPr>
        <p:spPr>
          <a:xfrm>
            <a:off x="910988" y="1361364"/>
            <a:ext cx="7635923" cy="3142397"/>
          </a:xfrm>
        </p:spPr>
        <p:txBody>
          <a:bodyPr>
            <a:noAutofit/>
          </a:bodyPr>
          <a:lstStyle/>
          <a:p>
            <a:pPr>
              <a:spcAft>
                <a:spcPts val="900"/>
              </a:spcAft>
            </a:pPr>
            <a:r>
              <a:rPr lang="en-CA" sz="1575" dirty="0">
                <a:ea typeface="Times New Roman" panose="02020603050405020304" pitchFamily="18" charset="0"/>
              </a:rPr>
              <a:t>Master McDiarmid noted that he had some concerns as to how the sexual assault issues were elicited from the children, “but that does not mean I minimize them”.</a:t>
            </a:r>
          </a:p>
          <a:p>
            <a:pPr>
              <a:spcAft>
                <a:spcPts val="900"/>
              </a:spcAft>
            </a:pPr>
            <a:r>
              <a:rPr lang="en-CA" sz="1575" dirty="0">
                <a:ea typeface="Times New Roman" panose="02020603050405020304" pitchFamily="18" charset="0"/>
              </a:rPr>
              <a:t>The Master went on to say that:</a:t>
            </a:r>
          </a:p>
          <a:p>
            <a:pPr>
              <a:spcAft>
                <a:spcPts val="900"/>
              </a:spcAft>
            </a:pPr>
            <a:r>
              <a:rPr lang="en-CA" sz="1575" dirty="0">
                <a:ea typeface="Times New Roman" panose="02020603050405020304" pitchFamily="18" charset="0"/>
              </a:rPr>
              <a:t>a) “I cannot imagine anything more difficult for parents to deal with than concerns about sexual assaults on their children. It is also extremely difficult to deal with a wrongful accusation of one’s children. …</a:t>
            </a:r>
          </a:p>
          <a:p>
            <a:pPr>
              <a:spcAft>
                <a:spcPts val="900"/>
              </a:spcAft>
            </a:pPr>
            <a:r>
              <a:rPr lang="en-CA" sz="1575" dirty="0">
                <a:ea typeface="Times New Roman" panose="02020603050405020304" pitchFamily="18" charset="0"/>
              </a:rPr>
              <a:t>b) Both parties want the best for their children. The respondent, as I have said, wants to protect the parties’ children; the claimant wants a relationship with them.</a:t>
            </a:r>
            <a:endParaRPr lang="en-US" sz="1575" dirty="0"/>
          </a:p>
        </p:txBody>
      </p:sp>
    </p:spTree>
    <p:extLst>
      <p:ext uri="{BB962C8B-B14F-4D97-AF65-F5344CB8AC3E}">
        <p14:creationId xmlns:p14="http://schemas.microsoft.com/office/powerpoint/2010/main" val="307526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4667864" y="273844"/>
            <a:ext cx="3847486" cy="689974"/>
          </a:xfrm>
        </p:spPr>
        <p:txBody>
          <a:bodyPr spcFirstLastPara="1" vert="horz" wrap="square" lIns="68580" tIns="34290" rIns="68580" bIns="34290" rtlCol="0" anchor="ctr" anchorCtr="0">
            <a:normAutofit/>
          </a:bodyPr>
          <a:lstStyle/>
          <a:p>
            <a:r>
              <a:rPr lang="en-US" sz="2325" dirty="0"/>
              <a:t>Who is a “family member”? </a:t>
            </a:r>
          </a:p>
        </p:txBody>
      </p:sp>
      <p:pic>
        <p:nvPicPr>
          <p:cNvPr id="16" name="Content Placeholder 15" descr="A robot illustration of a family">
            <a:extLst>
              <a:ext uri="{FF2B5EF4-FFF2-40B4-BE49-F238E27FC236}">
                <a16:creationId xmlns:a16="http://schemas.microsoft.com/office/drawing/2014/main" id="{159A0B1F-5C1B-187E-0B80-F9A806AB321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1907036"/>
            <a:ext cx="3886200" cy="2188266"/>
          </a:xfrm>
          <a:noFill/>
        </p:spPr>
      </p:pic>
      <p:sp>
        <p:nvSpPr>
          <p:cNvPr id="3" name="TextBox 2">
            <a:extLst>
              <a:ext uri="{FF2B5EF4-FFF2-40B4-BE49-F238E27FC236}">
                <a16:creationId xmlns:a16="http://schemas.microsoft.com/office/drawing/2014/main" id="{782FDDBC-3137-4E40-B5B0-568765225F1A}"/>
              </a:ext>
            </a:extLst>
          </p:cNvPr>
          <p:cNvSpPr txBox="1"/>
          <p:nvPr/>
        </p:nvSpPr>
        <p:spPr>
          <a:xfrm>
            <a:off x="4629150" y="1369219"/>
            <a:ext cx="3886200" cy="3263504"/>
          </a:xfrm>
          <a:prstGeom prst="rect">
            <a:avLst/>
          </a:prstGeom>
        </p:spPr>
        <p:txBody>
          <a:bodyPr vert="horz" lIns="68580" tIns="34290" rIns="68580" bIns="34290" rtlCol="0">
            <a:normAutofit/>
          </a:bodyPr>
          <a:lstStyle/>
          <a:p>
            <a:pPr marL="214313" indent="-214313">
              <a:lnSpc>
                <a:spcPct val="90000"/>
              </a:lnSpc>
              <a:spcAft>
                <a:spcPts val="450"/>
              </a:spcAft>
              <a:buFont typeface="Wingdings" pitchFamily="2" charset="2"/>
              <a:buChar char="v"/>
            </a:pPr>
            <a:endParaRPr lang="en-US" sz="1050" dirty="0">
              <a:solidFill>
                <a:srgbClr val="514E4C"/>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CE9CA390-17D0-7338-765E-8A1FEF26FDF8}"/>
              </a:ext>
            </a:extLst>
          </p:cNvPr>
          <p:cNvSpPr txBox="1"/>
          <p:nvPr/>
        </p:nvSpPr>
        <p:spPr>
          <a:xfrm>
            <a:off x="4840942" y="1369219"/>
            <a:ext cx="4168588" cy="3252685"/>
          </a:xfrm>
          <a:prstGeom prst="rect">
            <a:avLst/>
          </a:prstGeom>
          <a:noFill/>
        </p:spPr>
        <p:txBody>
          <a:bodyPr wrap="square" rtlCol="0">
            <a:spAutoFit/>
          </a:bodyPr>
          <a:lstStyle/>
          <a:p>
            <a:pPr marL="214313" indent="-214313">
              <a:lnSpc>
                <a:spcPct val="90000"/>
              </a:lnSpc>
              <a:spcAft>
                <a:spcPts val="450"/>
              </a:spcAft>
              <a:buFont typeface="Wingdings" pitchFamily="2" charset="2"/>
              <a:buChar char="Ø"/>
            </a:pPr>
            <a:r>
              <a:rPr lang="en-US" sz="1800" dirty="0">
                <a:solidFill>
                  <a:srgbClr val="514E4C"/>
                </a:solidFill>
                <a:latin typeface="Franklin Gothic Book" panose="020B0503020102020204" pitchFamily="34" charset="0"/>
              </a:rPr>
              <a:t> the person's spouse or former spouse (incl. marriage-like/common law relationship)</a:t>
            </a:r>
          </a:p>
          <a:p>
            <a:pPr marL="214313" indent="-214313">
              <a:lnSpc>
                <a:spcPct val="90000"/>
              </a:lnSpc>
              <a:spcAft>
                <a:spcPts val="450"/>
              </a:spcAft>
              <a:buFont typeface="Wingdings" pitchFamily="2" charset="2"/>
              <a:buChar char="Ø"/>
            </a:pPr>
            <a:r>
              <a:rPr lang="en-US" sz="1800" dirty="0">
                <a:solidFill>
                  <a:srgbClr val="514E4C"/>
                </a:solidFill>
                <a:latin typeface="Franklin Gothic Book" panose="020B0503020102020204" pitchFamily="34" charset="0"/>
              </a:rPr>
              <a:t>a parent or guardian of the person's child</a:t>
            </a:r>
          </a:p>
          <a:p>
            <a:pPr marL="214313" indent="-214313">
              <a:lnSpc>
                <a:spcPct val="90000"/>
              </a:lnSpc>
              <a:spcAft>
                <a:spcPts val="450"/>
              </a:spcAft>
              <a:buFont typeface="Wingdings" pitchFamily="2" charset="2"/>
              <a:buChar char="Ø"/>
            </a:pPr>
            <a:r>
              <a:rPr lang="en-US" sz="1800" dirty="0">
                <a:solidFill>
                  <a:srgbClr val="514E4C"/>
                </a:solidFill>
                <a:latin typeface="Franklin Gothic Book" panose="020B0503020102020204" pitchFamily="34" charset="0"/>
              </a:rPr>
              <a:t>a person who lives with and is related to the person,  parent/guardian, or spouse/former spouse</a:t>
            </a:r>
          </a:p>
          <a:p>
            <a:pPr marL="214313" indent="-214313">
              <a:lnSpc>
                <a:spcPct val="90000"/>
              </a:lnSpc>
              <a:spcAft>
                <a:spcPts val="450"/>
              </a:spcAft>
              <a:buFont typeface="Wingdings" pitchFamily="2" charset="2"/>
              <a:buChar char="Ø"/>
            </a:pPr>
            <a:r>
              <a:rPr lang="en-US" sz="1800" dirty="0">
                <a:solidFill>
                  <a:srgbClr val="514E4C"/>
                </a:solidFill>
                <a:latin typeface="Franklin Gothic Book" panose="020B0503020102020204" pitchFamily="34" charset="0"/>
              </a:rPr>
              <a:t>the person's child, and includes a child who is living with, or whose parent or guardian is a person referred to above </a:t>
            </a:r>
          </a:p>
          <a:p>
            <a:endParaRPr lang="en-US" sz="1050" dirty="0"/>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E207841-1EE2-9D80-911F-908F5C0BADC9}"/>
                  </a:ext>
                </a:extLst>
              </p14:cNvPr>
              <p14:cNvContentPartPr/>
              <p14:nvPr/>
            </p14:nvContentPartPr>
            <p14:xfrm>
              <a:off x="8689976" y="4652698"/>
              <a:ext cx="270" cy="270"/>
            </p14:xfrm>
          </p:contentPart>
        </mc:Choice>
        <mc:Fallback xmlns="">
          <p:pic>
            <p:nvPicPr>
              <p:cNvPr id="9" name="Ink 8">
                <a:extLst>
                  <a:ext uri="{FF2B5EF4-FFF2-40B4-BE49-F238E27FC236}">
                    <a16:creationId xmlns:a16="http://schemas.microsoft.com/office/drawing/2014/main" id="{BE207841-1EE2-9D80-911F-908F5C0BADC9}"/>
                  </a:ext>
                </a:extLst>
              </p:cNvPr>
              <p:cNvPicPr/>
              <p:nvPr/>
            </p:nvPicPr>
            <p:blipFill>
              <a:blip r:embed="rId7"/>
              <a:stretch>
                <a:fillRect/>
              </a:stretch>
            </p:blipFill>
            <p:spPr>
              <a:xfrm>
                <a:off x="8683226" y="4645948"/>
                <a:ext cx="13500" cy="13500"/>
              </a:xfrm>
              <a:prstGeom prst="rect">
                <a:avLst/>
              </a:prstGeom>
            </p:spPr>
          </p:pic>
        </mc:Fallback>
      </mc:AlternateContent>
      <p:grpSp>
        <p:nvGrpSpPr>
          <p:cNvPr id="13" name="Group 12">
            <a:extLst>
              <a:ext uri="{FF2B5EF4-FFF2-40B4-BE49-F238E27FC236}">
                <a16:creationId xmlns:a16="http://schemas.microsoft.com/office/drawing/2014/main" id="{9121D3FF-764A-805E-BA9E-1B0103256857}"/>
              </a:ext>
            </a:extLst>
          </p:cNvPr>
          <p:cNvGrpSpPr/>
          <p:nvPr/>
        </p:nvGrpSpPr>
        <p:grpSpPr>
          <a:xfrm>
            <a:off x="8689976" y="4704268"/>
            <a:ext cx="270" cy="270"/>
            <a:chOff x="11586635" y="6272357"/>
            <a:chExt cx="360" cy="36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CC5D9FD-4A91-8FB5-D0F6-0BAE03413DE3}"/>
                    </a:ext>
                  </a:extLst>
                </p14:cNvPr>
                <p14:cNvContentPartPr/>
                <p14:nvPr/>
              </p14:nvContentPartPr>
              <p14:xfrm>
                <a:off x="11586635" y="6272357"/>
                <a:ext cx="360" cy="360"/>
              </p14:xfrm>
            </p:contentPart>
          </mc:Choice>
          <mc:Fallback xmlns="">
            <p:pic>
              <p:nvPicPr>
                <p:cNvPr id="10" name="Ink 9">
                  <a:extLst>
                    <a:ext uri="{FF2B5EF4-FFF2-40B4-BE49-F238E27FC236}">
                      <a16:creationId xmlns:a16="http://schemas.microsoft.com/office/drawing/2014/main" id="{8CC5D9FD-4A91-8FB5-D0F6-0BAE03413DE3}"/>
                    </a:ext>
                  </a:extLst>
                </p:cNvPr>
                <p:cNvPicPr/>
                <p:nvPr/>
              </p:nvPicPr>
              <p:blipFill>
                <a:blip r:embed="rId9"/>
                <a:stretch>
                  <a:fillRect/>
                </a:stretch>
              </p:blipFill>
              <p:spPr>
                <a:xfrm>
                  <a:off x="11577635" y="62633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0F32C7-85BD-1314-FB1C-982017AC3162}"/>
                    </a:ext>
                  </a:extLst>
                </p14:cNvPr>
                <p14:cNvContentPartPr/>
                <p14:nvPr/>
              </p14:nvContentPartPr>
              <p14:xfrm>
                <a:off x="11586635" y="6272357"/>
                <a:ext cx="360" cy="360"/>
              </p14:xfrm>
            </p:contentPart>
          </mc:Choice>
          <mc:Fallback xmlns="">
            <p:pic>
              <p:nvPicPr>
                <p:cNvPr id="11" name="Ink 10">
                  <a:extLst>
                    <a:ext uri="{FF2B5EF4-FFF2-40B4-BE49-F238E27FC236}">
                      <a16:creationId xmlns:a16="http://schemas.microsoft.com/office/drawing/2014/main" id="{390F32C7-85BD-1314-FB1C-982017AC3162}"/>
                    </a:ext>
                  </a:extLst>
                </p:cNvPr>
                <p:cNvPicPr/>
                <p:nvPr/>
              </p:nvPicPr>
              <p:blipFill>
                <a:blip r:embed="rId9"/>
                <a:stretch>
                  <a:fillRect/>
                </a:stretch>
              </p:blipFill>
              <p:spPr>
                <a:xfrm>
                  <a:off x="11577635" y="62633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B3391F98-E982-79F3-0B6F-79E6C76D899B}"/>
                    </a:ext>
                  </a:extLst>
                </p14:cNvPr>
                <p14:cNvContentPartPr/>
                <p14:nvPr/>
              </p14:nvContentPartPr>
              <p14:xfrm>
                <a:off x="11586635" y="6272357"/>
                <a:ext cx="360" cy="360"/>
              </p14:xfrm>
            </p:contentPart>
          </mc:Choice>
          <mc:Fallback xmlns="">
            <p:pic>
              <p:nvPicPr>
                <p:cNvPr id="12" name="Ink 11">
                  <a:extLst>
                    <a:ext uri="{FF2B5EF4-FFF2-40B4-BE49-F238E27FC236}">
                      <a16:creationId xmlns:a16="http://schemas.microsoft.com/office/drawing/2014/main" id="{B3391F98-E982-79F3-0B6F-79E6C76D899B}"/>
                    </a:ext>
                  </a:extLst>
                </p:cNvPr>
                <p:cNvPicPr/>
                <p:nvPr/>
              </p:nvPicPr>
              <p:blipFill>
                <a:blip r:embed="rId9"/>
                <a:stretch>
                  <a:fillRect/>
                </a:stretch>
              </p:blipFill>
              <p:spPr>
                <a:xfrm>
                  <a:off x="11577635" y="6263357"/>
                  <a:ext cx="18000" cy="18000"/>
                </a:xfrm>
                <a:prstGeom prst="rect">
                  <a:avLst/>
                </a:prstGeom>
              </p:spPr>
            </p:pic>
          </mc:Fallback>
        </mc:AlternateContent>
      </p:grpSp>
    </p:spTree>
    <p:extLst>
      <p:ext uri="{BB962C8B-B14F-4D97-AF65-F5344CB8AC3E}">
        <p14:creationId xmlns:p14="http://schemas.microsoft.com/office/powerpoint/2010/main" val="4283634204"/>
      </p:ext>
    </p:extLst>
  </p:cSld>
  <p:clrMapOvr>
    <a:masterClrMapping/>
  </p:clrMapOvr>
  <mc:AlternateContent xmlns:mc="http://schemas.openxmlformats.org/markup-compatibility/2006" xmlns:p14="http://schemas.microsoft.com/office/powerpoint/2010/main">
    <mc:Choice Requires="p14">
      <p:transition spd="slow" p14:dur="2000" advTm="47445"/>
    </mc:Choice>
    <mc:Fallback xmlns="">
      <p:transition spd="slow" advTm="4744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6913-FF26-41C0-A211-D97DE5A8519E}"/>
              </a:ext>
            </a:extLst>
          </p:cNvPr>
          <p:cNvSpPr>
            <a:spLocks noGrp="1"/>
          </p:cNvSpPr>
          <p:nvPr>
            <p:ph type="title"/>
          </p:nvPr>
        </p:nvSpPr>
        <p:spPr/>
        <p:txBody>
          <a:bodyPr/>
          <a:lstStyle/>
          <a:p>
            <a:r>
              <a:rPr lang="en-CA" sz="3900" b="1" i="1" kern="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Marcus v. Trkla</a:t>
            </a:r>
            <a:r>
              <a:rPr lang="en-CA" sz="3900" b="1" kern="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 2018 BCSC 1912</a:t>
            </a:r>
            <a:endParaRPr lang="en-CA" sz="3900" b="1" dirty="0">
              <a:solidFill>
                <a:srgbClr val="FF0000"/>
              </a:solidFill>
            </a:endParaRPr>
          </a:p>
        </p:txBody>
      </p:sp>
      <p:sp>
        <p:nvSpPr>
          <p:cNvPr id="3" name="Content Placeholder 2">
            <a:extLst>
              <a:ext uri="{FF2B5EF4-FFF2-40B4-BE49-F238E27FC236}">
                <a16:creationId xmlns:a16="http://schemas.microsoft.com/office/drawing/2014/main" id="{4CF8EF3D-BE5E-4341-9768-9B58EC1E4FA5}"/>
              </a:ext>
            </a:extLst>
          </p:cNvPr>
          <p:cNvSpPr>
            <a:spLocks noGrp="1"/>
          </p:cNvSpPr>
          <p:nvPr>
            <p:ph idx="1"/>
          </p:nvPr>
        </p:nvSpPr>
        <p:spPr/>
        <p:txBody>
          <a:bodyPr>
            <a:normAutofit/>
          </a:bodyPr>
          <a:lstStyle/>
          <a:p>
            <a:pPr>
              <a:lnSpc>
                <a:spcPct val="107000"/>
              </a:lnSpc>
              <a:spcAft>
                <a:spcPts val="600"/>
              </a:spcAft>
            </a:pPr>
            <a:r>
              <a:rPr lang="en-CA" sz="1950" kern="100" dirty="0">
                <a:ea typeface="Calibri" panose="020F0502020204030204" pitchFamily="34" charset="0"/>
                <a:cs typeface="Times New Roman" panose="02020603050405020304" pitchFamily="18" charset="0"/>
              </a:rPr>
              <a:t>In the outcome, Master McDiarmid granted increased parenting time for the Father, but such parenting time was under supervision.</a:t>
            </a:r>
          </a:p>
          <a:p>
            <a:pPr marL="0" indent="0">
              <a:lnSpc>
                <a:spcPct val="107000"/>
              </a:lnSpc>
              <a:spcAft>
                <a:spcPts val="600"/>
              </a:spcAft>
              <a:buNone/>
            </a:pPr>
            <a:endParaRPr lang="en-CA" sz="1950" kern="100" dirty="0">
              <a:ea typeface="Calibri" panose="020F0502020204030204" pitchFamily="34" charset="0"/>
              <a:cs typeface="Times New Roman" panose="02020603050405020304" pitchFamily="18" charset="0"/>
            </a:endParaRPr>
          </a:p>
          <a:p>
            <a:pPr>
              <a:lnSpc>
                <a:spcPct val="107000"/>
              </a:lnSpc>
              <a:spcAft>
                <a:spcPts val="600"/>
              </a:spcAft>
            </a:pPr>
            <a:r>
              <a:rPr lang="en-CA" sz="1950" kern="100" dirty="0">
                <a:ea typeface="Calibri" panose="020F0502020204030204" pitchFamily="34" charset="0"/>
                <a:cs typeface="Times New Roman" panose="02020603050405020304" pitchFamily="18" charset="0"/>
              </a:rPr>
              <a:t>The arrangement was to stay in place at least until the Section 211 Report was completed, with either party granted leave to review parenting time after the report.</a:t>
            </a:r>
          </a:p>
          <a:p>
            <a:pPr lvl="1"/>
            <a:endParaRPr lang="en-CA" sz="1950" dirty="0"/>
          </a:p>
        </p:txBody>
      </p:sp>
    </p:spTree>
    <p:extLst>
      <p:ext uri="{BB962C8B-B14F-4D97-AF65-F5344CB8AC3E}">
        <p14:creationId xmlns:p14="http://schemas.microsoft.com/office/powerpoint/2010/main" val="3854718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34B8-868C-48D1-8320-80AB6ABDFB0A}"/>
              </a:ext>
            </a:extLst>
          </p:cNvPr>
          <p:cNvSpPr>
            <a:spLocks noGrp="1"/>
          </p:cNvSpPr>
          <p:nvPr>
            <p:ph type="title"/>
          </p:nvPr>
        </p:nvSpPr>
        <p:spPr/>
        <p:txBody>
          <a:bodyPr/>
          <a:lstStyle/>
          <a:p>
            <a:pPr>
              <a:lnSpc>
                <a:spcPct val="107000"/>
              </a:lnSpc>
              <a:spcAft>
                <a:spcPts val="600"/>
              </a:spcAft>
            </a:pPr>
            <a:r>
              <a:rPr lang="en-CA" b="1" i="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A.M.O. v. A.L.V.</a:t>
            </a:r>
            <a:r>
              <a:rPr lang="en-CA" b="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2018 BCSC 352 </a:t>
            </a:r>
            <a:endParaRPr lang="en-CA" b="1" kern="100" dirty="0">
              <a:solidFill>
                <a:srgbClr val="FF0000"/>
              </a:solidFill>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E6E15A-221E-4B19-9884-F79D66EC0ABD}"/>
              </a:ext>
            </a:extLst>
          </p:cNvPr>
          <p:cNvSpPr>
            <a:spLocks noGrp="1"/>
          </p:cNvSpPr>
          <p:nvPr>
            <p:ph idx="1"/>
          </p:nvPr>
        </p:nvSpPr>
        <p:spPr>
          <a:xfrm>
            <a:off x="457200" y="1180923"/>
            <a:ext cx="8229600" cy="3394472"/>
          </a:xfrm>
        </p:spPr>
        <p:txBody>
          <a:bodyPr>
            <a:normAutofit/>
          </a:bodyPr>
          <a:lstStyle/>
          <a:p>
            <a:pPr marL="0" indent="0">
              <a:buNone/>
            </a:pPr>
            <a:r>
              <a:rPr lang="en-CA" sz="1500" dirty="0"/>
              <a:t>Decision of Master Caldwell (March 8, 2018; New Westminster)</a:t>
            </a:r>
          </a:p>
          <a:p>
            <a:pPr marL="0" indent="0">
              <a:buNone/>
            </a:pPr>
            <a:endParaRPr lang="en-CA" sz="1500" dirty="0"/>
          </a:p>
          <a:p>
            <a:pPr>
              <a:lnSpc>
                <a:spcPct val="107000"/>
              </a:lnSpc>
              <a:spcAft>
                <a:spcPts val="600"/>
              </a:spcAft>
            </a:pPr>
            <a:r>
              <a:rPr lang="en-CA" sz="1500" kern="100" dirty="0">
                <a:ea typeface="Calibri" panose="020F0502020204030204" pitchFamily="34" charset="0"/>
                <a:cs typeface="Times New Roman" panose="02020603050405020304" pitchFamily="18" charset="0"/>
              </a:rPr>
              <a:t>The parties have a 3 year old child, A.</a:t>
            </a:r>
          </a:p>
          <a:p>
            <a:pPr>
              <a:lnSpc>
                <a:spcPct val="107000"/>
              </a:lnSpc>
              <a:spcAft>
                <a:spcPts val="600"/>
              </a:spcAft>
            </a:pPr>
            <a:r>
              <a:rPr lang="en-CA" sz="1500" kern="100" dirty="0">
                <a:ea typeface="Calibri" panose="020F0502020204030204" pitchFamily="34" charset="0"/>
                <a:cs typeface="Times New Roman" panose="02020603050405020304" pitchFamily="18" charset="0"/>
              </a:rPr>
              <a:t>After separation, the Mother moved with the child to Vancouver Island in spite of an order that the child not be removed from the Lower Mainland.</a:t>
            </a:r>
          </a:p>
          <a:p>
            <a:pPr>
              <a:lnSpc>
                <a:spcPct val="107000"/>
              </a:lnSpc>
              <a:spcAft>
                <a:spcPts val="600"/>
              </a:spcAft>
            </a:pPr>
            <a:r>
              <a:rPr lang="en-CA" sz="1500" kern="100" dirty="0">
                <a:ea typeface="Calibri" panose="020F0502020204030204" pitchFamily="34" charset="0"/>
                <a:cs typeface="Times New Roman" panose="02020603050405020304" pitchFamily="18" charset="0"/>
              </a:rPr>
              <a:t>The Father was charged with assault on the Mother. That matter came on for trial and the Father was acquitted. </a:t>
            </a:r>
          </a:p>
          <a:p>
            <a:pPr>
              <a:lnSpc>
                <a:spcPct val="107000"/>
              </a:lnSpc>
              <a:spcAft>
                <a:spcPts val="600"/>
              </a:spcAft>
            </a:pPr>
            <a:r>
              <a:rPr lang="en-CA" sz="1500" kern="100" dirty="0">
                <a:ea typeface="Calibri" panose="020F0502020204030204" pitchFamily="34" charset="0"/>
                <a:cs typeface="Times New Roman" panose="02020603050405020304" pitchFamily="18" charset="0"/>
              </a:rPr>
              <a:t>Master Caldwell noted that he was advised that after all of the evidence was given but before argument was heard, Crown Counsel rose and invited the court to dismiss all charges</a:t>
            </a:r>
          </a:p>
          <a:p>
            <a:pPr>
              <a:lnSpc>
                <a:spcPct val="107000"/>
              </a:lnSpc>
              <a:spcAft>
                <a:spcPts val="600"/>
              </a:spcAft>
            </a:pPr>
            <a:r>
              <a:rPr lang="en-CA" sz="1500" kern="100" dirty="0">
                <a:ea typeface="Calibri" panose="020F0502020204030204" pitchFamily="34" charset="0"/>
                <a:cs typeface="Times New Roman" panose="02020603050405020304" pitchFamily="18" charset="0"/>
              </a:rPr>
              <a:t>The RCMP declined to pursue further allegations by the Mother against the Father. </a:t>
            </a:r>
          </a:p>
        </p:txBody>
      </p:sp>
    </p:spTree>
    <p:extLst>
      <p:ext uri="{BB962C8B-B14F-4D97-AF65-F5344CB8AC3E}">
        <p14:creationId xmlns:p14="http://schemas.microsoft.com/office/powerpoint/2010/main" val="79684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991-5376-4FF6-6671-0D062507A227}"/>
              </a:ext>
            </a:extLst>
          </p:cNvPr>
          <p:cNvSpPr>
            <a:spLocks noGrp="1"/>
          </p:cNvSpPr>
          <p:nvPr>
            <p:ph type="title"/>
          </p:nvPr>
        </p:nvSpPr>
        <p:spPr/>
        <p:txBody>
          <a:bodyPr/>
          <a:lstStyle/>
          <a:p>
            <a:r>
              <a:rPr lang="en-CA" b="1" i="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A.M.O. v. A.L.V.</a:t>
            </a:r>
            <a:r>
              <a:rPr lang="en-CA" b="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2018 BCSC 352</a:t>
            </a:r>
            <a:endParaRPr lang="en-CA" dirty="0"/>
          </a:p>
        </p:txBody>
      </p:sp>
      <p:sp>
        <p:nvSpPr>
          <p:cNvPr id="3" name="Content Placeholder 2">
            <a:extLst>
              <a:ext uri="{FF2B5EF4-FFF2-40B4-BE49-F238E27FC236}">
                <a16:creationId xmlns:a16="http://schemas.microsoft.com/office/drawing/2014/main" id="{9A582F60-B865-BE3F-907A-873861141696}"/>
              </a:ext>
            </a:extLst>
          </p:cNvPr>
          <p:cNvSpPr>
            <a:spLocks noGrp="1"/>
          </p:cNvSpPr>
          <p:nvPr>
            <p:ph idx="1"/>
          </p:nvPr>
        </p:nvSpPr>
        <p:spPr/>
        <p:txBody>
          <a:bodyPr>
            <a:normAutofit/>
          </a:bodyPr>
          <a:lstStyle/>
          <a:p>
            <a:r>
              <a:rPr lang="en-CA" dirty="0">
                <a:solidFill>
                  <a:schemeClr val="tx1"/>
                </a:solidFill>
              </a:rPr>
              <a:t>The Mother refused to return the child to the Father alleging that he had sexually abused the child. </a:t>
            </a:r>
          </a:p>
          <a:p>
            <a:endParaRPr lang="en-CA" dirty="0">
              <a:solidFill>
                <a:schemeClr val="tx1"/>
              </a:solidFill>
            </a:endParaRPr>
          </a:p>
          <a:p>
            <a:r>
              <a:rPr lang="en-CA" dirty="0">
                <a:solidFill>
                  <a:schemeClr val="tx1"/>
                </a:solidFill>
              </a:rPr>
              <a:t>Master Caldwell did not accept the Mother’s allegations:</a:t>
            </a:r>
          </a:p>
          <a:p>
            <a:pPr>
              <a:spcAft>
                <a:spcPts val="900"/>
              </a:spcAft>
            </a:pPr>
            <a:r>
              <a:rPr lang="en-CA" sz="1350" dirty="0">
                <a:ea typeface="Times New Roman" panose="02020603050405020304" pitchFamily="18" charset="0"/>
              </a:rPr>
              <a:t>[27]  It is clear from my detailed review of the material, that there is not one shred of independent evidence supporting the Respondent’s [Mother’s] allegations concerning the Claimant [Father] having sexually assaulted A.; in point of fact, the objective evidence presented supports exactly to opposite conclusion.  I invited counsel for the Respondent several times during her submissions to take me to any such independent, objective evidence but she was unable to do so.</a:t>
            </a:r>
          </a:p>
          <a:p>
            <a:pPr>
              <a:spcAft>
                <a:spcPts val="900"/>
              </a:spcAft>
            </a:pPr>
            <a:r>
              <a:rPr lang="en-CA" sz="1350" dirty="0">
                <a:ea typeface="Times New Roman" panose="02020603050405020304" pitchFamily="18" charset="0"/>
              </a:rPr>
              <a:t>[28]  The Respondent’s [Mother’s] credibility is at least suspect in light of the numerous examples of her allegations which can be at least questioned, if not completely refuted by reproducible documentary evidence.</a:t>
            </a:r>
          </a:p>
        </p:txBody>
      </p:sp>
    </p:spTree>
    <p:extLst>
      <p:ext uri="{BB962C8B-B14F-4D97-AF65-F5344CB8AC3E}">
        <p14:creationId xmlns:p14="http://schemas.microsoft.com/office/powerpoint/2010/main" val="2675415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E5E9-A08E-9029-4E5D-FAE42DD21FBF}"/>
              </a:ext>
            </a:extLst>
          </p:cNvPr>
          <p:cNvSpPr>
            <a:spLocks noGrp="1"/>
          </p:cNvSpPr>
          <p:nvPr>
            <p:ph type="title"/>
          </p:nvPr>
        </p:nvSpPr>
        <p:spPr>
          <a:xfrm>
            <a:off x="628650" y="273844"/>
            <a:ext cx="7886700" cy="616063"/>
          </a:xfrm>
        </p:spPr>
        <p:txBody>
          <a:bodyPr/>
          <a:lstStyle/>
          <a:p>
            <a:r>
              <a:rPr lang="en-CA" b="1" i="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A.M.O. v. A.L.V.</a:t>
            </a:r>
            <a:r>
              <a:rPr lang="en-CA" b="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2018 BCSC 352</a:t>
            </a:r>
            <a:endParaRPr lang="en-CA" dirty="0"/>
          </a:p>
        </p:txBody>
      </p:sp>
      <p:sp>
        <p:nvSpPr>
          <p:cNvPr id="3" name="Content Placeholder 2">
            <a:extLst>
              <a:ext uri="{FF2B5EF4-FFF2-40B4-BE49-F238E27FC236}">
                <a16:creationId xmlns:a16="http://schemas.microsoft.com/office/drawing/2014/main" id="{11DBE80B-FC10-76D1-70A6-B2EC4755F69A}"/>
              </a:ext>
            </a:extLst>
          </p:cNvPr>
          <p:cNvSpPr>
            <a:spLocks noGrp="1"/>
          </p:cNvSpPr>
          <p:nvPr>
            <p:ph idx="1"/>
          </p:nvPr>
        </p:nvSpPr>
        <p:spPr>
          <a:xfrm>
            <a:off x="628649" y="889906"/>
            <a:ext cx="7747907" cy="4253593"/>
          </a:xfrm>
        </p:spPr>
        <p:txBody>
          <a:bodyPr>
            <a:noAutofit/>
          </a:bodyPr>
          <a:lstStyle/>
          <a:p>
            <a:pPr marL="0" indent="0">
              <a:spcAft>
                <a:spcPts val="900"/>
              </a:spcAft>
              <a:buNone/>
            </a:pPr>
            <a:r>
              <a:rPr lang="en-CA" dirty="0">
                <a:solidFill>
                  <a:schemeClr val="tx1"/>
                </a:solidFill>
                <a:effectLst/>
                <a:latin typeface="Palatino Linotype" panose="02040502050505030304" pitchFamily="18" charset="0"/>
                <a:ea typeface="Times New Roman" panose="02020603050405020304" pitchFamily="18" charset="0"/>
              </a:rPr>
              <a:t>Regarding the allegations, Master Caldwell stated:</a:t>
            </a:r>
          </a:p>
          <a:p>
            <a:pPr>
              <a:spcAft>
                <a:spcPts val="900"/>
              </a:spcAft>
            </a:pPr>
            <a:r>
              <a:rPr lang="en-CA" dirty="0">
                <a:solidFill>
                  <a:schemeClr val="tx1"/>
                </a:solidFill>
                <a:effectLst/>
                <a:latin typeface="Palatino Linotype" panose="02040502050505030304" pitchFamily="18" charset="0"/>
                <a:ea typeface="Times New Roman" panose="02020603050405020304" pitchFamily="18" charset="0"/>
              </a:rPr>
              <a:t>[30]  I find that the position taken by the Respondent is unsupportable on the evidence and is not in the best interests of A.  It is clear from the objective evidence before me that A. has enjoyed a very positive relationship with her father.  The evidence fails to establish to any degree greater than the merest of possibilities that the Claimant has sexually assaulted or interfered with A. in any way.</a:t>
            </a:r>
          </a:p>
          <a:p>
            <a:r>
              <a:rPr lang="en-CA" dirty="0">
                <a:solidFill>
                  <a:schemeClr val="tx1"/>
                </a:solidFill>
                <a:effectLst/>
                <a:latin typeface="Palatino Linotype" panose="02040502050505030304" pitchFamily="18" charset="0"/>
                <a:ea typeface="Calibri" panose="020F0502020204030204" pitchFamily="34" charset="0"/>
              </a:rPr>
              <a:t>[31]</a:t>
            </a:r>
            <a:r>
              <a:rPr lang="en-CA"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lang="en-CA" dirty="0">
                <a:solidFill>
                  <a:schemeClr val="tx1"/>
                </a:solidFill>
                <a:effectLst/>
                <a:latin typeface="Palatino Linotype" panose="02040502050505030304" pitchFamily="18" charset="0"/>
                <a:ea typeface="Calibri" panose="020F0502020204030204" pitchFamily="34" charset="0"/>
              </a:rPr>
              <a:t>That same evidence establishes to my satisfaction that the actions of the Respondent have been calculated and intended to interfere with, if not completely destroy, A.’s relationship with her father and, to at least some extent, his immediate and extended family. </a:t>
            </a:r>
          </a:p>
        </p:txBody>
      </p:sp>
    </p:spTree>
    <p:extLst>
      <p:ext uri="{BB962C8B-B14F-4D97-AF65-F5344CB8AC3E}">
        <p14:creationId xmlns:p14="http://schemas.microsoft.com/office/powerpoint/2010/main" val="3336565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F695-F05E-8315-3331-0D872C3A675A}"/>
              </a:ext>
            </a:extLst>
          </p:cNvPr>
          <p:cNvSpPr>
            <a:spLocks noGrp="1"/>
          </p:cNvSpPr>
          <p:nvPr>
            <p:ph type="title"/>
          </p:nvPr>
        </p:nvSpPr>
        <p:spPr/>
        <p:txBody>
          <a:bodyPr/>
          <a:lstStyle/>
          <a:p>
            <a:r>
              <a:rPr lang="en-CA" b="1" i="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A.M.O. v. A.L.V.</a:t>
            </a:r>
            <a:r>
              <a:rPr lang="en-CA" b="1" kern="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2018 BCSC 352</a:t>
            </a:r>
            <a:endParaRPr lang="en-CA" dirty="0"/>
          </a:p>
        </p:txBody>
      </p:sp>
      <p:sp>
        <p:nvSpPr>
          <p:cNvPr id="3" name="Content Placeholder 2">
            <a:extLst>
              <a:ext uri="{FF2B5EF4-FFF2-40B4-BE49-F238E27FC236}">
                <a16:creationId xmlns:a16="http://schemas.microsoft.com/office/drawing/2014/main" id="{A9576E45-2B9B-B75B-3A60-C3F8324DA350}"/>
              </a:ext>
            </a:extLst>
          </p:cNvPr>
          <p:cNvSpPr>
            <a:spLocks noGrp="1"/>
          </p:cNvSpPr>
          <p:nvPr>
            <p:ph idx="1"/>
          </p:nvPr>
        </p:nvSpPr>
        <p:spPr/>
        <p:txBody>
          <a:bodyPr>
            <a:normAutofit/>
          </a:bodyPr>
          <a:lstStyle/>
          <a:p>
            <a:r>
              <a:rPr lang="en-CA" dirty="0">
                <a:solidFill>
                  <a:schemeClr val="tx1"/>
                </a:solidFill>
              </a:rPr>
              <a:t>Master Caldwell noted that it was abundantly clear that the Mother did not see herself bound by Court orders. “</a:t>
            </a:r>
            <a:r>
              <a:rPr lang="en-CA" dirty="0">
                <a:solidFill>
                  <a:schemeClr val="tx1"/>
                </a:solidFill>
                <a:effectLst/>
                <a:ea typeface="Calibri" panose="020F0502020204030204" pitchFamily="34" charset="0"/>
              </a:rPr>
              <a:t>She simply carries on as she sees fit and maintains a steadfast position that she does not answer to this Court.”</a:t>
            </a:r>
            <a:endParaRPr lang="en-CA" dirty="0">
              <a:solidFill>
                <a:schemeClr val="tx1"/>
              </a:solidFill>
            </a:endParaRPr>
          </a:p>
          <a:p>
            <a:endParaRPr lang="en-CA" dirty="0">
              <a:solidFill>
                <a:schemeClr val="tx1"/>
              </a:solidFill>
            </a:endParaRPr>
          </a:p>
          <a:p>
            <a:r>
              <a:rPr lang="en-CA" dirty="0">
                <a:solidFill>
                  <a:schemeClr val="tx1"/>
                </a:solidFill>
              </a:rPr>
              <a:t>Master Caldwell ordered that the child be </a:t>
            </a:r>
            <a:r>
              <a:rPr lang="en-CA" dirty="0">
                <a:solidFill>
                  <a:schemeClr val="tx1"/>
                </a:solidFill>
                <a:effectLst/>
                <a:ea typeface="Times New Roman" panose="02020603050405020304" pitchFamily="18" charset="0"/>
              </a:rPr>
              <a:t>removed from the care of the Mother and placed in the interim primary care of the Father forthwith.  Master Caldwell also ordered a police assist clause. </a:t>
            </a:r>
          </a:p>
          <a:p>
            <a:pPr marL="0" indent="0">
              <a:buNone/>
            </a:pP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2887607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49BF-5159-CE22-ABCC-4A39EFB90126}"/>
              </a:ext>
            </a:extLst>
          </p:cNvPr>
          <p:cNvSpPr>
            <a:spLocks noGrp="1"/>
          </p:cNvSpPr>
          <p:nvPr>
            <p:ph type="title"/>
          </p:nvPr>
        </p:nvSpPr>
        <p:spPr/>
        <p:txBody>
          <a:bodyPr/>
          <a:lstStyle/>
          <a:p>
            <a:r>
              <a:rPr lang="en-CA" b="1" i="1" dirty="0">
                <a:solidFill>
                  <a:srgbClr val="FF0000"/>
                </a:solidFill>
                <a:effectLst/>
              </a:rPr>
              <a:t>K.S.P. v. B.R.J.</a:t>
            </a:r>
            <a:r>
              <a:rPr lang="en-CA" b="1" dirty="0">
                <a:solidFill>
                  <a:srgbClr val="FF0000"/>
                </a:solidFill>
                <a:effectLst/>
              </a:rPr>
              <a:t>, 2023 BCSC 886</a:t>
            </a:r>
          </a:p>
        </p:txBody>
      </p:sp>
      <p:sp>
        <p:nvSpPr>
          <p:cNvPr id="3" name="Content Placeholder 2">
            <a:extLst>
              <a:ext uri="{FF2B5EF4-FFF2-40B4-BE49-F238E27FC236}">
                <a16:creationId xmlns:a16="http://schemas.microsoft.com/office/drawing/2014/main" id="{EC81163B-EB0E-BE15-5EC2-1BA7863A499E}"/>
              </a:ext>
            </a:extLst>
          </p:cNvPr>
          <p:cNvSpPr>
            <a:spLocks noGrp="1"/>
          </p:cNvSpPr>
          <p:nvPr>
            <p:ph idx="1"/>
          </p:nvPr>
        </p:nvSpPr>
        <p:spPr/>
        <p:txBody>
          <a:bodyPr>
            <a:normAutofit/>
          </a:bodyPr>
          <a:lstStyle/>
          <a:p>
            <a:pPr marL="0" indent="0">
              <a:buNone/>
            </a:pPr>
            <a:r>
              <a:rPr lang="en-CA" sz="1950" dirty="0"/>
              <a:t>Decision of Madam Justice Young (May 25, 2023; Victoria)</a:t>
            </a:r>
          </a:p>
          <a:p>
            <a:pPr marL="0" indent="0">
              <a:buNone/>
            </a:pPr>
            <a:endParaRPr lang="en-CA" sz="1950" dirty="0"/>
          </a:p>
          <a:p>
            <a:r>
              <a:rPr lang="en-CA" sz="1950" dirty="0"/>
              <a:t>The parties have a 3 year old child together.</a:t>
            </a:r>
          </a:p>
          <a:p>
            <a:r>
              <a:rPr lang="en-CA" sz="1950" dirty="0"/>
              <a:t>The Father has two other children, with two other mothers.</a:t>
            </a:r>
          </a:p>
          <a:p>
            <a:endParaRPr lang="en-CA" sz="1950" dirty="0"/>
          </a:p>
          <a:p>
            <a:r>
              <a:rPr lang="en-CA" sz="1950" dirty="0"/>
              <a:t>The Father was convicted of sexually assaulting the mother of one of his other children (his second child). Sentencing had not occurred yet.</a:t>
            </a:r>
          </a:p>
          <a:p>
            <a:endParaRPr lang="en-CA" sz="1950" dirty="0"/>
          </a:p>
          <a:p>
            <a:endParaRPr lang="en-CA" sz="1950" dirty="0"/>
          </a:p>
        </p:txBody>
      </p:sp>
    </p:spTree>
    <p:extLst>
      <p:ext uri="{BB962C8B-B14F-4D97-AF65-F5344CB8AC3E}">
        <p14:creationId xmlns:p14="http://schemas.microsoft.com/office/powerpoint/2010/main" val="1393041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4A285-FC94-9D05-51B3-79193271B264}"/>
              </a:ext>
            </a:extLst>
          </p:cNvPr>
          <p:cNvSpPr>
            <a:spLocks noGrp="1"/>
          </p:cNvSpPr>
          <p:nvPr>
            <p:ph type="title"/>
          </p:nvPr>
        </p:nvSpPr>
        <p:spPr/>
        <p:txBody>
          <a:bodyPr/>
          <a:lstStyle/>
          <a:p>
            <a:r>
              <a:rPr lang="en-CA" b="1" i="1" dirty="0">
                <a:solidFill>
                  <a:srgbClr val="FF0000"/>
                </a:solidFill>
                <a:effectLst/>
              </a:rPr>
              <a:t>K.S.P. v. B.R.J.</a:t>
            </a:r>
            <a:r>
              <a:rPr lang="en-CA" b="1" dirty="0">
                <a:solidFill>
                  <a:srgbClr val="FF0000"/>
                </a:solidFill>
                <a:effectLst/>
              </a:rPr>
              <a:t>, 2023 BCSC 886</a:t>
            </a:r>
            <a:endParaRPr lang="en-CA" dirty="0"/>
          </a:p>
        </p:txBody>
      </p:sp>
      <p:sp>
        <p:nvSpPr>
          <p:cNvPr id="3" name="Content Placeholder 2">
            <a:extLst>
              <a:ext uri="{FF2B5EF4-FFF2-40B4-BE49-F238E27FC236}">
                <a16:creationId xmlns:a16="http://schemas.microsoft.com/office/drawing/2014/main" id="{01B17D43-E9E2-13E8-B5D9-A7C3C8FC6A77}"/>
              </a:ext>
            </a:extLst>
          </p:cNvPr>
          <p:cNvSpPr>
            <a:spLocks noGrp="1"/>
          </p:cNvSpPr>
          <p:nvPr>
            <p:ph idx="1"/>
          </p:nvPr>
        </p:nvSpPr>
        <p:spPr/>
        <p:txBody>
          <a:bodyPr/>
          <a:lstStyle/>
          <a:p>
            <a:r>
              <a:rPr lang="en-CA" dirty="0">
                <a:solidFill>
                  <a:schemeClr val="tx1"/>
                </a:solidFill>
              </a:rPr>
              <a:t>Madam Justice Young held that the conviction was not relevant to the Father’s parenting abilities.</a:t>
            </a:r>
          </a:p>
          <a:p>
            <a:endParaRPr lang="en-CA" dirty="0">
              <a:solidFill>
                <a:schemeClr val="tx1"/>
              </a:solidFill>
            </a:endParaRPr>
          </a:p>
          <a:p>
            <a:r>
              <a:rPr lang="en-CA" dirty="0">
                <a:solidFill>
                  <a:schemeClr val="tx1"/>
                </a:solidFill>
              </a:rPr>
              <a:t>The Judge observed that the Father did not lose his temper, even in cross-examination.</a:t>
            </a:r>
          </a:p>
          <a:p>
            <a:endParaRPr lang="en-CA" dirty="0">
              <a:solidFill>
                <a:schemeClr val="tx1"/>
              </a:solidFill>
            </a:endParaRPr>
          </a:p>
          <a:p>
            <a:r>
              <a:rPr lang="en-CA" dirty="0">
                <a:solidFill>
                  <a:schemeClr val="tx1"/>
                </a:solidFill>
              </a:rPr>
              <a:t>Madam Justice Young ordered that the Mother be the sole guardian of the child and granted supervised contact to the Father.</a:t>
            </a:r>
          </a:p>
        </p:txBody>
      </p:sp>
    </p:spTree>
    <p:extLst>
      <p:ext uri="{BB962C8B-B14F-4D97-AF65-F5344CB8AC3E}">
        <p14:creationId xmlns:p14="http://schemas.microsoft.com/office/powerpoint/2010/main" val="211711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7387C-7B22-CBA4-F64D-37137E52882A}"/>
              </a:ext>
            </a:extLst>
          </p:cNvPr>
          <p:cNvSpPr>
            <a:spLocks noGrp="1"/>
          </p:cNvSpPr>
          <p:nvPr>
            <p:ph idx="1"/>
          </p:nvPr>
        </p:nvSpPr>
        <p:spPr/>
        <p:txBody>
          <a:bodyPr>
            <a:normAutofit/>
          </a:bodyPr>
          <a:lstStyle/>
          <a:p>
            <a:pPr marL="0" indent="0" algn="ctr">
              <a:buNone/>
            </a:pPr>
            <a:r>
              <a:rPr lang="en-US" sz="3200" dirty="0"/>
              <a:t>Trauma Informed Practice &amp; Interviewing Techniques</a:t>
            </a:r>
          </a:p>
        </p:txBody>
      </p:sp>
    </p:spTree>
    <p:extLst>
      <p:ext uri="{BB962C8B-B14F-4D97-AF65-F5344CB8AC3E}">
        <p14:creationId xmlns:p14="http://schemas.microsoft.com/office/powerpoint/2010/main" val="195946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Impact of Trauma on Survivors </a:t>
            </a:r>
          </a:p>
        </p:txBody>
      </p:sp>
      <p:sp>
        <p:nvSpPr>
          <p:cNvPr id="3" name="TextBox 2">
            <a:extLst>
              <a:ext uri="{FF2B5EF4-FFF2-40B4-BE49-F238E27FC236}">
                <a16:creationId xmlns:a16="http://schemas.microsoft.com/office/drawing/2014/main" id="{782FDDBC-3137-4E40-B5B0-568765225F1A}"/>
              </a:ext>
            </a:extLst>
          </p:cNvPr>
          <p:cNvSpPr txBox="1"/>
          <p:nvPr/>
        </p:nvSpPr>
        <p:spPr>
          <a:xfrm>
            <a:off x="876300" y="1544579"/>
            <a:ext cx="6800407" cy="1421928"/>
          </a:xfrm>
          <a:prstGeom prst="rect">
            <a:avLst/>
          </a:prstGeom>
          <a:noFill/>
        </p:spPr>
        <p:txBody>
          <a:bodyPr wrap="square" rtlCol="0">
            <a:spAutoFit/>
          </a:bodyPr>
          <a:lstStyle/>
          <a:p>
            <a:pPr marL="312420" lvl="0" indent="-285750" algn="l" rtl="0">
              <a:lnSpc>
                <a:spcPct val="90000"/>
              </a:lnSpc>
              <a:spcBef>
                <a:spcPts val="0"/>
              </a:spcBef>
              <a:spcAft>
                <a:spcPts val="0"/>
              </a:spcAft>
              <a:buClr>
                <a:srgbClr val="16202A"/>
              </a:buClr>
              <a:buSzPct val="100000"/>
              <a:buFont typeface="Wingdings" pitchFamily="2" charset="2"/>
              <a:buChar char="Ø"/>
            </a:pPr>
            <a:r>
              <a:rPr lang="en-US" sz="1600" dirty="0"/>
              <a:t>Trauma is understood as the response to a deeply distressing event or events that overwhelms a person’s ability to cope.</a:t>
            </a:r>
          </a:p>
          <a:p>
            <a:pPr marL="312420" lvl="0" indent="-285750" algn="l" rtl="0">
              <a:lnSpc>
                <a:spcPct val="90000"/>
              </a:lnSpc>
              <a:spcBef>
                <a:spcPts val="0"/>
              </a:spcBef>
              <a:spcAft>
                <a:spcPts val="0"/>
              </a:spcAft>
              <a:buClr>
                <a:srgbClr val="16202A"/>
              </a:buClr>
              <a:buSzPct val="100000"/>
              <a:buFont typeface="Wingdings" pitchFamily="2" charset="2"/>
              <a:buChar char="Ø"/>
            </a:pPr>
            <a:endParaRPr lang="en-US" sz="1600" dirty="0"/>
          </a:p>
          <a:p>
            <a:pPr marL="312420" lvl="0" indent="-285750" algn="l" rtl="0">
              <a:lnSpc>
                <a:spcPct val="90000"/>
              </a:lnSpc>
              <a:spcBef>
                <a:spcPts val="0"/>
              </a:spcBef>
              <a:spcAft>
                <a:spcPts val="0"/>
              </a:spcAft>
              <a:buClr>
                <a:srgbClr val="16202A"/>
              </a:buClr>
              <a:buSzPct val="100000"/>
              <a:buFont typeface="Wingdings" pitchFamily="2" charset="2"/>
              <a:buChar char="Ø"/>
            </a:pPr>
            <a:r>
              <a:rPr lang="en-US" sz="1600" dirty="0"/>
              <a:t>There are both psychological and physiological responses to trauma and these responses can continue long after the event has past.</a:t>
            </a:r>
          </a:p>
          <a:p>
            <a:pPr marL="26670" lvl="0" algn="l" rtl="0">
              <a:lnSpc>
                <a:spcPct val="90000"/>
              </a:lnSpc>
              <a:spcBef>
                <a:spcPts val="0"/>
              </a:spcBef>
              <a:spcAft>
                <a:spcPts val="0"/>
              </a:spcAft>
              <a:buClr>
                <a:srgbClr val="16202A"/>
              </a:buClr>
              <a:buSzPct val="100000"/>
            </a:pPr>
            <a:endParaRPr lang="en-US" sz="1600" dirty="0"/>
          </a:p>
        </p:txBody>
      </p:sp>
    </p:spTree>
    <p:extLst>
      <p:ext uri="{BB962C8B-B14F-4D97-AF65-F5344CB8AC3E}">
        <p14:creationId xmlns:p14="http://schemas.microsoft.com/office/powerpoint/2010/main" val="1586694065"/>
      </p:ext>
    </p:extLst>
  </p:cSld>
  <p:clrMapOvr>
    <a:masterClrMapping/>
  </p:clrMapOvr>
  <mc:AlternateContent xmlns:mc="http://schemas.openxmlformats.org/markup-compatibility/2006" xmlns:p14="http://schemas.microsoft.com/office/powerpoint/2010/main">
    <mc:Choice Requires="p14">
      <p:transition spd="slow" p14:dur="2000" advTm="48961"/>
    </mc:Choice>
    <mc:Fallback xmlns="">
      <p:transition spd="slow" advTm="4896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Understanding Trauma</a:t>
            </a:r>
          </a:p>
        </p:txBody>
      </p:sp>
      <p:sp>
        <p:nvSpPr>
          <p:cNvPr id="3" name="TextBox 2">
            <a:extLst>
              <a:ext uri="{FF2B5EF4-FFF2-40B4-BE49-F238E27FC236}">
                <a16:creationId xmlns:a16="http://schemas.microsoft.com/office/drawing/2014/main" id="{782FDDBC-3137-4E40-B5B0-568765225F1A}"/>
              </a:ext>
            </a:extLst>
          </p:cNvPr>
          <p:cNvSpPr txBox="1"/>
          <p:nvPr/>
        </p:nvSpPr>
        <p:spPr>
          <a:xfrm>
            <a:off x="876300" y="1104525"/>
            <a:ext cx="6694081" cy="2616101"/>
          </a:xfrm>
          <a:prstGeom prst="rect">
            <a:avLst/>
          </a:prstGeom>
          <a:noFill/>
        </p:spPr>
        <p:txBody>
          <a:bodyPr wrap="square" rtlCol="0">
            <a:spAutoFit/>
          </a:bodyPr>
          <a:lstStyle/>
          <a:p>
            <a:pPr marL="26670" lvl="0" algn="l" rtl="0">
              <a:lnSpc>
                <a:spcPct val="90000"/>
              </a:lnSpc>
              <a:spcBef>
                <a:spcPts val="0"/>
              </a:spcBef>
              <a:spcAft>
                <a:spcPts val="0"/>
              </a:spcAft>
              <a:buSzPct val="100000"/>
            </a:pPr>
            <a:r>
              <a:rPr lang="en-US" sz="1600" dirty="0"/>
              <a:t>Some of the experiences clients </a:t>
            </a:r>
            <a:r>
              <a:rPr lang="en-US" sz="1600" i="1" dirty="0"/>
              <a:t>might </a:t>
            </a:r>
            <a:r>
              <a:rPr lang="en-US" sz="1600" dirty="0"/>
              <a:t>have include:</a:t>
            </a:r>
          </a:p>
          <a:p>
            <a:pPr marL="914400" lvl="1" indent="-346710" algn="l" rtl="0">
              <a:lnSpc>
                <a:spcPct val="90000"/>
              </a:lnSpc>
              <a:spcBef>
                <a:spcPts val="0"/>
              </a:spcBef>
              <a:spcAft>
                <a:spcPts val="0"/>
              </a:spcAft>
              <a:buSzPct val="100000"/>
              <a:buChar char="•"/>
            </a:pPr>
            <a:r>
              <a:rPr lang="en-US" sz="1600" dirty="0"/>
              <a:t>feeling overwhelmed or helpless</a:t>
            </a:r>
          </a:p>
          <a:p>
            <a:pPr marL="914400" lvl="1" indent="-346710" algn="l" rtl="0">
              <a:lnSpc>
                <a:spcPct val="90000"/>
              </a:lnSpc>
              <a:spcBef>
                <a:spcPts val="0"/>
              </a:spcBef>
              <a:spcAft>
                <a:spcPts val="0"/>
              </a:spcAft>
              <a:buSzPct val="100000"/>
              <a:buChar char="•"/>
            </a:pPr>
            <a:r>
              <a:rPr lang="en-US" sz="1600" dirty="0"/>
              <a:t>denial</a:t>
            </a:r>
          </a:p>
          <a:p>
            <a:pPr marL="914400" lvl="1" indent="-346710" algn="l" rtl="0">
              <a:lnSpc>
                <a:spcPct val="90000"/>
              </a:lnSpc>
              <a:spcBef>
                <a:spcPts val="0"/>
              </a:spcBef>
              <a:spcAft>
                <a:spcPts val="0"/>
              </a:spcAft>
              <a:buSzPct val="100000"/>
              <a:buChar char="•"/>
            </a:pPr>
            <a:r>
              <a:rPr lang="en-US" sz="1600" dirty="0"/>
              <a:t>avoidance</a:t>
            </a:r>
          </a:p>
          <a:p>
            <a:pPr marL="914400" lvl="1" indent="-346710" algn="l" rtl="0">
              <a:lnSpc>
                <a:spcPct val="90000"/>
              </a:lnSpc>
              <a:spcBef>
                <a:spcPts val="0"/>
              </a:spcBef>
              <a:spcAft>
                <a:spcPts val="0"/>
              </a:spcAft>
              <a:buSzPct val="100000"/>
              <a:buChar char="•"/>
            </a:pPr>
            <a:r>
              <a:rPr lang="en-US" sz="1600" i="1" dirty="0"/>
              <a:t>difficulty regulating their emotions which may be interpreted as irritability </a:t>
            </a:r>
          </a:p>
          <a:p>
            <a:pPr marL="914400" lvl="1" indent="-346710" algn="l" rtl="0">
              <a:lnSpc>
                <a:spcPct val="90000"/>
              </a:lnSpc>
              <a:spcBef>
                <a:spcPts val="0"/>
              </a:spcBef>
              <a:spcAft>
                <a:spcPts val="0"/>
              </a:spcAft>
              <a:buSzPct val="100000"/>
              <a:buChar char="•"/>
            </a:pPr>
            <a:r>
              <a:rPr lang="en-US" sz="1600" dirty="0"/>
              <a:t>flashbacks</a:t>
            </a:r>
          </a:p>
          <a:p>
            <a:pPr marL="914400" lvl="1" indent="-346710" algn="l" rtl="0">
              <a:lnSpc>
                <a:spcPct val="90000"/>
              </a:lnSpc>
              <a:spcBef>
                <a:spcPts val="0"/>
              </a:spcBef>
              <a:spcAft>
                <a:spcPts val="0"/>
              </a:spcAft>
              <a:buSzPct val="100000"/>
              <a:buChar char="•"/>
            </a:pPr>
            <a:r>
              <a:rPr lang="en-US" sz="1600" dirty="0"/>
              <a:t>nightmares</a:t>
            </a:r>
          </a:p>
          <a:p>
            <a:pPr marL="26670" lvl="0" algn="l" rtl="0">
              <a:lnSpc>
                <a:spcPct val="90000"/>
              </a:lnSpc>
              <a:spcBef>
                <a:spcPts val="2400"/>
              </a:spcBef>
              <a:spcAft>
                <a:spcPts val="0"/>
              </a:spcAft>
              <a:buClr>
                <a:srgbClr val="16202A"/>
              </a:buClr>
              <a:buSzPct val="100000"/>
            </a:pPr>
            <a:r>
              <a:rPr lang="en-US" sz="1600" dirty="0"/>
              <a:t>If traumatic experiences persist long-term, clients may be diagnosed with post-traumatic stress disorder.</a:t>
            </a:r>
          </a:p>
        </p:txBody>
      </p:sp>
    </p:spTree>
    <p:extLst>
      <p:ext uri="{BB962C8B-B14F-4D97-AF65-F5344CB8AC3E}">
        <p14:creationId xmlns:p14="http://schemas.microsoft.com/office/powerpoint/2010/main" val="389260381"/>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dirty="0"/>
              <a:t>Family Violence under the FLA</a:t>
            </a:r>
          </a:p>
        </p:txBody>
      </p:sp>
      <p:sp>
        <p:nvSpPr>
          <p:cNvPr id="3" name="TextBox 2">
            <a:extLst>
              <a:ext uri="{FF2B5EF4-FFF2-40B4-BE49-F238E27FC236}">
                <a16:creationId xmlns:a16="http://schemas.microsoft.com/office/drawing/2014/main" id="{782FDDBC-3137-4E40-B5B0-568765225F1A}"/>
              </a:ext>
            </a:extLst>
          </p:cNvPr>
          <p:cNvSpPr txBox="1"/>
          <p:nvPr/>
        </p:nvSpPr>
        <p:spPr>
          <a:xfrm>
            <a:off x="842572" y="1370428"/>
            <a:ext cx="4953110" cy="3693319"/>
          </a:xfrm>
          <a:prstGeom prst="rect">
            <a:avLst/>
          </a:prstGeom>
          <a:noFill/>
        </p:spPr>
        <p:txBody>
          <a:bodyPr wrap="square" rtlCol="0">
            <a:spAutoFit/>
          </a:bodyPr>
          <a:lstStyle/>
          <a:p>
            <a:r>
              <a:rPr lang="en-US" sz="1800" dirty="0">
                <a:latin typeface="Franklin Gothic Book" panose="020B0503020102020204" pitchFamily="34" charset="0"/>
              </a:rPr>
              <a:t> What is Family Violence:</a:t>
            </a:r>
          </a:p>
          <a:p>
            <a:endParaRPr lang="en-US" sz="1800" dirty="0">
              <a:latin typeface="Franklin Gothic Book" panose="020B0503020102020204" pitchFamily="34" charset="0"/>
            </a:endParaRPr>
          </a:p>
          <a:p>
            <a:pPr marL="600075" lvl="1" indent="-257175">
              <a:buFont typeface="Wingdings" pitchFamily="2" charset="2"/>
              <a:buChar char="Ø"/>
            </a:pPr>
            <a:r>
              <a:rPr lang="en-US" sz="1800" dirty="0">
                <a:latin typeface="Franklin Gothic Book" panose="020B0503020102020204" pitchFamily="34" charset="0"/>
              </a:rPr>
              <a:t>Physical abuse (forced confinement, deprivation of the necessities of life, excludes reasonable force to protect self or others from harm)</a:t>
            </a:r>
          </a:p>
          <a:p>
            <a:pPr marL="600075" lvl="1" indent="-257175">
              <a:buFont typeface="Wingdings" pitchFamily="2" charset="2"/>
              <a:buChar char="Ø"/>
            </a:pPr>
            <a:r>
              <a:rPr lang="en-US" sz="1800" dirty="0">
                <a:latin typeface="Franklin Gothic Book" panose="020B0503020102020204" pitchFamily="34" charset="0"/>
              </a:rPr>
              <a:t>Sexual abuse</a:t>
            </a:r>
          </a:p>
          <a:p>
            <a:pPr marL="600075" lvl="1" indent="-257175">
              <a:buFont typeface="Wingdings" pitchFamily="2" charset="2"/>
              <a:buChar char="Ø"/>
            </a:pPr>
            <a:r>
              <a:rPr lang="en-US" sz="1800" dirty="0">
                <a:latin typeface="Franklin Gothic Book" panose="020B0503020102020204" pitchFamily="34" charset="0"/>
              </a:rPr>
              <a:t>Attempts to physically or sexually abuse</a:t>
            </a:r>
          </a:p>
          <a:p>
            <a:pPr marL="600075" lvl="1" indent="-257175">
              <a:buFont typeface="Wingdings" pitchFamily="2" charset="2"/>
              <a:buChar char="Ø"/>
            </a:pPr>
            <a:r>
              <a:rPr lang="en-US" sz="1800" dirty="0">
                <a:latin typeface="Franklin Gothic Book" panose="020B0503020102020204" pitchFamily="34" charset="0"/>
              </a:rPr>
              <a:t>Psychological or emotional abuse</a:t>
            </a:r>
          </a:p>
          <a:p>
            <a:pPr marL="600075" lvl="1" indent="-257175">
              <a:buFont typeface="Wingdings" pitchFamily="2" charset="2"/>
              <a:buChar char="Ø"/>
            </a:pPr>
            <a:r>
              <a:rPr lang="en-US" sz="1800" dirty="0">
                <a:latin typeface="Franklin Gothic Book" panose="020B0503020102020204" pitchFamily="34" charset="0"/>
              </a:rPr>
              <a:t>For children, direct and </a:t>
            </a:r>
            <a:r>
              <a:rPr lang="en-US" sz="1800" b="1" i="1" dirty="0">
                <a:latin typeface="Franklin Gothic Book" panose="020B0503020102020204" pitchFamily="34" charset="0"/>
              </a:rPr>
              <a:t>indirect</a:t>
            </a:r>
            <a:r>
              <a:rPr lang="en-US" sz="1800" dirty="0">
                <a:latin typeface="Franklin Gothic Book" panose="020B0503020102020204" pitchFamily="34" charset="0"/>
              </a:rPr>
              <a:t> exposure</a:t>
            </a:r>
          </a:p>
          <a:p>
            <a:pPr lvl="1"/>
            <a:endParaRPr lang="en-US" sz="1800" dirty="0">
              <a:latin typeface="Franklin Gothic Book" panose="020B0503020102020204" pitchFamily="34" charset="0"/>
            </a:endParaRPr>
          </a:p>
          <a:p>
            <a:pPr lvl="1"/>
            <a:r>
              <a:rPr lang="en-US" sz="1800" dirty="0">
                <a:latin typeface="Franklin Gothic Book" panose="020B0503020102020204" pitchFamily="34" charset="0"/>
              </a:rPr>
              <a:t>(</a:t>
            </a:r>
            <a:r>
              <a:rPr lang="en-US" sz="1800" i="1" dirty="0">
                <a:latin typeface="Franklin Gothic Book" panose="020B0503020102020204" pitchFamily="34" charset="0"/>
              </a:rPr>
              <a:t>includes with or without an intent to cause harm)</a:t>
            </a:r>
            <a:endParaRPr lang="en-US" sz="1800" dirty="0">
              <a:latin typeface="Franklin Gothic Book" panose="020B0503020102020204" pitchFamily="34" charset="0"/>
            </a:endParaRPr>
          </a:p>
        </p:txBody>
      </p:sp>
      <p:pic>
        <p:nvPicPr>
          <p:cNvPr id="14" name="Picture 13">
            <a:extLst>
              <a:ext uri="{FF2B5EF4-FFF2-40B4-BE49-F238E27FC236}">
                <a16:creationId xmlns:a16="http://schemas.microsoft.com/office/drawing/2014/main" id="{B586FA26-66FF-F4B2-5E56-56709838090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95682" y="1613086"/>
            <a:ext cx="2881593" cy="3368489"/>
          </a:xfrm>
          <a:prstGeom prst="rect">
            <a:avLst/>
          </a:prstGeom>
        </p:spPr>
      </p:pic>
      <p:pic>
        <p:nvPicPr>
          <p:cNvPr id="22" name="Audio 21">
            <a:hlinkClick r:id="" action="ppaction://media"/>
            <a:extLst>
              <a:ext uri="{FF2B5EF4-FFF2-40B4-BE49-F238E27FC236}">
                <a16:creationId xmlns:a16="http://schemas.microsoft.com/office/drawing/2014/main" id="{781BA18D-5ED3-D270-2609-E0E622EB16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72475" y="4371975"/>
            <a:ext cx="609600" cy="609600"/>
          </a:xfrm>
          <a:prstGeom prst="rect">
            <a:avLst/>
          </a:prstGeom>
        </p:spPr>
      </p:pic>
    </p:spTree>
    <p:extLst>
      <p:ext uri="{BB962C8B-B14F-4D97-AF65-F5344CB8AC3E}">
        <p14:creationId xmlns:p14="http://schemas.microsoft.com/office/powerpoint/2010/main" val="3550770438"/>
      </p:ext>
    </p:extLst>
  </p:cSld>
  <p:clrMapOvr>
    <a:masterClrMapping/>
  </p:clrMapOvr>
  <mc:AlternateContent xmlns:mc="http://schemas.openxmlformats.org/markup-compatibility/2006" xmlns:p14="http://schemas.microsoft.com/office/powerpoint/2010/main">
    <mc:Choice Requires="p14">
      <p:transition spd="slow" p14:dur="2000" advTm="66677"/>
    </mc:Choice>
    <mc:Fallback xmlns="">
      <p:transition spd="slow" advTm="66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Trauma –Informed Practice</a:t>
            </a:r>
          </a:p>
        </p:txBody>
      </p:sp>
      <p:sp>
        <p:nvSpPr>
          <p:cNvPr id="3" name="TextBox 2">
            <a:extLst>
              <a:ext uri="{FF2B5EF4-FFF2-40B4-BE49-F238E27FC236}">
                <a16:creationId xmlns:a16="http://schemas.microsoft.com/office/drawing/2014/main" id="{782FDDBC-3137-4E40-B5B0-568765225F1A}"/>
              </a:ext>
            </a:extLst>
          </p:cNvPr>
          <p:cNvSpPr txBox="1"/>
          <p:nvPr/>
        </p:nvSpPr>
        <p:spPr>
          <a:xfrm>
            <a:off x="918831" y="1104525"/>
            <a:ext cx="6545226" cy="2960811"/>
          </a:xfrm>
          <a:prstGeom prst="rect">
            <a:avLst/>
          </a:prstGeom>
          <a:noFill/>
        </p:spPr>
        <p:txBody>
          <a:bodyPr wrap="square" rtlCol="0">
            <a:spAutoFit/>
          </a:bodyPr>
          <a:lstStyle/>
          <a:p>
            <a:pPr marL="285750" lvl="0" indent="-285750" algn="l" rtl="0">
              <a:lnSpc>
                <a:spcPct val="90000"/>
              </a:lnSpc>
              <a:spcBef>
                <a:spcPts val="2400"/>
              </a:spcBef>
              <a:spcAft>
                <a:spcPts val="0"/>
              </a:spcAft>
              <a:buClr>
                <a:srgbClr val="16202A"/>
              </a:buClr>
              <a:buSzPct val="108108"/>
              <a:buFont typeface="Wingdings" pitchFamily="2" charset="2"/>
              <a:buChar char="Ø"/>
            </a:pPr>
            <a:r>
              <a:rPr lang="en-US" sz="1600" dirty="0"/>
              <a:t>Be transparent, predictable, empathetic and supportive</a:t>
            </a:r>
          </a:p>
          <a:p>
            <a:pPr marL="285750" lvl="0" indent="-285750" algn="l" rtl="0">
              <a:lnSpc>
                <a:spcPct val="90000"/>
              </a:lnSpc>
              <a:spcBef>
                <a:spcPts val="2400"/>
              </a:spcBef>
              <a:spcAft>
                <a:spcPts val="0"/>
              </a:spcAft>
              <a:buClr>
                <a:srgbClr val="16202A"/>
              </a:buClr>
              <a:buSzPct val="108108"/>
              <a:buFont typeface="Wingdings" pitchFamily="2" charset="2"/>
              <a:buChar char="Ø"/>
            </a:pPr>
            <a:r>
              <a:rPr lang="en-US" sz="1600" dirty="0"/>
              <a:t>Be mindful of the meeting space and try and create a safety for the victim</a:t>
            </a:r>
          </a:p>
          <a:p>
            <a:pPr marL="285750" lvl="0" indent="-285750" algn="l" rtl="0">
              <a:lnSpc>
                <a:spcPct val="90000"/>
              </a:lnSpc>
              <a:spcBef>
                <a:spcPts val="2400"/>
              </a:spcBef>
              <a:spcAft>
                <a:spcPts val="0"/>
              </a:spcAft>
              <a:buClr>
                <a:srgbClr val="16202A"/>
              </a:buClr>
              <a:buSzPct val="108108"/>
              <a:buFont typeface="Wingdings" pitchFamily="2" charset="2"/>
              <a:buChar char="Ø"/>
            </a:pPr>
            <a:r>
              <a:rPr lang="en-US" sz="1600" dirty="0"/>
              <a:t>Ask how your client is coping; use normalizing and validating language</a:t>
            </a:r>
          </a:p>
          <a:p>
            <a:pPr marL="285750" lvl="0" indent="-285750" algn="l" rtl="0">
              <a:lnSpc>
                <a:spcPct val="90000"/>
              </a:lnSpc>
              <a:spcBef>
                <a:spcPts val="2400"/>
              </a:spcBef>
              <a:spcAft>
                <a:spcPts val="0"/>
              </a:spcAft>
              <a:buClr>
                <a:srgbClr val="16202A"/>
              </a:buClr>
              <a:buSzPct val="108108"/>
              <a:buFont typeface="Wingdings" pitchFamily="2" charset="2"/>
              <a:buChar char="Ø"/>
            </a:pPr>
            <a:r>
              <a:rPr lang="en-US" sz="1600" dirty="0"/>
              <a:t>Offer supports during the meeting and plan for supports afterwards</a:t>
            </a:r>
          </a:p>
          <a:p>
            <a:pPr marL="285750" lvl="0" indent="-285750" algn="l" rtl="0">
              <a:lnSpc>
                <a:spcPct val="90000"/>
              </a:lnSpc>
              <a:spcBef>
                <a:spcPts val="2400"/>
              </a:spcBef>
              <a:spcAft>
                <a:spcPts val="0"/>
              </a:spcAft>
              <a:buClr>
                <a:srgbClr val="16202A"/>
              </a:buClr>
              <a:buSzPct val="108108"/>
              <a:buFont typeface="Wingdings" pitchFamily="2" charset="2"/>
              <a:buChar char="Ø"/>
            </a:pPr>
            <a:r>
              <a:rPr lang="en-US" sz="1600" dirty="0"/>
              <a:t>Support client agency</a:t>
            </a:r>
          </a:p>
          <a:p>
            <a:pPr marL="285750" lvl="0" indent="-285750" algn="l" rtl="0">
              <a:lnSpc>
                <a:spcPct val="90000"/>
              </a:lnSpc>
              <a:spcBef>
                <a:spcPts val="2400"/>
              </a:spcBef>
              <a:spcAft>
                <a:spcPts val="0"/>
              </a:spcAft>
              <a:buClr>
                <a:srgbClr val="16202A"/>
              </a:buClr>
              <a:buSzPct val="108108"/>
              <a:buFont typeface="Wingdings" pitchFamily="2" charset="2"/>
              <a:buChar char="Ø"/>
            </a:pPr>
            <a:r>
              <a:rPr lang="en-US" sz="1600" dirty="0"/>
              <a:t>Practice patience, don’t rush your client and allow for breaks as needed</a:t>
            </a:r>
          </a:p>
        </p:txBody>
      </p:sp>
    </p:spTree>
    <p:extLst>
      <p:ext uri="{BB962C8B-B14F-4D97-AF65-F5344CB8AC3E}">
        <p14:creationId xmlns:p14="http://schemas.microsoft.com/office/powerpoint/2010/main" val="1976002160"/>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713477" cy="676456"/>
          </a:xfrm>
        </p:spPr>
        <p:txBody>
          <a:bodyPr>
            <a:normAutofit/>
          </a:bodyPr>
          <a:lstStyle/>
          <a:p>
            <a:r>
              <a:rPr lang="en-US" sz="2400" dirty="0"/>
              <a:t>The Interview</a:t>
            </a:r>
          </a:p>
        </p:txBody>
      </p:sp>
      <p:sp>
        <p:nvSpPr>
          <p:cNvPr id="3" name="TextBox 2">
            <a:extLst>
              <a:ext uri="{FF2B5EF4-FFF2-40B4-BE49-F238E27FC236}">
                <a16:creationId xmlns:a16="http://schemas.microsoft.com/office/drawing/2014/main" id="{782FDDBC-3137-4E40-B5B0-568765225F1A}"/>
              </a:ext>
            </a:extLst>
          </p:cNvPr>
          <p:cNvSpPr txBox="1"/>
          <p:nvPr/>
        </p:nvSpPr>
        <p:spPr>
          <a:xfrm>
            <a:off x="801873" y="619185"/>
            <a:ext cx="7321401" cy="4770537"/>
          </a:xfrm>
          <a:prstGeom prst="rect">
            <a:avLst/>
          </a:prstGeom>
          <a:noFill/>
        </p:spPr>
        <p:txBody>
          <a:bodyPr wrap="square" rtlCol="0">
            <a:spAutoFit/>
          </a:bodyPr>
          <a:lstStyle/>
          <a:p>
            <a:pPr lvl="0"/>
            <a:r>
              <a:rPr lang="en-CA" sz="1600" kern="100" dirty="0">
                <a:latin typeface="Calibri" panose="020F0502020204030204" pitchFamily="34" charset="0"/>
                <a:ea typeface="Calibri" panose="020F0502020204030204" pitchFamily="34" charset="0"/>
                <a:cs typeface="Times New Roman" panose="02020603050405020304" pitchFamily="18" charset="0"/>
              </a:rPr>
              <a:t>Victim</a:t>
            </a: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may:</a:t>
            </a:r>
          </a:p>
          <a:p>
            <a:pPr marL="742950" lvl="1" indent="-2857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Avoid eye contact </a:t>
            </a:r>
          </a:p>
          <a:p>
            <a:pPr marL="742950" lvl="1" indent="-2857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Distance themselves from the topic or aspects that are too difficult to discuss</a:t>
            </a:r>
          </a:p>
          <a:p>
            <a:pPr marL="742950" lvl="1" indent="-2857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Avoid details when being interviewed</a:t>
            </a:r>
          </a:p>
          <a:p>
            <a:pPr marL="742950" lvl="1" indent="-2857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May have emotional outbursts which seem inconsistent with how a victim “should” behave </a:t>
            </a:r>
          </a:p>
          <a:p>
            <a:pPr marL="742950" lvl="1" indent="-2857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May act inconsistent with how an “honest” person “should” behave </a:t>
            </a:r>
          </a:p>
          <a:p>
            <a:pPr marL="742950" lvl="1" indent="-2857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Inability to place events in chronological order or may recount things differently</a:t>
            </a:r>
            <a:endParaRPr lang="en-CA" sz="1600" kern="100" dirty="0">
              <a:latin typeface="Calibri" panose="020F0502020204030204" pitchFamily="34" charset="0"/>
              <a:ea typeface="Calibri" panose="020F0502020204030204" pitchFamily="34" charset="0"/>
              <a:cs typeface="Times New Roman" panose="02020603050405020304" pitchFamily="18" charset="0"/>
            </a:endParaRPr>
          </a:p>
          <a:p>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600" kern="100" dirty="0">
                <a:effectLst/>
                <a:latin typeface="Calibri" panose="020F0502020204030204" pitchFamily="34" charset="0"/>
                <a:ea typeface="Calibri" panose="020F0502020204030204" pitchFamily="34" charset="0"/>
                <a:cs typeface="Times New Roman" panose="02020603050405020304" pitchFamily="18" charset="0"/>
              </a:rPr>
              <a:t>These behaviors may indicate:</a:t>
            </a:r>
          </a:p>
          <a:p>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Experiences of power structures, oppression, institutional betrayal </a:t>
            </a:r>
            <a:endParaRPr lang="en-CA" sz="1600" kern="100" dirty="0">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 disability related need/tendency</a:t>
            </a:r>
          </a:p>
          <a:p>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600" kern="100" dirty="0">
                <a:effectLst/>
                <a:latin typeface="Calibri" panose="020F0502020204030204" pitchFamily="34" charset="0"/>
                <a:ea typeface="Calibri" panose="020F0502020204030204" pitchFamily="34" charset="0"/>
                <a:cs typeface="Times New Roman" panose="02020603050405020304" pitchFamily="18" charset="0"/>
              </a:rPr>
              <a:t>Be mindful of cultural differences (</a:t>
            </a:r>
            <a:r>
              <a:rPr lang="en-CA" sz="16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not making eye contact) and ask about cultural accommodations that could be made to create safety</a:t>
            </a:r>
          </a:p>
          <a:p>
            <a:r>
              <a:rPr lang="en-CA"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Calibri" panose="020F0502020204030204" pitchFamily="34" charset="0"/>
              <a:buChar char="-"/>
            </a:pPr>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A82275-82F5-D8FF-77B1-F828371943D1}"/>
              </a:ext>
            </a:extLst>
          </p:cNvPr>
          <p:cNvSpPr txBox="1"/>
          <p:nvPr/>
        </p:nvSpPr>
        <p:spPr>
          <a:xfrm>
            <a:off x="1860605" y="2027583"/>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6552307"/>
      </p:ext>
    </p:extLst>
  </p:cSld>
  <p:clrMapOvr>
    <a:masterClrMapping/>
  </p:clrMapOvr>
  <mc:AlternateContent xmlns:mc="http://schemas.openxmlformats.org/markup-compatibility/2006" xmlns:p14="http://schemas.microsoft.com/office/powerpoint/2010/main">
    <mc:Choice Requires="p14">
      <p:transition spd="slow" p14:dur="2000" advTm="48961"/>
    </mc:Choice>
    <mc:Fallback xmlns="">
      <p:transition spd="slow" advTm="4896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Do’s and Don’ts with Clarifying Questions</a:t>
            </a:r>
          </a:p>
        </p:txBody>
      </p:sp>
      <p:sp>
        <p:nvSpPr>
          <p:cNvPr id="3" name="TextBox 2">
            <a:extLst>
              <a:ext uri="{FF2B5EF4-FFF2-40B4-BE49-F238E27FC236}">
                <a16:creationId xmlns:a16="http://schemas.microsoft.com/office/drawing/2014/main" id="{782FDDBC-3137-4E40-B5B0-568765225F1A}"/>
              </a:ext>
            </a:extLst>
          </p:cNvPr>
          <p:cNvSpPr txBox="1"/>
          <p:nvPr/>
        </p:nvSpPr>
        <p:spPr>
          <a:xfrm>
            <a:off x="876300" y="999461"/>
            <a:ext cx="7534053" cy="3293209"/>
          </a:xfrm>
          <a:prstGeom prst="rect">
            <a:avLst/>
          </a:prstGeom>
          <a:noFill/>
        </p:spPr>
        <p:txBody>
          <a:bodyPr wrap="square" rtlCol="0">
            <a:spAutoFit/>
          </a:bodyPr>
          <a:lstStyle/>
          <a:p>
            <a:pPr lvl="0"/>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Asking clarifying questions may make a victim feel like you are skeptical and may not believe them</a:t>
            </a:r>
          </a:p>
          <a:p>
            <a:pPr indent="228600"/>
            <a:r>
              <a:rPr lang="en-CA" sz="1600" kern="100" dirty="0">
                <a:effectLst/>
                <a:latin typeface="Calibri" panose="020F0502020204030204" pitchFamily="34" charset="0"/>
                <a:ea typeface="Calibri" panose="020F0502020204030204" pitchFamily="34" charset="0"/>
                <a:cs typeface="Times New Roman" panose="02020603050405020304" pitchFamily="18" charset="0"/>
              </a:rPr>
              <a:t>Do: </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build trust </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Acknowledging question may be stressful/emotional</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Apologize for having to ask the question</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Explain why you need to ask the question </a:t>
            </a:r>
          </a:p>
          <a:p>
            <a:pPr lvl="0"/>
            <a:endParaRPr lang="en-CA" sz="16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r>
              <a:rPr lang="en-CA" sz="1600" kern="100" dirty="0">
                <a:effectLst/>
                <a:latin typeface="Calibri" panose="020F0502020204030204" pitchFamily="34" charset="0"/>
                <a:ea typeface="Calibri" panose="020F0502020204030204" pitchFamily="34" charset="0"/>
                <a:cs typeface="Times New Roman" panose="02020603050405020304" pitchFamily="18" charset="0"/>
              </a:rPr>
              <a:t>Don’t: </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“truth-seeking” language </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Blaming/judging/diminishing </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Rapid fire questions</a:t>
            </a:r>
          </a:p>
          <a:p>
            <a:pPr marL="342900" lvl="0" indent="-342900">
              <a:buFont typeface="Calibri" panose="020F0502020204030204" pitchFamily="34" charset="0"/>
              <a:buChar char="-"/>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Interrupt/rush</a:t>
            </a:r>
          </a:p>
        </p:txBody>
      </p:sp>
      <p:sp>
        <p:nvSpPr>
          <p:cNvPr id="4" name="TextBox 3">
            <a:extLst>
              <a:ext uri="{FF2B5EF4-FFF2-40B4-BE49-F238E27FC236}">
                <a16:creationId xmlns:a16="http://schemas.microsoft.com/office/drawing/2014/main" id="{35A82275-82F5-D8FF-77B1-F828371943D1}"/>
              </a:ext>
            </a:extLst>
          </p:cNvPr>
          <p:cNvSpPr txBox="1"/>
          <p:nvPr/>
        </p:nvSpPr>
        <p:spPr>
          <a:xfrm>
            <a:off x="1860605" y="2027583"/>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32491547"/>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Interviewing techniques</a:t>
            </a:r>
          </a:p>
        </p:txBody>
      </p:sp>
      <p:sp>
        <p:nvSpPr>
          <p:cNvPr id="3" name="TextBox 2">
            <a:extLst>
              <a:ext uri="{FF2B5EF4-FFF2-40B4-BE49-F238E27FC236}">
                <a16:creationId xmlns:a16="http://schemas.microsoft.com/office/drawing/2014/main" id="{782FDDBC-3137-4E40-B5B0-568765225F1A}"/>
              </a:ext>
            </a:extLst>
          </p:cNvPr>
          <p:cNvSpPr txBox="1"/>
          <p:nvPr/>
        </p:nvSpPr>
        <p:spPr>
          <a:xfrm>
            <a:off x="876300" y="1104525"/>
            <a:ext cx="7332035" cy="3139321"/>
          </a:xfrm>
          <a:prstGeom prst="rect">
            <a:avLst/>
          </a:prstGeom>
          <a:noFill/>
        </p:spPr>
        <p:txBody>
          <a:bodyPr wrap="square" rtlCol="0">
            <a:spAutoFit/>
          </a:bodyPr>
          <a:lstStyle/>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Acknowledge the victim’s trauma/work on establishing trust and safety</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Ask what they are </a:t>
            </a:r>
            <a:r>
              <a:rPr lang="en-CA" sz="1800" u="sng" kern="100" dirty="0">
                <a:effectLst/>
                <a:latin typeface="Calibri" panose="020F0502020204030204" pitchFamily="34" charset="0"/>
                <a:ea typeface="Calibri" panose="020F0502020204030204" pitchFamily="34" charset="0"/>
                <a:cs typeface="Times New Roman" panose="02020603050405020304" pitchFamily="18" charset="0"/>
              </a:rPr>
              <a:t>able</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to remember – alleviates pressure on victim to remember </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Asking about thought process during the incident might elicit more details </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Asking about sensory memories as may jog memory</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Ask about how the incident effected them physically/emotionally </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Ask what the most difficult part of the experience was </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Ask what they cannot forget about the incident</a:t>
            </a:r>
          </a:p>
          <a:p>
            <a:pPr marL="342900" lvl="0" indent="-342900">
              <a:buFont typeface="Calibri" panose="020F050202020403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Lastly, ask about the who, what, when, where, why – as this will be easier after discussing the psychological aspects </a:t>
            </a:r>
          </a:p>
        </p:txBody>
      </p:sp>
    </p:spTree>
    <p:extLst>
      <p:ext uri="{BB962C8B-B14F-4D97-AF65-F5344CB8AC3E}">
        <p14:creationId xmlns:p14="http://schemas.microsoft.com/office/powerpoint/2010/main" val="4267898880"/>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Creating Courtroom Safety</a:t>
            </a:r>
          </a:p>
        </p:txBody>
      </p:sp>
      <p:sp>
        <p:nvSpPr>
          <p:cNvPr id="3" name="TextBox 2">
            <a:extLst>
              <a:ext uri="{FF2B5EF4-FFF2-40B4-BE49-F238E27FC236}">
                <a16:creationId xmlns:a16="http://schemas.microsoft.com/office/drawing/2014/main" id="{782FDDBC-3137-4E40-B5B0-568765225F1A}"/>
              </a:ext>
            </a:extLst>
          </p:cNvPr>
          <p:cNvSpPr txBox="1"/>
          <p:nvPr/>
        </p:nvSpPr>
        <p:spPr>
          <a:xfrm>
            <a:off x="918831" y="1104525"/>
            <a:ext cx="6545226" cy="4081117"/>
          </a:xfrm>
          <a:prstGeom prst="rect">
            <a:avLst/>
          </a:prstGeom>
          <a:noFill/>
        </p:spPr>
        <p:txBody>
          <a:bodyPr wrap="square" rtlCol="0">
            <a:spAutoFit/>
          </a:bodyPr>
          <a:lstStyle/>
          <a:p>
            <a:pPr marL="347472" lvl="0" indent="-307498" algn="l" rtl="0">
              <a:lnSpc>
                <a:spcPct val="90000"/>
              </a:lnSpc>
              <a:spcBef>
                <a:spcPts val="0"/>
              </a:spcBef>
              <a:spcAft>
                <a:spcPts val="0"/>
              </a:spcAft>
              <a:buClr>
                <a:srgbClr val="16202A"/>
              </a:buClr>
              <a:buSzPct val="100000"/>
              <a:buFont typeface="Wingdings" pitchFamily="2" charset="2"/>
              <a:buChar char="Ø"/>
            </a:pPr>
            <a:r>
              <a:rPr lang="en-US" sz="1600" dirty="0"/>
              <a:t>Are there ways for your client to participate virtually if the courtroom isn’t a safe space for them?</a:t>
            </a:r>
          </a:p>
          <a:p>
            <a:pPr marL="325724" lvl="0" indent="-285750" algn="l" rtl="0">
              <a:lnSpc>
                <a:spcPct val="90000"/>
              </a:lnSpc>
              <a:spcBef>
                <a:spcPts val="0"/>
              </a:spcBef>
              <a:spcAft>
                <a:spcPts val="0"/>
              </a:spcAft>
              <a:buClr>
                <a:srgbClr val="16202A"/>
              </a:buClr>
              <a:buSzPct val="100000"/>
              <a:buFont typeface="Wingdings" pitchFamily="2" charset="2"/>
              <a:buChar char="Ø"/>
            </a:pPr>
            <a:endParaRPr lang="en-US" sz="1600" dirty="0"/>
          </a:p>
          <a:p>
            <a:pPr marL="347472" indent="-307498">
              <a:lnSpc>
                <a:spcPct val="90000"/>
              </a:lnSpc>
              <a:buClr>
                <a:srgbClr val="16202A"/>
              </a:buClr>
              <a:buSzPct val="100000"/>
              <a:buFont typeface="Wingdings" pitchFamily="2" charset="2"/>
              <a:buChar char="Ø"/>
            </a:pPr>
            <a:r>
              <a:rPr lang="en-US" sz="1600" dirty="0"/>
              <a:t>Ask your client about evidence that may trigger or re-traumatize them. </a:t>
            </a:r>
          </a:p>
          <a:p>
            <a:pPr marL="347472" lvl="0" indent="-307498" algn="l" rtl="0">
              <a:lnSpc>
                <a:spcPct val="90000"/>
              </a:lnSpc>
              <a:spcBef>
                <a:spcPts val="0"/>
              </a:spcBef>
              <a:spcAft>
                <a:spcPts val="0"/>
              </a:spcAft>
              <a:buClr>
                <a:srgbClr val="16202A"/>
              </a:buClr>
              <a:buSzPct val="100000"/>
              <a:buFont typeface="Wingdings" pitchFamily="2" charset="2"/>
              <a:buChar char="Ø"/>
            </a:pPr>
            <a:endParaRPr lang="en-US" sz="1600" dirty="0"/>
          </a:p>
          <a:p>
            <a:pPr marL="347472" lvl="0" indent="-307498" algn="l" rtl="0">
              <a:lnSpc>
                <a:spcPct val="90000"/>
              </a:lnSpc>
              <a:spcBef>
                <a:spcPts val="0"/>
              </a:spcBef>
              <a:spcAft>
                <a:spcPts val="0"/>
              </a:spcAft>
              <a:buClr>
                <a:srgbClr val="16202A"/>
              </a:buClr>
              <a:buSzPct val="100000"/>
              <a:buFont typeface="Wingdings" pitchFamily="2" charset="2"/>
              <a:buChar char="Ø"/>
            </a:pPr>
            <a:r>
              <a:rPr lang="en-US" sz="1600" dirty="0"/>
              <a:t>Are there special accommodations that can be made for the client to make the court process less traumatizing in your area? See resource below on courtroom safety </a:t>
            </a:r>
          </a:p>
          <a:p>
            <a:pPr marL="742950" lvl="0" indent="-285750" algn="l" rtl="0">
              <a:lnSpc>
                <a:spcPct val="90000"/>
              </a:lnSpc>
              <a:spcBef>
                <a:spcPts val="0"/>
              </a:spcBef>
              <a:spcAft>
                <a:spcPts val="0"/>
              </a:spcAft>
              <a:buSzPct val="135757"/>
              <a:buFont typeface="Wingdings" pitchFamily="2" charset="2"/>
              <a:buChar char="Ø"/>
            </a:pPr>
            <a:endParaRPr lang="en-US" sz="1600" dirty="0"/>
          </a:p>
          <a:p>
            <a:pPr marL="347472" lvl="0" indent="-307498" algn="l" rtl="0">
              <a:lnSpc>
                <a:spcPct val="90000"/>
              </a:lnSpc>
              <a:spcBef>
                <a:spcPts val="0"/>
              </a:spcBef>
              <a:spcAft>
                <a:spcPts val="0"/>
              </a:spcAft>
              <a:buSzPct val="100000"/>
              <a:buFont typeface="Wingdings" pitchFamily="2" charset="2"/>
              <a:buChar char="Ø"/>
            </a:pPr>
            <a:r>
              <a:rPr lang="en-US" sz="1600" dirty="0"/>
              <a:t>Are there specific spiritual needs or practices that would help your client feel safe? Examples may include smudging beforehand or praying with an Elder </a:t>
            </a:r>
          </a:p>
          <a:p>
            <a:pPr marL="325724" lvl="0" indent="-285750" algn="l" rtl="0">
              <a:lnSpc>
                <a:spcPct val="90000"/>
              </a:lnSpc>
              <a:spcBef>
                <a:spcPts val="0"/>
              </a:spcBef>
              <a:spcAft>
                <a:spcPts val="0"/>
              </a:spcAft>
              <a:buSzPct val="100000"/>
              <a:buFont typeface="Wingdings" pitchFamily="2" charset="2"/>
              <a:buChar char="Ø"/>
            </a:pPr>
            <a:endParaRPr lang="en-US" sz="1600" dirty="0"/>
          </a:p>
          <a:p>
            <a:pPr marL="347472" lvl="0" indent="-307498" algn="l" rtl="0">
              <a:lnSpc>
                <a:spcPct val="90000"/>
              </a:lnSpc>
              <a:spcBef>
                <a:spcPts val="0"/>
              </a:spcBef>
              <a:spcAft>
                <a:spcPts val="0"/>
              </a:spcAft>
              <a:buSzPct val="100000"/>
              <a:buFont typeface="Wingdings" pitchFamily="2" charset="2"/>
              <a:buChar char="Ø"/>
            </a:pPr>
            <a:r>
              <a:rPr lang="en-US" sz="1600" dirty="0"/>
              <a:t>Is there a support person (MacKenzie Friend/family member or other person) who can act as an emotional support through the court process?</a:t>
            </a:r>
          </a:p>
          <a:p>
            <a:pPr marL="39974" lvl="0" algn="l" rtl="0">
              <a:lnSpc>
                <a:spcPct val="90000"/>
              </a:lnSpc>
              <a:spcBef>
                <a:spcPts val="0"/>
              </a:spcBef>
              <a:spcAft>
                <a:spcPts val="0"/>
              </a:spcAft>
              <a:buSzPct val="100000"/>
            </a:pPr>
            <a:endParaRPr lang="en-US" sz="1600" dirty="0"/>
          </a:p>
          <a:p>
            <a:pPr marL="347472" lvl="0" indent="-307498" algn="l" rtl="0">
              <a:lnSpc>
                <a:spcPct val="90000"/>
              </a:lnSpc>
              <a:spcBef>
                <a:spcPts val="0"/>
              </a:spcBef>
              <a:spcAft>
                <a:spcPts val="0"/>
              </a:spcAft>
              <a:buSzPct val="100000"/>
              <a:buFont typeface="Wingdings" pitchFamily="2" charset="2"/>
              <a:buChar char="Ø"/>
            </a:pPr>
            <a:r>
              <a:rPr lang="en-US" sz="1600" dirty="0"/>
              <a:t>Are their organizations and other supports in your area that can help before, during and after court? </a:t>
            </a:r>
          </a:p>
        </p:txBody>
      </p:sp>
    </p:spTree>
    <p:extLst>
      <p:ext uri="{BB962C8B-B14F-4D97-AF65-F5344CB8AC3E}">
        <p14:creationId xmlns:p14="http://schemas.microsoft.com/office/powerpoint/2010/main" val="3500906799"/>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2400" dirty="0"/>
              <a:t>Self-awareness and self-care</a:t>
            </a:r>
          </a:p>
        </p:txBody>
      </p:sp>
      <p:sp>
        <p:nvSpPr>
          <p:cNvPr id="3" name="TextBox 2">
            <a:extLst>
              <a:ext uri="{FF2B5EF4-FFF2-40B4-BE49-F238E27FC236}">
                <a16:creationId xmlns:a16="http://schemas.microsoft.com/office/drawing/2014/main" id="{782FDDBC-3137-4E40-B5B0-568765225F1A}"/>
              </a:ext>
            </a:extLst>
          </p:cNvPr>
          <p:cNvSpPr txBox="1"/>
          <p:nvPr/>
        </p:nvSpPr>
        <p:spPr>
          <a:xfrm>
            <a:off x="918831" y="1104525"/>
            <a:ext cx="6385736" cy="2308324"/>
          </a:xfrm>
          <a:prstGeom prst="rect">
            <a:avLst/>
          </a:prstGeom>
          <a:noFill/>
        </p:spPr>
        <p:txBody>
          <a:bodyPr wrap="square" rtlCol="0">
            <a:spAutoFit/>
          </a:bodyPr>
          <a:lstStyle/>
          <a:p>
            <a:pPr marL="299085" lvl="0" indent="-285750" algn="l" rtl="0">
              <a:lnSpc>
                <a:spcPct val="90000"/>
              </a:lnSpc>
              <a:spcBef>
                <a:spcPts val="0"/>
              </a:spcBef>
              <a:spcAft>
                <a:spcPts val="0"/>
              </a:spcAft>
              <a:buClr>
                <a:srgbClr val="16202A"/>
              </a:buClr>
              <a:buSzPct val="100000"/>
              <a:buFont typeface="Wingdings" pitchFamily="2" charset="2"/>
              <a:buChar char="Ø"/>
            </a:pPr>
            <a:r>
              <a:rPr lang="en-US" sz="1600" dirty="0"/>
              <a:t>Trauma-informed practice calls on practitioners to practice cultural humility and to honestly reflect on their biases.</a:t>
            </a:r>
          </a:p>
          <a:p>
            <a:pPr marL="457200" lvl="0" indent="0" algn="l" rtl="0">
              <a:lnSpc>
                <a:spcPct val="90000"/>
              </a:lnSpc>
              <a:spcBef>
                <a:spcPts val="0"/>
              </a:spcBef>
              <a:spcAft>
                <a:spcPts val="0"/>
              </a:spcAft>
              <a:buSzPct val="108108"/>
              <a:buNone/>
            </a:pPr>
            <a:r>
              <a:rPr lang="en-US" sz="1600" dirty="0"/>
              <a:t> </a:t>
            </a:r>
          </a:p>
          <a:p>
            <a:pPr marL="347472" lvl="0" indent="-334137" algn="l" rtl="0">
              <a:lnSpc>
                <a:spcPct val="90000"/>
              </a:lnSpc>
              <a:spcBef>
                <a:spcPts val="0"/>
              </a:spcBef>
              <a:spcAft>
                <a:spcPts val="0"/>
              </a:spcAft>
              <a:buClr>
                <a:srgbClr val="16202A"/>
              </a:buClr>
              <a:buSzPct val="100000"/>
              <a:buFont typeface="Wingdings" pitchFamily="2" charset="2"/>
              <a:buChar char="Ø"/>
            </a:pPr>
            <a:r>
              <a:rPr lang="en-US" sz="1600" dirty="0"/>
              <a:t>Vicarious Trauma:  Lawyers can develop their own trauma response from being exposed to their clients’ traumatic experiences (distinguished from burnout).  </a:t>
            </a:r>
          </a:p>
          <a:p>
            <a:pPr marL="347472" lvl="0" indent="-334137" algn="l" rtl="0">
              <a:lnSpc>
                <a:spcPct val="90000"/>
              </a:lnSpc>
              <a:spcBef>
                <a:spcPts val="0"/>
              </a:spcBef>
              <a:spcAft>
                <a:spcPts val="0"/>
              </a:spcAft>
              <a:buClr>
                <a:srgbClr val="16202A"/>
              </a:buClr>
              <a:buSzPct val="100000"/>
              <a:buFont typeface="Wingdings" pitchFamily="2" charset="2"/>
              <a:buChar char="Ø"/>
            </a:pPr>
            <a:endParaRPr lang="en-US" sz="1600" dirty="0"/>
          </a:p>
          <a:p>
            <a:pPr marL="347472" lvl="0" indent="-334137" algn="l" rtl="0">
              <a:lnSpc>
                <a:spcPct val="90000"/>
              </a:lnSpc>
              <a:spcBef>
                <a:spcPts val="0"/>
              </a:spcBef>
              <a:spcAft>
                <a:spcPts val="0"/>
              </a:spcAft>
              <a:buClr>
                <a:srgbClr val="16202A"/>
              </a:buClr>
              <a:buSzPct val="100000"/>
              <a:buFont typeface="Wingdings" pitchFamily="2" charset="2"/>
              <a:buChar char="Ø"/>
            </a:pPr>
            <a:r>
              <a:rPr lang="en-US" sz="1600" dirty="0"/>
              <a:t>Be mindful of your well-being and check-in with yourself.   Seek support when needed and don’t forget prioritize your own well-being when working with victims </a:t>
            </a:r>
          </a:p>
        </p:txBody>
      </p:sp>
    </p:spTree>
    <p:extLst>
      <p:ext uri="{BB962C8B-B14F-4D97-AF65-F5344CB8AC3E}">
        <p14:creationId xmlns:p14="http://schemas.microsoft.com/office/powerpoint/2010/main" val="2899683314"/>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793414"/>
          </a:xfrm>
        </p:spPr>
        <p:txBody>
          <a:bodyPr>
            <a:normAutofit/>
          </a:bodyPr>
          <a:lstStyle/>
          <a:p>
            <a:r>
              <a:rPr lang="en-US" sz="2400" dirty="0"/>
              <a:t>Resources - Trauma-Informed Practice</a:t>
            </a:r>
          </a:p>
        </p:txBody>
      </p:sp>
      <p:sp>
        <p:nvSpPr>
          <p:cNvPr id="5" name="TextBox 4">
            <a:extLst>
              <a:ext uri="{FF2B5EF4-FFF2-40B4-BE49-F238E27FC236}">
                <a16:creationId xmlns:a16="http://schemas.microsoft.com/office/drawing/2014/main" id="{87ED7123-6469-231E-36A4-3E086DD81161}"/>
              </a:ext>
            </a:extLst>
          </p:cNvPr>
          <p:cNvSpPr txBox="1"/>
          <p:nvPr/>
        </p:nvSpPr>
        <p:spPr>
          <a:xfrm>
            <a:off x="1031359" y="1244009"/>
            <a:ext cx="6347636" cy="3539430"/>
          </a:xfrm>
          <a:prstGeom prst="rect">
            <a:avLst/>
          </a:prstGeom>
          <a:noFill/>
        </p:spPr>
        <p:txBody>
          <a:bodyPr wrap="square" rtlCol="0">
            <a:spAutoFit/>
          </a:bodyPr>
          <a:lstStyle/>
          <a:p>
            <a:pPr marL="285750" indent="-285750">
              <a:buFont typeface="Wingdings" pitchFamily="2" charset="2"/>
              <a:buChar char="Ø"/>
            </a:pPr>
            <a:endParaRPr lang="en-US" sz="1600" dirty="0"/>
          </a:p>
          <a:p>
            <a:pPr marL="285750" indent="-285750">
              <a:buFont typeface="Wingdings" pitchFamily="2" charset="2"/>
              <a:buChar char="Ø"/>
            </a:pPr>
            <a:r>
              <a:rPr lang="en-US" sz="1600" i="1" dirty="0"/>
              <a:t>Trauma–Informed Legal Practice Toolkit</a:t>
            </a:r>
            <a:r>
              <a:rPr lang="en-US" sz="1600" dirty="0"/>
              <a:t>, Golden Eagle Rising Society: </a:t>
            </a:r>
            <a:r>
              <a:rPr lang="en-US" sz="1600" dirty="0">
                <a:hlinkClick r:id="rId3"/>
              </a:rPr>
              <a:t>https://</a:t>
            </a:r>
            <a:r>
              <a:rPr lang="en-US" sz="1600" dirty="0" err="1">
                <a:hlinkClick r:id="rId3"/>
              </a:rPr>
              <a:t>www.goldeneaglerising.org</a:t>
            </a:r>
            <a:r>
              <a:rPr lang="en-US" sz="1600" dirty="0">
                <a:hlinkClick r:id="rId3"/>
              </a:rPr>
              <a:t>/initiatives-and-actions/trauma-informed-toolkit-for-legal-professionals/</a:t>
            </a:r>
            <a:endParaRPr lang="en-US" sz="1600" dirty="0"/>
          </a:p>
          <a:p>
            <a:pPr marL="285750" indent="-285750">
              <a:buFont typeface="Wingdings" pitchFamily="2" charset="2"/>
              <a:buChar char="Ø"/>
            </a:pPr>
            <a:r>
              <a:rPr lang="en-US" sz="1600" i="1" dirty="0"/>
              <a:t>Why Can’t Everyone Just Get Along - How BC’s Family Law System Put Survivors in Danger</a:t>
            </a:r>
            <a:r>
              <a:rPr lang="en-US" sz="1600" dirty="0"/>
              <a:t>, RISE Women’s Legal Centre: </a:t>
            </a:r>
            <a:r>
              <a:rPr lang="en-US" sz="1600" dirty="0">
                <a:hlinkClick r:id="rId4"/>
              </a:rPr>
              <a:t>chrome-extension://</a:t>
            </a:r>
            <a:r>
              <a:rPr lang="en-US" sz="1600" dirty="0" err="1">
                <a:hlinkClick r:id="rId4"/>
              </a:rPr>
              <a:t>efaidnbmnnnibpcajpcglclefindmkaj</a:t>
            </a:r>
            <a:r>
              <a:rPr lang="en-US" sz="1600" dirty="0">
                <a:hlinkClick r:id="rId4"/>
              </a:rPr>
              <a:t>/https://</a:t>
            </a:r>
            <a:r>
              <a:rPr lang="en-US" sz="1600" dirty="0" err="1">
                <a:hlinkClick r:id="rId4"/>
              </a:rPr>
              <a:t>womenslegalcentre.ca</a:t>
            </a:r>
            <a:r>
              <a:rPr lang="en-US" sz="1600" dirty="0">
                <a:hlinkClick r:id="rId4"/>
              </a:rPr>
              <a:t>/wp-content/uploads/2021/01/Why-Cant-Everyone-Just-Get-Along-Rise-Womens-Legal-January2021.pdf</a:t>
            </a:r>
            <a:endParaRPr lang="en-US" sz="1600" dirty="0"/>
          </a:p>
          <a:p>
            <a:pPr marL="285750" indent="-285750">
              <a:buFont typeface="Wingdings" pitchFamily="2" charset="2"/>
              <a:buChar char="Ø"/>
            </a:pPr>
            <a:r>
              <a:rPr lang="en-US" sz="1600" i="1" dirty="0"/>
              <a:t>Creating Safety in BC Courts – Key Challenges and Recommendations</a:t>
            </a:r>
            <a:r>
              <a:rPr lang="en-US" sz="1600" dirty="0"/>
              <a:t>, RISE Women’s Legal Centre: </a:t>
            </a:r>
            <a:r>
              <a:rPr lang="en-US" sz="1600" dirty="0">
                <a:hlinkClick r:id="rId5"/>
              </a:rPr>
              <a:t>chrome-extension://</a:t>
            </a:r>
            <a:r>
              <a:rPr lang="en-US" sz="1600" dirty="0" err="1">
                <a:hlinkClick r:id="rId5"/>
              </a:rPr>
              <a:t>efaidnbmnnnibpcajpcglclefindmkaj</a:t>
            </a:r>
            <a:r>
              <a:rPr lang="en-US" sz="1600" dirty="0">
                <a:hlinkClick r:id="rId5"/>
              </a:rPr>
              <a:t>/https://</a:t>
            </a:r>
            <a:r>
              <a:rPr lang="en-US" sz="1600" dirty="0" err="1">
                <a:hlinkClick r:id="rId5"/>
              </a:rPr>
              <a:t>womenslegalcentre.ca</a:t>
            </a:r>
            <a:r>
              <a:rPr lang="en-US" sz="1600" dirty="0">
                <a:hlinkClick r:id="rId5"/>
              </a:rPr>
              <a:t>/wp-content/uploads/2022/10/RISE-courthouse-safety-Oct-13-2022.pdf</a:t>
            </a:r>
            <a:endParaRPr lang="en-US" sz="1600" dirty="0"/>
          </a:p>
        </p:txBody>
      </p:sp>
    </p:spTree>
    <p:extLst>
      <p:ext uri="{BB962C8B-B14F-4D97-AF65-F5344CB8AC3E}">
        <p14:creationId xmlns:p14="http://schemas.microsoft.com/office/powerpoint/2010/main" val="2098350696"/>
      </p:ext>
    </p:extLst>
  </p:cSld>
  <p:clrMapOvr>
    <a:masterClrMapping/>
  </p:clrMapOvr>
  <mc:AlternateContent xmlns:mc="http://schemas.openxmlformats.org/markup-compatibility/2006">
    <mc:Choice xmlns:p14="http://schemas.microsoft.com/office/powerpoint/2010/main" Requires="p14">
      <p:transition spd="slow" p14:dur="2000" advTm="48961"/>
    </mc:Choice>
    <mc:Fallback>
      <p:transition spd="slow" advTm="489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p:txBody>
          <a:bodyPr>
            <a:normAutofit/>
          </a:bodyPr>
          <a:lstStyle/>
          <a:p>
            <a:r>
              <a:rPr lang="en-US" dirty="0"/>
              <a:t>Indirect Exposure</a:t>
            </a:r>
          </a:p>
        </p:txBody>
      </p:sp>
      <p:sp>
        <p:nvSpPr>
          <p:cNvPr id="5" name="Content Placeholder 4">
            <a:extLst>
              <a:ext uri="{FF2B5EF4-FFF2-40B4-BE49-F238E27FC236}">
                <a16:creationId xmlns:a16="http://schemas.microsoft.com/office/drawing/2014/main" id="{A08636CA-6F04-8B1E-F678-0E217B46748A}"/>
              </a:ext>
            </a:extLst>
          </p:cNvPr>
          <p:cNvSpPr>
            <a:spLocks noGrp="1"/>
          </p:cNvSpPr>
          <p:nvPr>
            <p:ph sz="half" idx="1"/>
          </p:nvPr>
        </p:nvSpPr>
        <p:spPr/>
        <p:txBody>
          <a:bodyPr>
            <a:normAutofit/>
          </a:bodyPr>
          <a:lstStyle/>
          <a:p>
            <a:r>
              <a:rPr lang="en-US" sz="2400" dirty="0">
                <a:latin typeface="Franklin Gothic Book" panose="020B0503020102020204" pitchFamily="34" charset="0"/>
              </a:rPr>
              <a:t>What constitutes indirect exposure for children?</a:t>
            </a:r>
          </a:p>
          <a:p>
            <a:pPr marL="685800" lvl="1" indent="-342900">
              <a:buFont typeface="Wingdings" pitchFamily="2" charset="2"/>
              <a:buChar char="Ø"/>
            </a:pPr>
            <a:r>
              <a:rPr lang="en-US" sz="2400" dirty="0">
                <a:latin typeface="Franklin Gothic Book" panose="020B0503020102020204" pitchFamily="34" charset="0"/>
              </a:rPr>
              <a:t>Witnessing the family violence or incident</a:t>
            </a:r>
          </a:p>
          <a:p>
            <a:pPr marL="685800" lvl="1" indent="-342900">
              <a:buFont typeface="Wingdings" pitchFamily="2" charset="2"/>
              <a:buChar char="Ø"/>
            </a:pPr>
            <a:r>
              <a:rPr lang="en-US" sz="2400" dirty="0">
                <a:latin typeface="Franklin Gothic Book" panose="020B0503020102020204" pitchFamily="34" charset="0"/>
              </a:rPr>
              <a:t>Experiencing the aftermath</a:t>
            </a:r>
          </a:p>
          <a:p>
            <a:pPr marL="685800" lvl="1" indent="-342900">
              <a:buFont typeface="Wingdings" pitchFamily="2" charset="2"/>
              <a:buChar char="Ø"/>
            </a:pPr>
            <a:r>
              <a:rPr lang="en-US" sz="2400" dirty="0">
                <a:latin typeface="Franklin Gothic Book" panose="020B0503020102020204" pitchFamily="34" charset="0"/>
              </a:rPr>
              <a:t>Or hearing about the family violence</a:t>
            </a:r>
          </a:p>
          <a:p>
            <a:pPr marL="685800" lvl="1" indent="-342900">
              <a:buFont typeface="Wingdings" pitchFamily="2" charset="2"/>
              <a:buChar char="Ø"/>
            </a:pPr>
            <a:endParaRPr lang="en-US" sz="2400" dirty="0">
              <a:latin typeface="Franklin Gothic Book" panose="020B0503020102020204" pitchFamily="34" charset="0"/>
            </a:endParaRPr>
          </a:p>
          <a:p>
            <a:pPr marL="685800" lvl="1" indent="-342900">
              <a:buFont typeface="Wingdings" pitchFamily="2" charset="2"/>
              <a:buChar char="Ø"/>
            </a:pPr>
            <a:endParaRPr lang="en-US" sz="2400" dirty="0">
              <a:latin typeface="Franklin Gothic Book" panose="020B0503020102020204" pitchFamily="34" charset="0"/>
            </a:endParaRPr>
          </a:p>
          <a:p>
            <a:endParaRPr lang="en-US" dirty="0"/>
          </a:p>
        </p:txBody>
      </p:sp>
      <p:pic>
        <p:nvPicPr>
          <p:cNvPr id="8" name="Content Placeholder 7">
            <a:extLst>
              <a:ext uri="{FF2B5EF4-FFF2-40B4-BE49-F238E27FC236}">
                <a16:creationId xmlns:a16="http://schemas.microsoft.com/office/drawing/2014/main" id="{240CFA1E-B2FD-17E3-0409-7FB60E024CFB}"/>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29150" y="1713598"/>
            <a:ext cx="3886200" cy="2575141"/>
          </a:xfrm>
        </p:spPr>
      </p:pic>
      <p:sp>
        <p:nvSpPr>
          <p:cNvPr id="3" name="TextBox 2">
            <a:extLst>
              <a:ext uri="{FF2B5EF4-FFF2-40B4-BE49-F238E27FC236}">
                <a16:creationId xmlns:a16="http://schemas.microsoft.com/office/drawing/2014/main" id="{782FDDBC-3137-4E40-B5B0-568765225F1A}"/>
              </a:ext>
            </a:extLst>
          </p:cNvPr>
          <p:cNvSpPr txBox="1"/>
          <p:nvPr/>
        </p:nvSpPr>
        <p:spPr>
          <a:xfrm>
            <a:off x="876300" y="1422078"/>
            <a:ext cx="7391400" cy="461665"/>
          </a:xfrm>
          <a:prstGeom prst="rect">
            <a:avLst/>
          </a:prstGeom>
          <a:noFill/>
        </p:spPr>
        <p:txBody>
          <a:bodyPr wrap="square" rtlCol="0">
            <a:spAutoFit/>
          </a:bodyPr>
          <a:lstStyle/>
          <a:p>
            <a:pPr marL="685800" lvl="1" indent="-342900">
              <a:buFont typeface="Wingdings" pitchFamily="2" charset="2"/>
              <a:buChar char="Ø"/>
            </a:pP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2269785395"/>
      </p:ext>
    </p:extLst>
  </p:cSld>
  <p:clrMapOvr>
    <a:masterClrMapping/>
  </p:clrMapOvr>
  <mc:AlternateContent xmlns:mc="http://schemas.openxmlformats.org/markup-compatibility/2006" xmlns:p14="http://schemas.microsoft.com/office/powerpoint/2010/main">
    <mc:Choice Requires="p14">
      <p:transition spd="slow" p14:dur="2000" advTm="54240"/>
    </mc:Choice>
    <mc:Fallback xmlns="">
      <p:transition spd="slow" advTm="542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3632440" y="165791"/>
            <a:ext cx="4882910" cy="689974"/>
          </a:xfrm>
        </p:spPr>
        <p:txBody>
          <a:bodyPr spcFirstLastPara="1" vert="horz" wrap="square" lIns="68580" tIns="34290" rIns="68580" bIns="34290" rtlCol="0" anchor="ctr" anchorCtr="0">
            <a:noAutofit/>
          </a:bodyPr>
          <a:lstStyle/>
          <a:p>
            <a:pPr algn="ctr"/>
            <a:r>
              <a:rPr lang="en-US" sz="2100" dirty="0"/>
              <a:t>How to protect at-risk family members from family violence</a:t>
            </a:r>
          </a:p>
        </p:txBody>
      </p:sp>
      <p:pic>
        <p:nvPicPr>
          <p:cNvPr id="16" name="Content Placeholder 15">
            <a:extLst>
              <a:ext uri="{FF2B5EF4-FFF2-40B4-BE49-F238E27FC236}">
                <a16:creationId xmlns:a16="http://schemas.microsoft.com/office/drawing/2014/main" id="{2ACF8DF3-B41C-B8A0-F197-C122C343866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137" y="1720771"/>
            <a:ext cx="3549253" cy="1863357"/>
          </a:xfrm>
        </p:spPr>
      </p:pic>
      <p:sp>
        <p:nvSpPr>
          <p:cNvPr id="3" name="TextBox 2">
            <a:extLst>
              <a:ext uri="{FF2B5EF4-FFF2-40B4-BE49-F238E27FC236}">
                <a16:creationId xmlns:a16="http://schemas.microsoft.com/office/drawing/2014/main" id="{782FDDBC-3137-4E40-B5B0-568765225F1A}"/>
              </a:ext>
            </a:extLst>
          </p:cNvPr>
          <p:cNvSpPr txBox="1"/>
          <p:nvPr/>
        </p:nvSpPr>
        <p:spPr>
          <a:xfrm>
            <a:off x="4629150" y="1369219"/>
            <a:ext cx="3886200" cy="3263504"/>
          </a:xfrm>
          <a:prstGeom prst="rect">
            <a:avLst/>
          </a:prstGeom>
        </p:spPr>
        <p:txBody>
          <a:bodyPr vert="horz" lIns="68580" tIns="34290" rIns="68580" bIns="34290" rtlCol="0">
            <a:normAutofit/>
          </a:bodyPr>
          <a:lstStyle/>
          <a:p>
            <a:pPr marL="171450" indent="-171450">
              <a:lnSpc>
                <a:spcPct val="90000"/>
              </a:lnSpc>
              <a:spcAft>
                <a:spcPts val="450"/>
              </a:spcAft>
              <a:buFont typeface="Arial" panose="020B0604020202020204" pitchFamily="34" charset="0"/>
              <a:buChar char="•"/>
            </a:pPr>
            <a:r>
              <a:rPr lang="en-US" sz="1800" dirty="0">
                <a:solidFill>
                  <a:srgbClr val="514E4C"/>
                </a:solidFill>
                <a:latin typeface="Franklin Gothic Book" panose="020B0503020102020204" pitchFamily="34" charset="0"/>
              </a:rPr>
              <a:t>2 options to protect your client or the children (or both)</a:t>
            </a:r>
          </a:p>
          <a:p>
            <a:pPr marL="342900" indent="-171450">
              <a:lnSpc>
                <a:spcPct val="90000"/>
              </a:lnSpc>
              <a:spcAft>
                <a:spcPts val="450"/>
              </a:spcAft>
              <a:buFont typeface="Arial" panose="020B0604020202020204" pitchFamily="34" charset="0"/>
              <a:buChar char="•"/>
            </a:pPr>
            <a:r>
              <a:rPr lang="en-US" sz="1800" b="1" u="sng" dirty="0">
                <a:solidFill>
                  <a:srgbClr val="514E4C"/>
                </a:solidFill>
                <a:latin typeface="Franklin Gothic Book" panose="020B0503020102020204" pitchFamily="34" charset="0"/>
              </a:rPr>
              <a:t>Protection Orders (POR) </a:t>
            </a:r>
            <a:r>
              <a:rPr lang="en-US" sz="1800" dirty="0">
                <a:solidFill>
                  <a:srgbClr val="514E4C"/>
                </a:solidFill>
                <a:latin typeface="Franklin Gothic Book" panose="020B0503020102020204" pitchFamily="34" charset="0"/>
              </a:rPr>
              <a:t>= protect your client or the children from an abusive family member</a:t>
            </a:r>
          </a:p>
          <a:p>
            <a:pPr marL="685800" lvl="1" indent="-171450">
              <a:lnSpc>
                <a:spcPct val="90000"/>
              </a:lnSpc>
              <a:spcAft>
                <a:spcPts val="450"/>
              </a:spcAft>
              <a:buFont typeface="Arial" panose="020B0604020202020204" pitchFamily="34" charset="0"/>
              <a:buChar char="•"/>
            </a:pPr>
            <a:r>
              <a:rPr lang="en-US" sz="1800" dirty="0">
                <a:solidFill>
                  <a:srgbClr val="514E4C"/>
                </a:solidFill>
                <a:latin typeface="Franklin Gothic Book" panose="020B0503020102020204" pitchFamily="34" charset="0"/>
              </a:rPr>
              <a:t>criminally enforceable (similar to bail/probation conditions)</a:t>
            </a:r>
            <a:endParaRPr lang="en-US" sz="1800" i="1" dirty="0">
              <a:solidFill>
                <a:srgbClr val="514E4C"/>
              </a:solidFill>
              <a:latin typeface="Franklin Gothic Book" panose="020B0503020102020204" pitchFamily="34" charset="0"/>
            </a:endParaRPr>
          </a:p>
          <a:p>
            <a:pPr marL="685800" lvl="1" indent="-171450">
              <a:lnSpc>
                <a:spcPct val="90000"/>
              </a:lnSpc>
              <a:spcAft>
                <a:spcPts val="450"/>
              </a:spcAft>
              <a:buFont typeface="Arial" panose="020B0604020202020204" pitchFamily="34" charset="0"/>
              <a:buChar char="•"/>
            </a:pPr>
            <a:r>
              <a:rPr lang="en-US" sz="1800" dirty="0">
                <a:solidFill>
                  <a:srgbClr val="514E4C"/>
                </a:solidFill>
                <a:latin typeface="Franklin Gothic Book" panose="020B0503020102020204" pitchFamily="34" charset="0"/>
              </a:rPr>
              <a:t>s. 183(4) Default term = 1 year unless otherwise ordered by the court</a:t>
            </a:r>
          </a:p>
          <a:p>
            <a:pPr marL="685800" lvl="1" indent="-171450">
              <a:lnSpc>
                <a:spcPct val="90000"/>
              </a:lnSpc>
              <a:spcAft>
                <a:spcPts val="450"/>
              </a:spcAft>
              <a:buFont typeface="Arial" panose="020B0604020202020204" pitchFamily="34" charset="0"/>
              <a:buChar char="•"/>
            </a:pPr>
            <a:endParaRPr lang="en-US" sz="1050" dirty="0">
              <a:solidFill>
                <a:srgbClr val="514E4C"/>
              </a:solidFill>
              <a:latin typeface="Franklin Gothic Book" panose="020B0503020102020204" pitchFamily="34" charset="0"/>
            </a:endParaRPr>
          </a:p>
        </p:txBody>
      </p:sp>
    </p:spTree>
    <p:extLst>
      <p:ext uri="{BB962C8B-B14F-4D97-AF65-F5344CB8AC3E}">
        <p14:creationId xmlns:p14="http://schemas.microsoft.com/office/powerpoint/2010/main" val="2430034381"/>
      </p:ext>
    </p:extLst>
  </p:cSld>
  <p:clrMapOvr>
    <a:masterClrMapping/>
  </p:clrMapOvr>
  <mc:AlternateContent xmlns:mc="http://schemas.openxmlformats.org/markup-compatibility/2006" xmlns:p14="http://schemas.microsoft.com/office/powerpoint/2010/main">
    <mc:Choice Requires="p14">
      <p:transition spd="slow" p14:dur="2000" advTm="73408"/>
    </mc:Choice>
    <mc:Fallback xmlns="">
      <p:transition spd="slow" advTm="734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3632440" y="165791"/>
            <a:ext cx="4882910" cy="689974"/>
          </a:xfrm>
        </p:spPr>
        <p:txBody>
          <a:bodyPr spcFirstLastPara="1" vert="horz" wrap="square" lIns="68580" tIns="34290" rIns="68580" bIns="34290" rtlCol="0" anchor="ctr" anchorCtr="0">
            <a:noAutofit/>
          </a:bodyPr>
          <a:lstStyle/>
          <a:p>
            <a:pPr algn="ctr"/>
            <a:r>
              <a:rPr lang="en-US" sz="2100" dirty="0"/>
              <a:t>Conduct Orders</a:t>
            </a:r>
          </a:p>
        </p:txBody>
      </p:sp>
      <p:pic>
        <p:nvPicPr>
          <p:cNvPr id="5" name="Content Placeholder 4" descr="Digital art of a red umbrella under the rain">
            <a:extLst>
              <a:ext uri="{FF2B5EF4-FFF2-40B4-BE49-F238E27FC236}">
                <a16:creationId xmlns:a16="http://schemas.microsoft.com/office/drawing/2014/main" id="{E7FAE238-C3F4-20D7-0213-1DA31310536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628650" y="1743047"/>
            <a:ext cx="3886200" cy="2516244"/>
          </a:xfrm>
          <a:noFill/>
        </p:spPr>
      </p:pic>
      <p:sp>
        <p:nvSpPr>
          <p:cNvPr id="3" name="TextBox 2">
            <a:extLst>
              <a:ext uri="{FF2B5EF4-FFF2-40B4-BE49-F238E27FC236}">
                <a16:creationId xmlns:a16="http://schemas.microsoft.com/office/drawing/2014/main" id="{782FDDBC-3137-4E40-B5B0-568765225F1A}"/>
              </a:ext>
            </a:extLst>
          </p:cNvPr>
          <p:cNvSpPr txBox="1"/>
          <p:nvPr/>
        </p:nvSpPr>
        <p:spPr>
          <a:xfrm>
            <a:off x="4629150" y="1369219"/>
            <a:ext cx="3886200" cy="3263504"/>
          </a:xfrm>
          <a:prstGeom prst="rect">
            <a:avLst/>
          </a:prstGeom>
        </p:spPr>
        <p:txBody>
          <a:bodyPr vert="horz" lIns="68580" tIns="34290" rIns="68580" bIns="34290" rtlCol="0">
            <a:normAutofit/>
          </a:bodyPr>
          <a:lstStyle/>
          <a:p>
            <a:pPr marL="514350" lvl="1">
              <a:lnSpc>
                <a:spcPct val="90000"/>
              </a:lnSpc>
              <a:spcAft>
                <a:spcPts val="450"/>
              </a:spcAft>
            </a:pPr>
            <a:endParaRPr lang="en-US" sz="1050" dirty="0">
              <a:solidFill>
                <a:srgbClr val="514E4C"/>
              </a:solidFill>
              <a:latin typeface="Franklin Gothic Book" panose="020B0503020102020204" pitchFamily="34" charset="0"/>
            </a:endParaRPr>
          </a:p>
          <a:p>
            <a:pPr marL="171450">
              <a:lnSpc>
                <a:spcPct val="90000"/>
              </a:lnSpc>
              <a:spcAft>
                <a:spcPts val="450"/>
              </a:spcAft>
            </a:pPr>
            <a:r>
              <a:rPr lang="en-US" sz="2100" b="1" u="sng" dirty="0">
                <a:solidFill>
                  <a:srgbClr val="514E4C"/>
                </a:solidFill>
                <a:latin typeface="Franklin Gothic Book" panose="020B0503020102020204" pitchFamily="34" charset="0"/>
              </a:rPr>
              <a:t>Conduct Orders: </a:t>
            </a:r>
            <a:r>
              <a:rPr lang="en-US" sz="2100" dirty="0">
                <a:solidFill>
                  <a:srgbClr val="514E4C"/>
                </a:solidFill>
                <a:latin typeface="Franklin Gothic Book" panose="020B0503020102020204" pitchFamily="34" charset="0"/>
              </a:rPr>
              <a:t>another way to manage conflict/problematic behavior and create protective terms </a:t>
            </a:r>
          </a:p>
          <a:p>
            <a:pPr marL="385763" indent="-214313">
              <a:lnSpc>
                <a:spcPct val="90000"/>
              </a:lnSpc>
              <a:spcAft>
                <a:spcPts val="450"/>
              </a:spcAft>
              <a:buFont typeface="Wingdings" pitchFamily="2" charset="2"/>
              <a:buChar char="Ø"/>
            </a:pPr>
            <a:r>
              <a:rPr lang="en-US" sz="2100" dirty="0">
                <a:solidFill>
                  <a:srgbClr val="514E4C"/>
                </a:solidFill>
                <a:latin typeface="Franklin Gothic Book" panose="020B0503020102020204" pitchFamily="34" charset="0"/>
              </a:rPr>
              <a:t>enforceable in family court using FLA (s. 228)</a:t>
            </a:r>
          </a:p>
          <a:p>
            <a:pPr marL="385763" indent="-214313">
              <a:lnSpc>
                <a:spcPct val="90000"/>
              </a:lnSpc>
              <a:spcAft>
                <a:spcPts val="450"/>
              </a:spcAft>
              <a:buFont typeface="Wingdings" pitchFamily="2" charset="2"/>
              <a:buChar char="Ø"/>
            </a:pPr>
            <a:r>
              <a:rPr lang="en-US" sz="2100" dirty="0">
                <a:solidFill>
                  <a:srgbClr val="514E4C"/>
                </a:solidFill>
                <a:latin typeface="Franklin Gothic Book" panose="020B0503020102020204" pitchFamily="34" charset="0"/>
              </a:rPr>
              <a:t>Does not expire unless varied or set aside, similar to other family court orders</a:t>
            </a:r>
          </a:p>
        </p:txBody>
      </p:sp>
    </p:spTree>
    <p:extLst>
      <p:ext uri="{BB962C8B-B14F-4D97-AF65-F5344CB8AC3E}">
        <p14:creationId xmlns:p14="http://schemas.microsoft.com/office/powerpoint/2010/main" val="2532235021"/>
      </p:ext>
    </p:extLst>
  </p:cSld>
  <p:clrMapOvr>
    <a:masterClrMapping/>
  </p:clrMapOvr>
  <mc:AlternateContent xmlns:mc="http://schemas.openxmlformats.org/markup-compatibility/2006" xmlns:p14="http://schemas.microsoft.com/office/powerpoint/2010/main">
    <mc:Choice Requires="p14">
      <p:transition spd="slow" p14:dur="2000" advTm="54752"/>
    </mc:Choice>
    <mc:Fallback xmlns="">
      <p:transition spd="slow" advTm="54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2765-CDC1-8C45-BA1C-8B55EAB58BD4}"/>
              </a:ext>
            </a:extLst>
          </p:cNvPr>
          <p:cNvSpPr>
            <a:spLocks noGrp="1"/>
          </p:cNvSpPr>
          <p:nvPr>
            <p:ph type="title"/>
          </p:nvPr>
        </p:nvSpPr>
        <p:spPr>
          <a:xfrm>
            <a:off x="628650" y="110353"/>
            <a:ext cx="7886700" cy="994172"/>
          </a:xfrm>
        </p:spPr>
        <p:txBody>
          <a:bodyPr>
            <a:normAutofit/>
          </a:bodyPr>
          <a:lstStyle/>
          <a:p>
            <a:r>
              <a:rPr lang="en-US" sz="3000" dirty="0"/>
              <a:t>Who can apply for POR</a:t>
            </a:r>
          </a:p>
        </p:txBody>
      </p:sp>
      <p:sp>
        <p:nvSpPr>
          <p:cNvPr id="3" name="TextBox 2">
            <a:extLst>
              <a:ext uri="{FF2B5EF4-FFF2-40B4-BE49-F238E27FC236}">
                <a16:creationId xmlns:a16="http://schemas.microsoft.com/office/drawing/2014/main" id="{782FDDBC-3137-4E40-B5B0-568765225F1A}"/>
              </a:ext>
            </a:extLst>
          </p:cNvPr>
          <p:cNvSpPr txBox="1"/>
          <p:nvPr/>
        </p:nvSpPr>
        <p:spPr>
          <a:xfrm>
            <a:off x="1123950" y="1369344"/>
            <a:ext cx="7391400" cy="3785652"/>
          </a:xfrm>
          <a:prstGeom prst="rect">
            <a:avLst/>
          </a:prstGeom>
          <a:noFill/>
        </p:spPr>
        <p:txBody>
          <a:bodyPr wrap="square" rtlCol="0">
            <a:spAutoFit/>
          </a:bodyPr>
          <a:lstStyle/>
          <a:p>
            <a:pPr marL="342900" indent="-342900">
              <a:buFont typeface="Arial" panose="020B0604020202020204" pitchFamily="34" charset="0"/>
              <a:buChar char="•"/>
            </a:pPr>
            <a:r>
              <a:rPr lang="en-US" sz="2400" i="1" dirty="0">
                <a:latin typeface="Franklin Gothic Book" panose="020B0503020102020204" pitchFamily="34" charset="0"/>
              </a:rPr>
              <a:t>s. </a:t>
            </a:r>
            <a:r>
              <a:rPr lang="en-US" sz="2400" dirty="0">
                <a:latin typeface="Franklin Gothic Book" panose="020B0503020102020204" pitchFamily="34" charset="0"/>
              </a:rPr>
              <a:t>183(1)</a:t>
            </a:r>
          </a:p>
          <a:p>
            <a:pPr marL="342900" indent="-342900">
              <a:buFont typeface="Wingdings" pitchFamily="2" charset="2"/>
              <a:buChar char="Ø"/>
            </a:pPr>
            <a:r>
              <a:rPr lang="en-US" sz="2400" dirty="0">
                <a:latin typeface="Franklin Gothic Book" panose="020B0503020102020204" pitchFamily="34" charset="0"/>
              </a:rPr>
              <a:t>An at-risk family member, </a:t>
            </a:r>
            <a:r>
              <a:rPr lang="en-US" sz="2400" i="1" dirty="0">
                <a:latin typeface="Franklin Gothic Book" panose="020B0503020102020204" pitchFamily="34" charset="0"/>
              </a:rPr>
              <a:t>or a person on behalf </a:t>
            </a:r>
            <a:r>
              <a:rPr lang="en-US" sz="2400" dirty="0">
                <a:latin typeface="Franklin Gothic Book" panose="020B0503020102020204" pitchFamily="34" charset="0"/>
              </a:rPr>
              <a:t>of an at-risk family member, or on the court’s own initiative</a:t>
            </a:r>
          </a:p>
          <a:p>
            <a:pPr marL="342900" indent="-342900">
              <a:buFont typeface="Wingdings" pitchFamily="2" charset="2"/>
              <a:buChar char="Ø"/>
            </a:pPr>
            <a:r>
              <a:rPr lang="en-US" sz="2400" dirty="0">
                <a:latin typeface="Franklin Gothic Book" panose="020B0503020102020204" pitchFamily="34" charset="0"/>
              </a:rPr>
              <a:t>This includes a lawyer on behalf of the at-risk family member</a:t>
            </a:r>
          </a:p>
          <a:p>
            <a:pPr marL="342900" indent="-342900">
              <a:buFont typeface="Wingdings" pitchFamily="2" charset="2"/>
              <a:buChar char="Ø"/>
            </a:pPr>
            <a:r>
              <a:rPr lang="en-US" sz="2400" dirty="0">
                <a:latin typeface="Franklin Gothic Book" panose="020B0503020102020204" pitchFamily="34" charset="0"/>
              </a:rPr>
              <a:t>“A person” may include a mother on behalf of the child or it may also include a support person (trusted family member/friend), support worker or advocate with permission from the court</a:t>
            </a:r>
          </a:p>
          <a:p>
            <a:pPr marL="342900" indent="-342900">
              <a:buFont typeface="Arial" panose="020B0604020202020204" pitchFamily="34" charset="0"/>
              <a:buChar char="•"/>
            </a:pP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2842630760"/>
      </p:ext>
    </p:extLst>
  </p:cSld>
  <p:clrMapOvr>
    <a:masterClrMapping/>
  </p:clrMapOvr>
  <mc:AlternateContent xmlns:mc="http://schemas.openxmlformats.org/markup-compatibility/2006" xmlns:p14="http://schemas.microsoft.com/office/powerpoint/2010/main">
    <mc:Choice Requires="p14">
      <p:transition spd="slow" p14:dur="2000" advTm="61994"/>
    </mc:Choice>
    <mc:Fallback xmlns="">
      <p:transition spd="slow" advTm="6199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10688</TotalTime>
  <Words>5342</Words>
  <Application>Microsoft Macintosh PowerPoint</Application>
  <PresentationFormat>On-screen Show (16:9)</PresentationFormat>
  <Paragraphs>399</Paragraphs>
  <Slides>56</Slides>
  <Notes>39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Courier New</vt:lpstr>
      <vt:lpstr>Calibri Light</vt:lpstr>
      <vt:lpstr>Palatino Linotype</vt:lpstr>
      <vt:lpstr>Franklin Gothic Book</vt:lpstr>
      <vt:lpstr>Arial</vt:lpstr>
      <vt:lpstr>Open Sans</vt:lpstr>
      <vt:lpstr>Calibri</vt:lpstr>
      <vt:lpstr>Century Gothic</vt:lpstr>
      <vt:lpstr>Wingdings</vt:lpstr>
      <vt:lpstr>Economica</vt:lpstr>
      <vt:lpstr>Office Theme</vt:lpstr>
      <vt:lpstr>Intersection of Sexual Assault in Family Law</vt:lpstr>
      <vt:lpstr>Territorial Acknowledgement</vt:lpstr>
      <vt:lpstr>Topics</vt:lpstr>
      <vt:lpstr>Who is a “family member”? </vt:lpstr>
      <vt:lpstr>Family Violence under the FLA</vt:lpstr>
      <vt:lpstr>Indirect Exposure</vt:lpstr>
      <vt:lpstr>How to protect at-risk family members from family violence</vt:lpstr>
      <vt:lpstr>Conduct Orders</vt:lpstr>
      <vt:lpstr>Who can apply for POR</vt:lpstr>
      <vt:lpstr>MacKenzie Friend</vt:lpstr>
      <vt:lpstr>Protection order test</vt:lpstr>
      <vt:lpstr>Risk factors the court must consider</vt:lpstr>
      <vt:lpstr>Protection Order Terms</vt:lpstr>
      <vt:lpstr>Factors regarding children</vt:lpstr>
      <vt:lpstr>Without Notice Protection Orders</vt:lpstr>
      <vt:lpstr>Case Law: Without Notice  Protection Orders (Ex Parte) </vt:lpstr>
      <vt:lpstr>Conduct Orders</vt:lpstr>
      <vt:lpstr>Myths &amp; Stereotypes</vt:lpstr>
      <vt:lpstr>Family Law and Sexual Assault</vt:lpstr>
      <vt:lpstr>J.B. v. A.M., 2021 BCPC 14</vt:lpstr>
      <vt:lpstr>J.B. v. A.M., 2021 BCPC 14</vt:lpstr>
      <vt:lpstr>J.B. v. A.M., 2021 BCPC 14</vt:lpstr>
      <vt:lpstr>J.B. v. A.M., 2021 BCPC 14</vt:lpstr>
      <vt:lpstr>J.B. v. A.M., 2021 BCPC 14</vt:lpstr>
      <vt:lpstr>V.M.P. v. D.BP., 2006 ABCA 268</vt:lpstr>
      <vt:lpstr>J.W.C. v. A.B., 2022 BCPC 235</vt:lpstr>
      <vt:lpstr>J.W.C. v. A.B., 2022 BCPC 235</vt:lpstr>
      <vt:lpstr>J.W.C. v. A.B., 2022 BCPC 235</vt:lpstr>
      <vt:lpstr>J.W.C. v. A.B., 2022 BCPC 235</vt:lpstr>
      <vt:lpstr>J.W.C. v. A.B., 2022 BCPC 235</vt:lpstr>
      <vt:lpstr>J.W.C. v. A.B., 2022 BCPC 235</vt:lpstr>
      <vt:lpstr>J.W.C. v. A.B., 2022 BCPC 235</vt:lpstr>
      <vt:lpstr>J.W.C. v. A.B., 2022 BCPC 235</vt:lpstr>
      <vt:lpstr>K.L.B. v S.W.B., 2021 BCSC 1437</vt:lpstr>
      <vt:lpstr>K.L.B. v. S.W.B., 2021 BCSC 1437</vt:lpstr>
      <vt:lpstr>K.L.B. v. S.W.B., 2021 BCSC 1437</vt:lpstr>
      <vt:lpstr>K.L.B. v. S.W.B., 2021 BCSC 1437</vt:lpstr>
      <vt:lpstr>Marcus v. Trkla, 2018 BCSC 1912</vt:lpstr>
      <vt:lpstr>Marcus v. Trkla, 2018 BCSC 1912</vt:lpstr>
      <vt:lpstr>Marcus v. Trkla, 2018 BCSC 1912</vt:lpstr>
      <vt:lpstr>A.M.O. v. A.L.V., 2018 BCSC 352 </vt:lpstr>
      <vt:lpstr>A.M.O. v. A.L.V., 2018 BCSC 352</vt:lpstr>
      <vt:lpstr>A.M.O. v. A.L.V., 2018 BCSC 352</vt:lpstr>
      <vt:lpstr>A.M.O. v. A.L.V., 2018 BCSC 352</vt:lpstr>
      <vt:lpstr>K.S.P. v. B.R.J., 2023 BCSC 886</vt:lpstr>
      <vt:lpstr>K.S.P. v. B.R.J., 2023 BCSC 886</vt:lpstr>
      <vt:lpstr>PowerPoint Presentation</vt:lpstr>
      <vt:lpstr>Impact of Trauma on Survivors </vt:lpstr>
      <vt:lpstr>Understanding Trauma</vt:lpstr>
      <vt:lpstr>Trauma –Informed Practice</vt:lpstr>
      <vt:lpstr>The Interview</vt:lpstr>
      <vt:lpstr>Do’s and Don’ts with Clarifying Questions</vt:lpstr>
      <vt:lpstr>Interviewing techniques</vt:lpstr>
      <vt:lpstr>Creating Courtroom Safety</vt:lpstr>
      <vt:lpstr>Self-awareness and self-care</vt:lpstr>
      <vt:lpstr>Resources - Trauma-Informed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RR v. Vancouver Aboriginal Child &amp; Family Services Society (No.6) 2022 BCHRT 116</dc:title>
  <cp:lastModifiedBy>Frances Rosner</cp:lastModifiedBy>
  <cp:revision>12</cp:revision>
  <cp:lastPrinted>2023-06-30T20:01:01Z</cp:lastPrinted>
  <dcterms:modified xsi:type="dcterms:W3CDTF">2023-06-30T21:39:36Z</dcterms:modified>
</cp:coreProperties>
</file>