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8" r:id="rId2"/>
    <p:sldId id="303" r:id="rId3"/>
    <p:sldId id="359" r:id="rId4"/>
    <p:sldId id="360" r:id="rId5"/>
    <p:sldId id="361" r:id="rId6"/>
    <p:sldId id="362" r:id="rId7"/>
    <p:sldId id="363" r:id="rId8"/>
    <p:sldId id="364" r:id="rId9"/>
    <p:sldId id="365" r:id="rId10"/>
    <p:sldId id="366" r:id="rId11"/>
    <p:sldId id="367" r:id="rId12"/>
    <p:sldId id="368" r:id="rId13"/>
    <p:sldId id="369" r:id="rId14"/>
    <p:sldId id="370" r:id="rId15"/>
    <p:sldId id="371" r:id="rId16"/>
    <p:sldId id="372" r:id="rId17"/>
    <p:sldId id="373" r:id="rId18"/>
    <p:sldId id="337" r:id="rId19"/>
    <p:sldId id="347" r:id="rId20"/>
    <p:sldId id="348" r:id="rId21"/>
    <p:sldId id="349" r:id="rId22"/>
    <p:sldId id="350" r:id="rId23"/>
    <p:sldId id="353" r:id="rId24"/>
    <p:sldId id="352" r:id="rId25"/>
    <p:sldId id="375" r:id="rId26"/>
    <p:sldId id="358" r:id="rId27"/>
    <p:sldId id="374" r:id="rId28"/>
    <p:sldId id="27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718" autoAdjust="0"/>
  </p:normalViewPr>
  <p:slideViewPr>
    <p:cSldViewPr>
      <p:cViewPr varScale="1">
        <p:scale>
          <a:sx n="112" d="100"/>
          <a:sy n="112" d="100"/>
        </p:scale>
        <p:origin x="1446" y="96"/>
      </p:cViewPr>
      <p:guideLst>
        <p:guide orient="horz" pos="2160"/>
        <p:guide pos="2880"/>
      </p:guideLst>
    </p:cSldViewPr>
  </p:slideViewPr>
  <p:outlineViewPr>
    <p:cViewPr>
      <p:scale>
        <a:sx n="33" d="100"/>
        <a:sy n="33" d="100"/>
      </p:scale>
      <p:origin x="0" y="1518"/>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_rels/data5.xml.rels><?xml version="1.0" encoding="UTF-8" standalone="yes"?>
<Relationships xmlns="http://schemas.openxmlformats.org/package/2006/relationships"><Relationship Id="rId1" Type="http://schemas.openxmlformats.org/officeDocument/2006/relationships/hyperlink" Target="https://www.canada.ca/content/dam/ircc/documents/pdf/english/kits/forms/imm0017e.pdf"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www.canada.ca/content/dam/ircc/documents/pdf/english/kits/forms/imm0017e.pdf"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F7954C-5D84-47B2-9CAD-902356A473F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98C171A-BF55-4E49-BFCA-A6E2FD5EA494}">
      <dgm:prSet/>
      <dgm:spPr/>
      <dgm:t>
        <a:bodyPr/>
        <a:lstStyle/>
        <a:p>
          <a:r>
            <a:rPr lang="en-CA" dirty="0"/>
            <a:t>Individuals with temporary status or no-status in Canada who may have been a victim of sexual assault or sexual harassment may include:</a:t>
          </a:r>
          <a:endParaRPr lang="en-US" dirty="0"/>
        </a:p>
      </dgm:t>
    </dgm:pt>
    <dgm:pt modelId="{6ABF22FA-8F25-4AD8-9183-55F8C94DDC49}" type="parTrans" cxnId="{C85B993A-42AC-4246-A9C4-031B608D1388}">
      <dgm:prSet/>
      <dgm:spPr/>
      <dgm:t>
        <a:bodyPr/>
        <a:lstStyle/>
        <a:p>
          <a:endParaRPr lang="en-US"/>
        </a:p>
      </dgm:t>
    </dgm:pt>
    <dgm:pt modelId="{1876463A-AC0B-4353-933C-D191F8B5046A}" type="sibTrans" cxnId="{C85B993A-42AC-4246-A9C4-031B608D1388}">
      <dgm:prSet/>
      <dgm:spPr/>
      <dgm:t>
        <a:bodyPr/>
        <a:lstStyle/>
        <a:p>
          <a:endParaRPr lang="en-US"/>
        </a:p>
      </dgm:t>
    </dgm:pt>
    <dgm:pt modelId="{E69082C6-4BD7-4682-9B96-ECA958F69505}">
      <dgm:prSet/>
      <dgm:spPr/>
      <dgm:t>
        <a:bodyPr/>
        <a:lstStyle/>
        <a:p>
          <a:r>
            <a:rPr lang="en-CA" dirty="0"/>
            <a:t>Students</a:t>
          </a:r>
          <a:endParaRPr lang="en-US" dirty="0"/>
        </a:p>
      </dgm:t>
    </dgm:pt>
    <dgm:pt modelId="{DB4B085D-0015-4E80-A4F0-38FDC9DBD4FC}" type="parTrans" cxnId="{7669CD8D-C796-401D-9ACC-64E26FADCBB7}">
      <dgm:prSet/>
      <dgm:spPr/>
      <dgm:t>
        <a:bodyPr/>
        <a:lstStyle/>
        <a:p>
          <a:endParaRPr lang="en-US"/>
        </a:p>
      </dgm:t>
    </dgm:pt>
    <dgm:pt modelId="{4DB338AA-F160-4F86-99BC-734E3FF37990}" type="sibTrans" cxnId="{7669CD8D-C796-401D-9ACC-64E26FADCBB7}">
      <dgm:prSet/>
      <dgm:spPr/>
      <dgm:t>
        <a:bodyPr/>
        <a:lstStyle/>
        <a:p>
          <a:endParaRPr lang="en-US"/>
        </a:p>
      </dgm:t>
    </dgm:pt>
    <dgm:pt modelId="{50940207-208F-4BF4-A99A-B2BC386D8833}">
      <dgm:prSet/>
      <dgm:spPr/>
      <dgm:t>
        <a:bodyPr/>
        <a:lstStyle/>
        <a:p>
          <a:r>
            <a:rPr lang="en-CA" dirty="0"/>
            <a:t>Workers</a:t>
          </a:r>
          <a:endParaRPr lang="en-US" dirty="0"/>
        </a:p>
      </dgm:t>
    </dgm:pt>
    <dgm:pt modelId="{B99D2221-3279-4C55-ADE9-3D42752FC1F4}" type="parTrans" cxnId="{BAF50331-00AE-4C89-8818-5C12CC920E9B}">
      <dgm:prSet/>
      <dgm:spPr/>
      <dgm:t>
        <a:bodyPr/>
        <a:lstStyle/>
        <a:p>
          <a:endParaRPr lang="en-US"/>
        </a:p>
      </dgm:t>
    </dgm:pt>
    <dgm:pt modelId="{DC5CE2C1-A43A-4DB8-B4F1-8AB6CD0C1B74}" type="sibTrans" cxnId="{BAF50331-00AE-4C89-8818-5C12CC920E9B}">
      <dgm:prSet/>
      <dgm:spPr/>
      <dgm:t>
        <a:bodyPr/>
        <a:lstStyle/>
        <a:p>
          <a:endParaRPr lang="en-US"/>
        </a:p>
      </dgm:t>
    </dgm:pt>
    <dgm:pt modelId="{9BF767D5-9D8D-478B-B9D9-0DA06251EDE9}">
      <dgm:prSet/>
      <dgm:spPr/>
      <dgm:t>
        <a:bodyPr/>
        <a:lstStyle/>
        <a:p>
          <a:r>
            <a:rPr lang="en-CA" dirty="0"/>
            <a:t>Trafficked in persons</a:t>
          </a:r>
          <a:endParaRPr lang="en-US" dirty="0"/>
        </a:p>
      </dgm:t>
    </dgm:pt>
    <dgm:pt modelId="{0A1F323E-A4FD-491D-A771-883EB01E74F3}" type="parTrans" cxnId="{81097F2B-7846-4009-8532-719970CB51EB}">
      <dgm:prSet/>
      <dgm:spPr/>
      <dgm:t>
        <a:bodyPr/>
        <a:lstStyle/>
        <a:p>
          <a:endParaRPr lang="en-US"/>
        </a:p>
      </dgm:t>
    </dgm:pt>
    <dgm:pt modelId="{CFA4E6A0-8951-48F7-B0D4-7018A5EFD4CA}" type="sibTrans" cxnId="{81097F2B-7846-4009-8532-719970CB51EB}">
      <dgm:prSet/>
      <dgm:spPr/>
      <dgm:t>
        <a:bodyPr/>
        <a:lstStyle/>
        <a:p>
          <a:endParaRPr lang="en-US"/>
        </a:p>
      </dgm:t>
    </dgm:pt>
    <dgm:pt modelId="{A93B78A0-7180-46B0-9CC9-CCF2037B3D67}">
      <dgm:prSet/>
      <dgm:spPr/>
      <dgm:t>
        <a:bodyPr/>
        <a:lstStyle/>
        <a:p>
          <a:r>
            <a:rPr lang="en-CA" dirty="0"/>
            <a:t>Refugees</a:t>
          </a:r>
          <a:endParaRPr lang="en-US" dirty="0"/>
        </a:p>
      </dgm:t>
    </dgm:pt>
    <dgm:pt modelId="{3BFD7E79-BABF-40AA-8388-0C087138D577}" type="parTrans" cxnId="{3F71B957-0A45-4D6B-864F-5119EC0986D2}">
      <dgm:prSet/>
      <dgm:spPr/>
      <dgm:t>
        <a:bodyPr/>
        <a:lstStyle/>
        <a:p>
          <a:endParaRPr lang="en-US"/>
        </a:p>
      </dgm:t>
    </dgm:pt>
    <dgm:pt modelId="{6A432B7D-58A2-4EFE-90F7-1A445B10EB23}" type="sibTrans" cxnId="{3F71B957-0A45-4D6B-864F-5119EC0986D2}">
      <dgm:prSet/>
      <dgm:spPr/>
      <dgm:t>
        <a:bodyPr/>
        <a:lstStyle/>
        <a:p>
          <a:endParaRPr lang="en-US"/>
        </a:p>
      </dgm:t>
    </dgm:pt>
    <dgm:pt modelId="{88D95C6D-167E-47EB-94C5-1261DE68C264}">
      <dgm:prSet/>
      <dgm:spPr/>
      <dgm:t>
        <a:bodyPr/>
        <a:lstStyle/>
        <a:p>
          <a:r>
            <a:rPr lang="en-CA" dirty="0"/>
            <a:t>Sponsored spouses or Sponsors</a:t>
          </a:r>
          <a:endParaRPr lang="en-US" dirty="0"/>
        </a:p>
      </dgm:t>
    </dgm:pt>
    <dgm:pt modelId="{5EFE2285-4109-474A-AEF7-C061DF3A1723}" type="parTrans" cxnId="{761067DF-9E44-4DAA-938B-287B656D0D86}">
      <dgm:prSet/>
      <dgm:spPr/>
      <dgm:t>
        <a:bodyPr/>
        <a:lstStyle/>
        <a:p>
          <a:endParaRPr lang="en-US"/>
        </a:p>
      </dgm:t>
    </dgm:pt>
    <dgm:pt modelId="{E0F5C762-4F5C-4EC8-B246-29AA267BAE66}" type="sibTrans" cxnId="{761067DF-9E44-4DAA-938B-287B656D0D86}">
      <dgm:prSet/>
      <dgm:spPr/>
      <dgm:t>
        <a:bodyPr/>
        <a:lstStyle/>
        <a:p>
          <a:endParaRPr lang="en-US"/>
        </a:p>
      </dgm:t>
    </dgm:pt>
    <dgm:pt modelId="{B8861327-4EFF-409A-BB1A-40C6F688422E}">
      <dgm:prSet/>
      <dgm:spPr/>
      <dgm:t>
        <a:bodyPr/>
        <a:lstStyle/>
        <a:p>
          <a:r>
            <a:rPr lang="en-CA" dirty="0"/>
            <a:t>Spouses of a PR or Canadian Citizen who are out of status or have precarious status</a:t>
          </a:r>
          <a:endParaRPr lang="en-US" dirty="0"/>
        </a:p>
      </dgm:t>
    </dgm:pt>
    <dgm:pt modelId="{1CD9E73F-5B40-4B64-87D5-822C94F0C60B}" type="parTrans" cxnId="{30DE5335-E15C-4D41-91F5-E82ADDD6001E}">
      <dgm:prSet/>
      <dgm:spPr/>
      <dgm:t>
        <a:bodyPr/>
        <a:lstStyle/>
        <a:p>
          <a:endParaRPr lang="en-US"/>
        </a:p>
      </dgm:t>
    </dgm:pt>
    <dgm:pt modelId="{0DEF5E3C-0712-46E9-9E0A-FD76A90C94B8}" type="sibTrans" cxnId="{30DE5335-E15C-4D41-91F5-E82ADDD6001E}">
      <dgm:prSet/>
      <dgm:spPr/>
      <dgm:t>
        <a:bodyPr/>
        <a:lstStyle/>
        <a:p>
          <a:endParaRPr lang="en-US"/>
        </a:p>
      </dgm:t>
    </dgm:pt>
    <dgm:pt modelId="{2153A791-D2A3-478D-9FDA-70E9EF18496F}" type="pres">
      <dgm:prSet presAssocID="{BDF7954C-5D84-47B2-9CAD-902356A473F6}" presName="linear" presStyleCnt="0">
        <dgm:presLayoutVars>
          <dgm:animLvl val="lvl"/>
          <dgm:resizeHandles val="exact"/>
        </dgm:presLayoutVars>
      </dgm:prSet>
      <dgm:spPr/>
    </dgm:pt>
    <dgm:pt modelId="{C0AA0C44-A3DF-412F-A630-61FAF43166CA}" type="pres">
      <dgm:prSet presAssocID="{E98C171A-BF55-4E49-BFCA-A6E2FD5EA494}" presName="parentText" presStyleLbl="node1" presStyleIdx="0" presStyleCnt="7">
        <dgm:presLayoutVars>
          <dgm:chMax val="0"/>
          <dgm:bulletEnabled val="1"/>
        </dgm:presLayoutVars>
      </dgm:prSet>
      <dgm:spPr/>
    </dgm:pt>
    <dgm:pt modelId="{5F25E879-7B91-4EEC-9B16-30A2984FF37A}" type="pres">
      <dgm:prSet presAssocID="{1876463A-AC0B-4353-933C-D191F8B5046A}" presName="spacer" presStyleCnt="0"/>
      <dgm:spPr/>
    </dgm:pt>
    <dgm:pt modelId="{A76E010E-231A-44B3-9F93-8AAA261A660C}" type="pres">
      <dgm:prSet presAssocID="{E69082C6-4BD7-4682-9B96-ECA958F69505}" presName="parentText" presStyleLbl="node1" presStyleIdx="1" presStyleCnt="7">
        <dgm:presLayoutVars>
          <dgm:chMax val="0"/>
          <dgm:bulletEnabled val="1"/>
        </dgm:presLayoutVars>
      </dgm:prSet>
      <dgm:spPr/>
    </dgm:pt>
    <dgm:pt modelId="{AC4D3D76-9C96-4C1D-AE9B-0E269CDB8DEE}" type="pres">
      <dgm:prSet presAssocID="{4DB338AA-F160-4F86-99BC-734E3FF37990}" presName="spacer" presStyleCnt="0"/>
      <dgm:spPr/>
    </dgm:pt>
    <dgm:pt modelId="{AC930330-9946-46AE-8F41-9D3B790D5446}" type="pres">
      <dgm:prSet presAssocID="{50940207-208F-4BF4-A99A-B2BC386D8833}" presName="parentText" presStyleLbl="node1" presStyleIdx="2" presStyleCnt="7">
        <dgm:presLayoutVars>
          <dgm:chMax val="0"/>
          <dgm:bulletEnabled val="1"/>
        </dgm:presLayoutVars>
      </dgm:prSet>
      <dgm:spPr/>
    </dgm:pt>
    <dgm:pt modelId="{FFF95CE8-3A61-467E-8CCB-9C15FB7C6C50}" type="pres">
      <dgm:prSet presAssocID="{DC5CE2C1-A43A-4DB8-B4F1-8AB6CD0C1B74}" presName="spacer" presStyleCnt="0"/>
      <dgm:spPr/>
    </dgm:pt>
    <dgm:pt modelId="{6BE755BE-10ED-4181-9FDA-41E088EBF472}" type="pres">
      <dgm:prSet presAssocID="{9BF767D5-9D8D-478B-B9D9-0DA06251EDE9}" presName="parentText" presStyleLbl="node1" presStyleIdx="3" presStyleCnt="7">
        <dgm:presLayoutVars>
          <dgm:chMax val="0"/>
          <dgm:bulletEnabled val="1"/>
        </dgm:presLayoutVars>
      </dgm:prSet>
      <dgm:spPr/>
    </dgm:pt>
    <dgm:pt modelId="{AFFA4B00-5E39-49A9-9BA0-5F54FB55C049}" type="pres">
      <dgm:prSet presAssocID="{CFA4E6A0-8951-48F7-B0D4-7018A5EFD4CA}" presName="spacer" presStyleCnt="0"/>
      <dgm:spPr/>
    </dgm:pt>
    <dgm:pt modelId="{28E4A2D5-DDAA-4379-B51D-15190270499E}" type="pres">
      <dgm:prSet presAssocID="{A93B78A0-7180-46B0-9CC9-CCF2037B3D67}" presName="parentText" presStyleLbl="node1" presStyleIdx="4" presStyleCnt="7">
        <dgm:presLayoutVars>
          <dgm:chMax val="0"/>
          <dgm:bulletEnabled val="1"/>
        </dgm:presLayoutVars>
      </dgm:prSet>
      <dgm:spPr/>
    </dgm:pt>
    <dgm:pt modelId="{20051707-9710-4719-88A2-139ACA663A1A}" type="pres">
      <dgm:prSet presAssocID="{6A432B7D-58A2-4EFE-90F7-1A445B10EB23}" presName="spacer" presStyleCnt="0"/>
      <dgm:spPr/>
    </dgm:pt>
    <dgm:pt modelId="{00B8533E-20DD-421A-8EEE-4E70BD1D2AEA}" type="pres">
      <dgm:prSet presAssocID="{88D95C6D-167E-47EB-94C5-1261DE68C264}" presName="parentText" presStyleLbl="node1" presStyleIdx="5" presStyleCnt="7">
        <dgm:presLayoutVars>
          <dgm:chMax val="0"/>
          <dgm:bulletEnabled val="1"/>
        </dgm:presLayoutVars>
      </dgm:prSet>
      <dgm:spPr/>
    </dgm:pt>
    <dgm:pt modelId="{BAF84C72-DADF-4BB9-8E63-F2A544B0D63D}" type="pres">
      <dgm:prSet presAssocID="{E0F5C762-4F5C-4EC8-B246-29AA267BAE66}" presName="spacer" presStyleCnt="0"/>
      <dgm:spPr/>
    </dgm:pt>
    <dgm:pt modelId="{FE64F609-FEF5-46DF-95F4-B691399F9AD3}" type="pres">
      <dgm:prSet presAssocID="{B8861327-4EFF-409A-BB1A-40C6F688422E}" presName="parentText" presStyleLbl="node1" presStyleIdx="6" presStyleCnt="7">
        <dgm:presLayoutVars>
          <dgm:chMax val="0"/>
          <dgm:bulletEnabled val="1"/>
        </dgm:presLayoutVars>
      </dgm:prSet>
      <dgm:spPr/>
    </dgm:pt>
  </dgm:ptLst>
  <dgm:cxnLst>
    <dgm:cxn modelId="{81097F2B-7846-4009-8532-719970CB51EB}" srcId="{BDF7954C-5D84-47B2-9CAD-902356A473F6}" destId="{9BF767D5-9D8D-478B-B9D9-0DA06251EDE9}" srcOrd="3" destOrd="0" parTransId="{0A1F323E-A4FD-491D-A771-883EB01E74F3}" sibTransId="{CFA4E6A0-8951-48F7-B0D4-7018A5EFD4CA}"/>
    <dgm:cxn modelId="{BAF50331-00AE-4C89-8818-5C12CC920E9B}" srcId="{BDF7954C-5D84-47B2-9CAD-902356A473F6}" destId="{50940207-208F-4BF4-A99A-B2BC386D8833}" srcOrd="2" destOrd="0" parTransId="{B99D2221-3279-4C55-ADE9-3D42752FC1F4}" sibTransId="{DC5CE2C1-A43A-4DB8-B4F1-8AB6CD0C1B74}"/>
    <dgm:cxn modelId="{30DE5335-E15C-4D41-91F5-E82ADDD6001E}" srcId="{BDF7954C-5D84-47B2-9CAD-902356A473F6}" destId="{B8861327-4EFF-409A-BB1A-40C6F688422E}" srcOrd="6" destOrd="0" parTransId="{1CD9E73F-5B40-4B64-87D5-822C94F0C60B}" sibTransId="{0DEF5E3C-0712-46E9-9E0A-FD76A90C94B8}"/>
    <dgm:cxn modelId="{C85B993A-42AC-4246-A9C4-031B608D1388}" srcId="{BDF7954C-5D84-47B2-9CAD-902356A473F6}" destId="{E98C171A-BF55-4E49-BFCA-A6E2FD5EA494}" srcOrd="0" destOrd="0" parTransId="{6ABF22FA-8F25-4AD8-9183-55F8C94DDC49}" sibTransId="{1876463A-AC0B-4353-933C-D191F8B5046A}"/>
    <dgm:cxn modelId="{3F71B957-0A45-4D6B-864F-5119EC0986D2}" srcId="{BDF7954C-5D84-47B2-9CAD-902356A473F6}" destId="{A93B78A0-7180-46B0-9CC9-CCF2037B3D67}" srcOrd="4" destOrd="0" parTransId="{3BFD7E79-BABF-40AA-8388-0C087138D577}" sibTransId="{6A432B7D-58A2-4EFE-90F7-1A445B10EB23}"/>
    <dgm:cxn modelId="{B9596187-6156-482C-8182-D3B54487DAFA}" type="presOf" srcId="{B8861327-4EFF-409A-BB1A-40C6F688422E}" destId="{FE64F609-FEF5-46DF-95F4-B691399F9AD3}" srcOrd="0" destOrd="0" presId="urn:microsoft.com/office/officeart/2005/8/layout/vList2"/>
    <dgm:cxn modelId="{7669CD8D-C796-401D-9ACC-64E26FADCBB7}" srcId="{BDF7954C-5D84-47B2-9CAD-902356A473F6}" destId="{E69082C6-4BD7-4682-9B96-ECA958F69505}" srcOrd="1" destOrd="0" parTransId="{DB4B085D-0015-4E80-A4F0-38FDC9DBD4FC}" sibTransId="{4DB338AA-F160-4F86-99BC-734E3FF37990}"/>
    <dgm:cxn modelId="{3EFFBA93-8994-45EC-A3A8-F1AB26CC641A}" type="presOf" srcId="{9BF767D5-9D8D-478B-B9D9-0DA06251EDE9}" destId="{6BE755BE-10ED-4181-9FDA-41E088EBF472}" srcOrd="0" destOrd="0" presId="urn:microsoft.com/office/officeart/2005/8/layout/vList2"/>
    <dgm:cxn modelId="{1A1CBD9F-BE88-427F-BA48-19F14557B84D}" type="presOf" srcId="{88D95C6D-167E-47EB-94C5-1261DE68C264}" destId="{00B8533E-20DD-421A-8EEE-4E70BD1D2AEA}" srcOrd="0" destOrd="0" presId="urn:microsoft.com/office/officeart/2005/8/layout/vList2"/>
    <dgm:cxn modelId="{CAB999A7-0FA7-4624-BA5A-2F1A9E2D9561}" type="presOf" srcId="{A93B78A0-7180-46B0-9CC9-CCF2037B3D67}" destId="{28E4A2D5-DDAA-4379-B51D-15190270499E}" srcOrd="0" destOrd="0" presId="urn:microsoft.com/office/officeart/2005/8/layout/vList2"/>
    <dgm:cxn modelId="{5336C5B3-52AF-49CD-98EA-2C68C639ABC6}" type="presOf" srcId="{50940207-208F-4BF4-A99A-B2BC386D8833}" destId="{AC930330-9946-46AE-8F41-9D3B790D5446}" srcOrd="0" destOrd="0" presId="urn:microsoft.com/office/officeart/2005/8/layout/vList2"/>
    <dgm:cxn modelId="{70B873B9-E340-4CCE-B270-CFE4BC588C95}" type="presOf" srcId="{E98C171A-BF55-4E49-BFCA-A6E2FD5EA494}" destId="{C0AA0C44-A3DF-412F-A630-61FAF43166CA}" srcOrd="0" destOrd="0" presId="urn:microsoft.com/office/officeart/2005/8/layout/vList2"/>
    <dgm:cxn modelId="{86B912DE-4C72-47F3-9054-CC2979817516}" type="presOf" srcId="{BDF7954C-5D84-47B2-9CAD-902356A473F6}" destId="{2153A791-D2A3-478D-9FDA-70E9EF18496F}" srcOrd="0" destOrd="0" presId="urn:microsoft.com/office/officeart/2005/8/layout/vList2"/>
    <dgm:cxn modelId="{761067DF-9E44-4DAA-938B-287B656D0D86}" srcId="{BDF7954C-5D84-47B2-9CAD-902356A473F6}" destId="{88D95C6D-167E-47EB-94C5-1261DE68C264}" srcOrd="5" destOrd="0" parTransId="{5EFE2285-4109-474A-AEF7-C061DF3A1723}" sibTransId="{E0F5C762-4F5C-4EC8-B246-29AA267BAE66}"/>
    <dgm:cxn modelId="{F98E34E3-9333-4D28-87E9-63C68B9786E8}" type="presOf" srcId="{E69082C6-4BD7-4682-9B96-ECA958F69505}" destId="{A76E010E-231A-44B3-9F93-8AAA261A660C}" srcOrd="0" destOrd="0" presId="urn:microsoft.com/office/officeart/2005/8/layout/vList2"/>
    <dgm:cxn modelId="{77464F56-C9B2-48D7-B21F-5A5F4B7A0940}" type="presParOf" srcId="{2153A791-D2A3-478D-9FDA-70E9EF18496F}" destId="{C0AA0C44-A3DF-412F-A630-61FAF43166CA}" srcOrd="0" destOrd="0" presId="urn:microsoft.com/office/officeart/2005/8/layout/vList2"/>
    <dgm:cxn modelId="{5F09FDFC-DA21-431A-8C90-CFF91A0AF956}" type="presParOf" srcId="{2153A791-D2A3-478D-9FDA-70E9EF18496F}" destId="{5F25E879-7B91-4EEC-9B16-30A2984FF37A}" srcOrd="1" destOrd="0" presId="urn:microsoft.com/office/officeart/2005/8/layout/vList2"/>
    <dgm:cxn modelId="{3961CD9C-B0C2-4949-8C3D-62235FAEB427}" type="presParOf" srcId="{2153A791-D2A3-478D-9FDA-70E9EF18496F}" destId="{A76E010E-231A-44B3-9F93-8AAA261A660C}" srcOrd="2" destOrd="0" presId="urn:microsoft.com/office/officeart/2005/8/layout/vList2"/>
    <dgm:cxn modelId="{725A8941-E05D-4974-AF9C-0903E4F2B009}" type="presParOf" srcId="{2153A791-D2A3-478D-9FDA-70E9EF18496F}" destId="{AC4D3D76-9C96-4C1D-AE9B-0E269CDB8DEE}" srcOrd="3" destOrd="0" presId="urn:microsoft.com/office/officeart/2005/8/layout/vList2"/>
    <dgm:cxn modelId="{182FCD06-C096-4645-825D-C14C0FEBDD53}" type="presParOf" srcId="{2153A791-D2A3-478D-9FDA-70E9EF18496F}" destId="{AC930330-9946-46AE-8F41-9D3B790D5446}" srcOrd="4" destOrd="0" presId="urn:microsoft.com/office/officeart/2005/8/layout/vList2"/>
    <dgm:cxn modelId="{3B3CE2AD-1B0F-4F9A-BA6C-5A952496F6EB}" type="presParOf" srcId="{2153A791-D2A3-478D-9FDA-70E9EF18496F}" destId="{FFF95CE8-3A61-467E-8CCB-9C15FB7C6C50}" srcOrd="5" destOrd="0" presId="urn:microsoft.com/office/officeart/2005/8/layout/vList2"/>
    <dgm:cxn modelId="{64A6D23C-CE8F-46ED-BCFF-FCB6BD4AAB1D}" type="presParOf" srcId="{2153A791-D2A3-478D-9FDA-70E9EF18496F}" destId="{6BE755BE-10ED-4181-9FDA-41E088EBF472}" srcOrd="6" destOrd="0" presId="urn:microsoft.com/office/officeart/2005/8/layout/vList2"/>
    <dgm:cxn modelId="{3351E587-F3EE-48A5-8BB7-BAAF21FF982F}" type="presParOf" srcId="{2153A791-D2A3-478D-9FDA-70E9EF18496F}" destId="{AFFA4B00-5E39-49A9-9BA0-5F54FB55C049}" srcOrd="7" destOrd="0" presId="urn:microsoft.com/office/officeart/2005/8/layout/vList2"/>
    <dgm:cxn modelId="{0CA7BCB9-AEA8-4D36-A788-E01034809364}" type="presParOf" srcId="{2153A791-D2A3-478D-9FDA-70E9EF18496F}" destId="{28E4A2D5-DDAA-4379-B51D-15190270499E}" srcOrd="8" destOrd="0" presId="urn:microsoft.com/office/officeart/2005/8/layout/vList2"/>
    <dgm:cxn modelId="{B85BFF33-6A10-4D92-99C5-F18A6D644D12}" type="presParOf" srcId="{2153A791-D2A3-478D-9FDA-70E9EF18496F}" destId="{20051707-9710-4719-88A2-139ACA663A1A}" srcOrd="9" destOrd="0" presId="urn:microsoft.com/office/officeart/2005/8/layout/vList2"/>
    <dgm:cxn modelId="{A55A0BDC-7E07-4D55-9868-07BE0356BC63}" type="presParOf" srcId="{2153A791-D2A3-478D-9FDA-70E9EF18496F}" destId="{00B8533E-20DD-421A-8EEE-4E70BD1D2AEA}" srcOrd="10" destOrd="0" presId="urn:microsoft.com/office/officeart/2005/8/layout/vList2"/>
    <dgm:cxn modelId="{469561AA-58B9-452A-8ECC-5B8BBF4AD545}" type="presParOf" srcId="{2153A791-D2A3-478D-9FDA-70E9EF18496F}" destId="{BAF84C72-DADF-4BB9-8E63-F2A544B0D63D}" srcOrd="11" destOrd="0" presId="urn:microsoft.com/office/officeart/2005/8/layout/vList2"/>
    <dgm:cxn modelId="{684C2224-B6E9-4D4F-B9A4-067B0665AB72}" type="presParOf" srcId="{2153A791-D2A3-478D-9FDA-70E9EF18496F}" destId="{FE64F609-FEF5-46DF-95F4-B691399F9AD3}"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FBF7DB8-2874-4031-AF2C-7BFC395F05A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CAEB229-F7FF-4C62-A589-C85158470E71}">
      <dgm:prSet/>
      <dgm:spPr/>
      <dgm:t>
        <a:bodyPr/>
        <a:lstStyle/>
        <a:p>
          <a:r>
            <a:rPr lang="en-CA" dirty="0"/>
            <a:t>We have reviewed VITIP – TRPs and TRP “FV”</a:t>
          </a:r>
          <a:endParaRPr lang="en-US" dirty="0"/>
        </a:p>
      </dgm:t>
    </dgm:pt>
    <dgm:pt modelId="{F059CE49-B903-4697-BF50-56BBE3E9EC53}" type="parTrans" cxnId="{2DA803F8-A18E-4E22-AD93-5E30E996F0EA}">
      <dgm:prSet/>
      <dgm:spPr/>
      <dgm:t>
        <a:bodyPr/>
        <a:lstStyle/>
        <a:p>
          <a:endParaRPr lang="en-US"/>
        </a:p>
      </dgm:t>
    </dgm:pt>
    <dgm:pt modelId="{086194E8-ACAD-4BF9-8CAB-F50F23B0C36F}" type="sibTrans" cxnId="{2DA803F8-A18E-4E22-AD93-5E30E996F0EA}">
      <dgm:prSet/>
      <dgm:spPr/>
      <dgm:t>
        <a:bodyPr/>
        <a:lstStyle/>
        <a:p>
          <a:endParaRPr lang="en-US"/>
        </a:p>
      </dgm:t>
    </dgm:pt>
    <dgm:pt modelId="{8E679AAB-ACD2-4DC0-8F4E-F301A2134800}">
      <dgm:prSet/>
      <dgm:spPr/>
      <dgm:t>
        <a:bodyPr/>
        <a:lstStyle/>
        <a:p>
          <a:r>
            <a:rPr lang="en-CA" dirty="0"/>
            <a:t>There are regular “TRPs” available to anyone who is otherwise without status or not able obtain status any other way.</a:t>
          </a:r>
          <a:endParaRPr lang="en-US" dirty="0"/>
        </a:p>
      </dgm:t>
    </dgm:pt>
    <dgm:pt modelId="{BD102A30-E430-4E5E-8731-D2231CFFEA88}" type="parTrans" cxnId="{BB666F56-C8E4-490A-B561-0356BA5A3B6C}">
      <dgm:prSet/>
      <dgm:spPr/>
      <dgm:t>
        <a:bodyPr/>
        <a:lstStyle/>
        <a:p>
          <a:endParaRPr lang="en-US"/>
        </a:p>
      </dgm:t>
    </dgm:pt>
    <dgm:pt modelId="{7CCD72A0-94FE-4B6A-864E-C7AE95AC76C5}" type="sibTrans" cxnId="{BB666F56-C8E4-490A-B561-0356BA5A3B6C}">
      <dgm:prSet/>
      <dgm:spPr/>
      <dgm:t>
        <a:bodyPr/>
        <a:lstStyle/>
        <a:p>
          <a:endParaRPr lang="en-US"/>
        </a:p>
      </dgm:t>
    </dgm:pt>
    <dgm:pt modelId="{0C936E95-795A-4627-AAD2-392E974B4DBE}">
      <dgm:prSet/>
      <dgm:spPr/>
      <dgm:t>
        <a:bodyPr/>
        <a:lstStyle/>
        <a:p>
          <a:r>
            <a:rPr lang="en-CA" dirty="0"/>
            <a:t>Likewise, H &amp; Cs are available to anyone who has compelling circumstances as a route to obtaining permanent resident status.</a:t>
          </a:r>
          <a:endParaRPr lang="en-US" dirty="0"/>
        </a:p>
      </dgm:t>
    </dgm:pt>
    <dgm:pt modelId="{B831EA45-107D-484B-A676-80344B4C86C0}" type="parTrans" cxnId="{4B326857-399B-4608-B380-46D3BD53ED8A}">
      <dgm:prSet/>
      <dgm:spPr/>
      <dgm:t>
        <a:bodyPr/>
        <a:lstStyle/>
        <a:p>
          <a:endParaRPr lang="en-US"/>
        </a:p>
      </dgm:t>
    </dgm:pt>
    <dgm:pt modelId="{082223FA-A2F9-4140-ACBC-6D3F5C88C9AA}" type="sibTrans" cxnId="{4B326857-399B-4608-B380-46D3BD53ED8A}">
      <dgm:prSet/>
      <dgm:spPr/>
      <dgm:t>
        <a:bodyPr/>
        <a:lstStyle/>
        <a:p>
          <a:endParaRPr lang="en-US"/>
        </a:p>
      </dgm:t>
    </dgm:pt>
    <dgm:pt modelId="{850A96FC-34A5-4F91-8B92-0BD4BA5026BA}">
      <dgm:prSet/>
      <dgm:spPr/>
      <dgm:t>
        <a:bodyPr/>
        <a:lstStyle/>
        <a:p>
          <a:r>
            <a:rPr lang="en-CA" dirty="0"/>
            <a:t>Onus on the applicant </a:t>
          </a:r>
          <a:endParaRPr lang="en-US" dirty="0"/>
        </a:p>
      </dgm:t>
    </dgm:pt>
    <dgm:pt modelId="{2A8261C9-F675-4EA1-BF06-8323C22DC2D5}" type="parTrans" cxnId="{E2BE680D-B50E-4348-9015-3ACC65B23497}">
      <dgm:prSet/>
      <dgm:spPr/>
      <dgm:t>
        <a:bodyPr/>
        <a:lstStyle/>
        <a:p>
          <a:endParaRPr lang="en-US"/>
        </a:p>
      </dgm:t>
    </dgm:pt>
    <dgm:pt modelId="{A9A24690-7959-42AB-9377-5F712FD9EC13}" type="sibTrans" cxnId="{E2BE680D-B50E-4348-9015-3ACC65B23497}">
      <dgm:prSet/>
      <dgm:spPr/>
      <dgm:t>
        <a:bodyPr/>
        <a:lstStyle/>
        <a:p>
          <a:endParaRPr lang="en-US"/>
        </a:p>
      </dgm:t>
    </dgm:pt>
    <dgm:pt modelId="{45EC31A6-9627-420C-B01A-698372AAC981}">
      <dgm:prSet/>
      <dgm:spPr/>
      <dgm:t>
        <a:bodyPr/>
        <a:lstStyle/>
        <a:p>
          <a:r>
            <a:rPr lang="en-CA" dirty="0"/>
            <a:t>Focus is what would </a:t>
          </a:r>
          <a:r>
            <a:rPr lang="en-US" b="0" i="0" dirty="0"/>
            <a:t>move any reasonable person in a civilized society to relieve the misfortunes of another person </a:t>
          </a:r>
          <a:endParaRPr lang="en-US" dirty="0"/>
        </a:p>
      </dgm:t>
    </dgm:pt>
    <dgm:pt modelId="{D8FBDF45-8ED6-4DF9-B36B-8B0E47F1AA41}" type="parTrans" cxnId="{A7D1EAB4-B8A9-4C51-8921-5403C8807215}">
      <dgm:prSet/>
      <dgm:spPr/>
      <dgm:t>
        <a:bodyPr/>
        <a:lstStyle/>
        <a:p>
          <a:endParaRPr lang="en-US"/>
        </a:p>
      </dgm:t>
    </dgm:pt>
    <dgm:pt modelId="{95A3E21E-9B5F-49D7-AA29-613B480EE781}" type="sibTrans" cxnId="{A7D1EAB4-B8A9-4C51-8921-5403C8807215}">
      <dgm:prSet/>
      <dgm:spPr/>
      <dgm:t>
        <a:bodyPr/>
        <a:lstStyle/>
        <a:p>
          <a:endParaRPr lang="en-US"/>
        </a:p>
      </dgm:t>
    </dgm:pt>
    <dgm:pt modelId="{8FAA16FD-B335-4878-A333-B8EC771BAE20}" type="pres">
      <dgm:prSet presAssocID="{0FBF7DB8-2874-4031-AF2C-7BFC395F05A5}" presName="linear" presStyleCnt="0">
        <dgm:presLayoutVars>
          <dgm:animLvl val="lvl"/>
          <dgm:resizeHandles val="exact"/>
        </dgm:presLayoutVars>
      </dgm:prSet>
      <dgm:spPr/>
    </dgm:pt>
    <dgm:pt modelId="{831BDDCD-74EE-40A6-9C07-48275446D876}" type="pres">
      <dgm:prSet presAssocID="{5CAEB229-F7FF-4C62-A589-C85158470E71}" presName="parentText" presStyleLbl="node1" presStyleIdx="0" presStyleCnt="3">
        <dgm:presLayoutVars>
          <dgm:chMax val="0"/>
          <dgm:bulletEnabled val="1"/>
        </dgm:presLayoutVars>
      </dgm:prSet>
      <dgm:spPr/>
    </dgm:pt>
    <dgm:pt modelId="{DB22DF95-B4BC-49AA-A2BE-4A1693E06AFD}" type="pres">
      <dgm:prSet presAssocID="{086194E8-ACAD-4BF9-8CAB-F50F23B0C36F}" presName="spacer" presStyleCnt="0"/>
      <dgm:spPr/>
    </dgm:pt>
    <dgm:pt modelId="{6EB247AA-42AF-482D-B4F3-7B308D6AEDFE}" type="pres">
      <dgm:prSet presAssocID="{8E679AAB-ACD2-4DC0-8F4E-F301A2134800}" presName="parentText" presStyleLbl="node1" presStyleIdx="1" presStyleCnt="3">
        <dgm:presLayoutVars>
          <dgm:chMax val="0"/>
          <dgm:bulletEnabled val="1"/>
        </dgm:presLayoutVars>
      </dgm:prSet>
      <dgm:spPr/>
    </dgm:pt>
    <dgm:pt modelId="{855E973C-ADE5-427B-B950-6C91F9930394}" type="pres">
      <dgm:prSet presAssocID="{7CCD72A0-94FE-4B6A-864E-C7AE95AC76C5}" presName="spacer" presStyleCnt="0"/>
      <dgm:spPr/>
    </dgm:pt>
    <dgm:pt modelId="{9904FC94-32A2-4599-BC80-86AB5C2D3D26}" type="pres">
      <dgm:prSet presAssocID="{0C936E95-795A-4627-AAD2-392E974B4DBE}" presName="parentText" presStyleLbl="node1" presStyleIdx="2" presStyleCnt="3">
        <dgm:presLayoutVars>
          <dgm:chMax val="0"/>
          <dgm:bulletEnabled val="1"/>
        </dgm:presLayoutVars>
      </dgm:prSet>
      <dgm:spPr/>
    </dgm:pt>
    <dgm:pt modelId="{4F789499-5298-436D-AF88-1F31945EC767}" type="pres">
      <dgm:prSet presAssocID="{0C936E95-795A-4627-AAD2-392E974B4DBE}" presName="childText" presStyleLbl="revTx" presStyleIdx="0" presStyleCnt="1">
        <dgm:presLayoutVars>
          <dgm:bulletEnabled val="1"/>
        </dgm:presLayoutVars>
      </dgm:prSet>
      <dgm:spPr/>
    </dgm:pt>
  </dgm:ptLst>
  <dgm:cxnLst>
    <dgm:cxn modelId="{66445803-A775-4055-BA1B-90928D756198}" type="presOf" srcId="{5CAEB229-F7FF-4C62-A589-C85158470E71}" destId="{831BDDCD-74EE-40A6-9C07-48275446D876}" srcOrd="0" destOrd="0" presId="urn:microsoft.com/office/officeart/2005/8/layout/vList2"/>
    <dgm:cxn modelId="{E2BE680D-B50E-4348-9015-3ACC65B23497}" srcId="{0C936E95-795A-4627-AAD2-392E974B4DBE}" destId="{850A96FC-34A5-4F91-8B92-0BD4BA5026BA}" srcOrd="0" destOrd="0" parTransId="{2A8261C9-F675-4EA1-BF06-8323C22DC2D5}" sibTransId="{A9A24690-7959-42AB-9377-5F712FD9EC13}"/>
    <dgm:cxn modelId="{6EB75822-F52B-43C3-8348-B011CCC9DDA6}" type="presOf" srcId="{45EC31A6-9627-420C-B01A-698372AAC981}" destId="{4F789499-5298-436D-AF88-1F31945EC767}" srcOrd="0" destOrd="1" presId="urn:microsoft.com/office/officeart/2005/8/layout/vList2"/>
    <dgm:cxn modelId="{5C61BA3D-467F-44D6-84F6-4E3441113CA3}" type="presOf" srcId="{8E679AAB-ACD2-4DC0-8F4E-F301A2134800}" destId="{6EB247AA-42AF-482D-B4F3-7B308D6AEDFE}" srcOrd="0" destOrd="0" presId="urn:microsoft.com/office/officeart/2005/8/layout/vList2"/>
    <dgm:cxn modelId="{BB666F56-C8E4-490A-B561-0356BA5A3B6C}" srcId="{0FBF7DB8-2874-4031-AF2C-7BFC395F05A5}" destId="{8E679AAB-ACD2-4DC0-8F4E-F301A2134800}" srcOrd="1" destOrd="0" parTransId="{BD102A30-E430-4E5E-8731-D2231CFFEA88}" sibTransId="{7CCD72A0-94FE-4B6A-864E-C7AE95AC76C5}"/>
    <dgm:cxn modelId="{4B326857-399B-4608-B380-46D3BD53ED8A}" srcId="{0FBF7DB8-2874-4031-AF2C-7BFC395F05A5}" destId="{0C936E95-795A-4627-AAD2-392E974B4DBE}" srcOrd="2" destOrd="0" parTransId="{B831EA45-107D-484B-A676-80344B4C86C0}" sibTransId="{082223FA-A2F9-4140-ACBC-6D3F5C88C9AA}"/>
    <dgm:cxn modelId="{B31FBF5A-9115-4CBA-A39A-78AED05B032A}" type="presOf" srcId="{0FBF7DB8-2874-4031-AF2C-7BFC395F05A5}" destId="{8FAA16FD-B335-4878-A333-B8EC771BAE20}" srcOrd="0" destOrd="0" presId="urn:microsoft.com/office/officeart/2005/8/layout/vList2"/>
    <dgm:cxn modelId="{A7D1EAB4-B8A9-4C51-8921-5403C8807215}" srcId="{0C936E95-795A-4627-AAD2-392E974B4DBE}" destId="{45EC31A6-9627-420C-B01A-698372AAC981}" srcOrd="1" destOrd="0" parTransId="{D8FBDF45-8ED6-4DF9-B36B-8B0E47F1AA41}" sibTransId="{95A3E21E-9B5F-49D7-AA29-613B480EE781}"/>
    <dgm:cxn modelId="{00AFDDBB-8284-4C70-905F-649096F303A5}" type="presOf" srcId="{850A96FC-34A5-4F91-8B92-0BD4BA5026BA}" destId="{4F789499-5298-436D-AF88-1F31945EC767}" srcOrd="0" destOrd="0" presId="urn:microsoft.com/office/officeart/2005/8/layout/vList2"/>
    <dgm:cxn modelId="{FDB5ABEF-C072-4853-B3EA-5603DE0A7045}" type="presOf" srcId="{0C936E95-795A-4627-AAD2-392E974B4DBE}" destId="{9904FC94-32A2-4599-BC80-86AB5C2D3D26}" srcOrd="0" destOrd="0" presId="urn:microsoft.com/office/officeart/2005/8/layout/vList2"/>
    <dgm:cxn modelId="{2DA803F8-A18E-4E22-AD93-5E30E996F0EA}" srcId="{0FBF7DB8-2874-4031-AF2C-7BFC395F05A5}" destId="{5CAEB229-F7FF-4C62-A589-C85158470E71}" srcOrd="0" destOrd="0" parTransId="{F059CE49-B903-4697-BF50-56BBE3E9EC53}" sibTransId="{086194E8-ACAD-4BF9-8CAB-F50F23B0C36F}"/>
    <dgm:cxn modelId="{579D2A56-4679-40A7-A7E4-20F10D1CB9BB}" type="presParOf" srcId="{8FAA16FD-B335-4878-A333-B8EC771BAE20}" destId="{831BDDCD-74EE-40A6-9C07-48275446D876}" srcOrd="0" destOrd="0" presId="urn:microsoft.com/office/officeart/2005/8/layout/vList2"/>
    <dgm:cxn modelId="{67C48FE2-CB49-4910-AED1-CED8F4704EE2}" type="presParOf" srcId="{8FAA16FD-B335-4878-A333-B8EC771BAE20}" destId="{DB22DF95-B4BC-49AA-A2BE-4A1693E06AFD}" srcOrd="1" destOrd="0" presId="urn:microsoft.com/office/officeart/2005/8/layout/vList2"/>
    <dgm:cxn modelId="{51B08745-E56C-45FB-9DA5-B39E60FB26C2}" type="presParOf" srcId="{8FAA16FD-B335-4878-A333-B8EC771BAE20}" destId="{6EB247AA-42AF-482D-B4F3-7B308D6AEDFE}" srcOrd="2" destOrd="0" presId="urn:microsoft.com/office/officeart/2005/8/layout/vList2"/>
    <dgm:cxn modelId="{3DE348E9-26E3-4963-97C4-E31F764195A7}" type="presParOf" srcId="{8FAA16FD-B335-4878-A333-B8EC771BAE20}" destId="{855E973C-ADE5-427B-B950-6C91F9930394}" srcOrd="3" destOrd="0" presId="urn:microsoft.com/office/officeart/2005/8/layout/vList2"/>
    <dgm:cxn modelId="{91EC243D-A143-43B5-9076-DF895B8C61AD}" type="presParOf" srcId="{8FAA16FD-B335-4878-A333-B8EC771BAE20}" destId="{9904FC94-32A2-4599-BC80-86AB5C2D3D26}" srcOrd="4" destOrd="0" presId="urn:microsoft.com/office/officeart/2005/8/layout/vList2"/>
    <dgm:cxn modelId="{7820B7F7-4E78-4E9D-A71F-C4FC68AD7DD2}" type="presParOf" srcId="{8FAA16FD-B335-4878-A333-B8EC771BAE20}" destId="{4F789499-5298-436D-AF88-1F31945EC767}"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2AF007-CEDF-417A-A1C8-A72313DBDC5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D7753CC-E2DF-495E-8684-0FA81C72BCB4}">
      <dgm:prSet/>
      <dgm:spPr/>
      <dgm:t>
        <a:bodyPr/>
        <a:lstStyle/>
        <a:p>
          <a:r>
            <a:rPr lang="en-CA" dirty="0"/>
            <a:t>Students have temporary status as student permit holders.</a:t>
          </a:r>
          <a:endParaRPr lang="en-US" dirty="0"/>
        </a:p>
      </dgm:t>
    </dgm:pt>
    <dgm:pt modelId="{7BCB2638-8F94-4E91-81CF-3013CF841971}" type="parTrans" cxnId="{33681C67-26F5-43C3-A8B0-1DAC47793767}">
      <dgm:prSet/>
      <dgm:spPr/>
      <dgm:t>
        <a:bodyPr/>
        <a:lstStyle/>
        <a:p>
          <a:endParaRPr lang="en-US"/>
        </a:p>
      </dgm:t>
    </dgm:pt>
    <dgm:pt modelId="{F8206470-F3E0-45B1-8F5B-1F4F57F26FEE}" type="sibTrans" cxnId="{33681C67-26F5-43C3-A8B0-1DAC47793767}">
      <dgm:prSet/>
      <dgm:spPr/>
      <dgm:t>
        <a:bodyPr/>
        <a:lstStyle/>
        <a:p>
          <a:endParaRPr lang="en-US"/>
        </a:p>
      </dgm:t>
    </dgm:pt>
    <dgm:pt modelId="{EB978C6C-74DE-40D0-A7C9-EB88F11B9994}">
      <dgm:prSet/>
      <dgm:spPr/>
      <dgm:t>
        <a:bodyPr/>
        <a:lstStyle/>
        <a:p>
          <a:r>
            <a:rPr lang="en-CA" dirty="0"/>
            <a:t>They have specific requirements to comply with to maintain their status:</a:t>
          </a:r>
          <a:endParaRPr lang="en-US" dirty="0"/>
        </a:p>
      </dgm:t>
    </dgm:pt>
    <dgm:pt modelId="{0F57FAA7-B71A-44D0-B3DA-D8ECD44DA6EE}" type="parTrans" cxnId="{6DC19FE3-B35A-419F-AA35-777C92197876}">
      <dgm:prSet/>
      <dgm:spPr/>
      <dgm:t>
        <a:bodyPr/>
        <a:lstStyle/>
        <a:p>
          <a:endParaRPr lang="en-US"/>
        </a:p>
      </dgm:t>
    </dgm:pt>
    <dgm:pt modelId="{F36DFA75-FC29-4E58-8809-2029FBC72598}" type="sibTrans" cxnId="{6DC19FE3-B35A-419F-AA35-777C92197876}">
      <dgm:prSet/>
      <dgm:spPr/>
      <dgm:t>
        <a:bodyPr/>
        <a:lstStyle/>
        <a:p>
          <a:endParaRPr lang="en-US"/>
        </a:p>
      </dgm:t>
    </dgm:pt>
    <dgm:pt modelId="{181B6E84-90B0-47F4-AE5D-99B124E38A90}">
      <dgm:prSet/>
      <dgm:spPr/>
      <dgm:t>
        <a:bodyPr/>
        <a:lstStyle/>
        <a:p>
          <a:r>
            <a:rPr lang="en-CA" dirty="0"/>
            <a:t>Study at a DLI</a:t>
          </a:r>
          <a:endParaRPr lang="en-US" dirty="0"/>
        </a:p>
      </dgm:t>
    </dgm:pt>
    <dgm:pt modelId="{043786CC-73A0-405E-A4BB-431037C3C91D}" type="parTrans" cxnId="{CD70D3FA-C4F6-4B53-BD7D-FBAB8E2DC1A5}">
      <dgm:prSet/>
      <dgm:spPr/>
      <dgm:t>
        <a:bodyPr/>
        <a:lstStyle/>
        <a:p>
          <a:endParaRPr lang="en-US"/>
        </a:p>
      </dgm:t>
    </dgm:pt>
    <dgm:pt modelId="{0076878D-D23B-417B-B05B-FCC6AB1111C8}" type="sibTrans" cxnId="{CD70D3FA-C4F6-4B53-BD7D-FBAB8E2DC1A5}">
      <dgm:prSet/>
      <dgm:spPr/>
      <dgm:t>
        <a:bodyPr/>
        <a:lstStyle/>
        <a:p>
          <a:endParaRPr lang="en-US"/>
        </a:p>
      </dgm:t>
    </dgm:pt>
    <dgm:pt modelId="{0A49A9E4-3071-490D-97CD-6253F66CE2FB}">
      <dgm:prSet/>
      <dgm:spPr/>
      <dgm:t>
        <a:bodyPr/>
        <a:lstStyle/>
        <a:p>
          <a:r>
            <a:rPr lang="en-CA" dirty="0"/>
            <a:t>Be enrolled full time or part time during each academic semester</a:t>
          </a:r>
          <a:endParaRPr lang="en-US" dirty="0"/>
        </a:p>
      </dgm:t>
    </dgm:pt>
    <dgm:pt modelId="{586645D5-458E-4738-9E36-F38803D786B4}" type="parTrans" cxnId="{C4B9CC6A-92EA-4128-8898-A1DBA2D0911D}">
      <dgm:prSet/>
      <dgm:spPr/>
      <dgm:t>
        <a:bodyPr/>
        <a:lstStyle/>
        <a:p>
          <a:endParaRPr lang="en-US"/>
        </a:p>
      </dgm:t>
    </dgm:pt>
    <dgm:pt modelId="{90273B31-C21D-4D0B-8CB2-6F376DFD9A72}" type="sibTrans" cxnId="{C4B9CC6A-92EA-4128-8898-A1DBA2D0911D}">
      <dgm:prSet/>
      <dgm:spPr/>
      <dgm:t>
        <a:bodyPr/>
        <a:lstStyle/>
        <a:p>
          <a:endParaRPr lang="en-US"/>
        </a:p>
      </dgm:t>
    </dgm:pt>
    <dgm:pt modelId="{69DDA139-C696-475B-AD8E-093234D9ABDC}">
      <dgm:prSet/>
      <dgm:spPr/>
      <dgm:t>
        <a:bodyPr/>
        <a:lstStyle/>
        <a:p>
          <a:r>
            <a:rPr lang="en-CA" dirty="0"/>
            <a:t>Make progress towards completing their program</a:t>
          </a:r>
          <a:endParaRPr lang="en-US" dirty="0"/>
        </a:p>
      </dgm:t>
    </dgm:pt>
    <dgm:pt modelId="{803A8DE1-BC40-41C7-90C1-5F08A6E96E17}" type="parTrans" cxnId="{C307F6BC-2DF2-4CD4-8B78-E4802DA7B449}">
      <dgm:prSet/>
      <dgm:spPr/>
      <dgm:t>
        <a:bodyPr/>
        <a:lstStyle/>
        <a:p>
          <a:endParaRPr lang="en-US"/>
        </a:p>
      </dgm:t>
    </dgm:pt>
    <dgm:pt modelId="{A7649C6A-2E02-46B4-8AA1-AAF9ECA79E2C}" type="sibTrans" cxnId="{C307F6BC-2DF2-4CD4-8B78-E4802DA7B449}">
      <dgm:prSet/>
      <dgm:spPr/>
      <dgm:t>
        <a:bodyPr/>
        <a:lstStyle/>
        <a:p>
          <a:endParaRPr lang="en-US"/>
        </a:p>
      </dgm:t>
    </dgm:pt>
    <dgm:pt modelId="{A190F3F8-6377-4CD7-ADD5-7321BA6DA1E2}">
      <dgm:prSet/>
      <dgm:spPr/>
      <dgm:t>
        <a:bodyPr/>
        <a:lstStyle/>
        <a:p>
          <a:r>
            <a:rPr lang="en-CA" dirty="0"/>
            <a:t>They can typically work up to 20 hours during the school year on campus and more during holiday breaks. </a:t>
          </a:r>
          <a:endParaRPr lang="en-US" dirty="0"/>
        </a:p>
      </dgm:t>
    </dgm:pt>
    <dgm:pt modelId="{E78A6B39-7C38-4BB9-801A-24C283DF078F}" type="parTrans" cxnId="{7CA8D7D9-0F70-4165-A565-D00D2C88BBE4}">
      <dgm:prSet/>
      <dgm:spPr/>
      <dgm:t>
        <a:bodyPr/>
        <a:lstStyle/>
        <a:p>
          <a:endParaRPr lang="en-US"/>
        </a:p>
      </dgm:t>
    </dgm:pt>
    <dgm:pt modelId="{14AEDCE9-7A15-4C62-94D9-F8E9D01F1A42}" type="sibTrans" cxnId="{7CA8D7D9-0F70-4165-A565-D00D2C88BBE4}">
      <dgm:prSet/>
      <dgm:spPr/>
      <dgm:t>
        <a:bodyPr/>
        <a:lstStyle/>
        <a:p>
          <a:endParaRPr lang="en-US"/>
        </a:p>
      </dgm:t>
    </dgm:pt>
    <dgm:pt modelId="{60DB1C89-283C-48DC-9024-6654D3F55D8C}">
      <dgm:prSet/>
      <dgm:spPr/>
      <dgm:t>
        <a:bodyPr/>
        <a:lstStyle/>
        <a:p>
          <a:r>
            <a:rPr lang="en-CA" dirty="0"/>
            <a:t>A student cannot take an authorized break from studies for more than 150 days.</a:t>
          </a:r>
          <a:endParaRPr lang="en-US" dirty="0"/>
        </a:p>
      </dgm:t>
    </dgm:pt>
    <dgm:pt modelId="{30B67079-FC7E-4A61-86F6-BC90AB2BCBC0}" type="parTrans" cxnId="{0BBA6574-2BBC-49D3-A693-4ABA39F31E70}">
      <dgm:prSet/>
      <dgm:spPr/>
      <dgm:t>
        <a:bodyPr/>
        <a:lstStyle/>
        <a:p>
          <a:endParaRPr lang="en-US"/>
        </a:p>
      </dgm:t>
    </dgm:pt>
    <dgm:pt modelId="{C2502955-2D37-43E3-A81F-DE3A8A0A99D8}" type="sibTrans" cxnId="{0BBA6574-2BBC-49D3-A693-4ABA39F31E70}">
      <dgm:prSet/>
      <dgm:spPr/>
      <dgm:t>
        <a:bodyPr/>
        <a:lstStyle/>
        <a:p>
          <a:endParaRPr lang="en-US"/>
        </a:p>
      </dgm:t>
    </dgm:pt>
    <dgm:pt modelId="{8CDAF76D-9921-4649-AA64-75DD659501F6}" type="pres">
      <dgm:prSet presAssocID="{AE2AF007-CEDF-417A-A1C8-A72313DBDC5B}" presName="linear" presStyleCnt="0">
        <dgm:presLayoutVars>
          <dgm:animLvl val="lvl"/>
          <dgm:resizeHandles val="exact"/>
        </dgm:presLayoutVars>
      </dgm:prSet>
      <dgm:spPr/>
    </dgm:pt>
    <dgm:pt modelId="{6B5377B5-1FC3-47D0-AFEB-FAA669928A56}" type="pres">
      <dgm:prSet presAssocID="{ED7753CC-E2DF-495E-8684-0FA81C72BCB4}" presName="parentText" presStyleLbl="node1" presStyleIdx="0" presStyleCnt="3">
        <dgm:presLayoutVars>
          <dgm:chMax val="0"/>
          <dgm:bulletEnabled val="1"/>
        </dgm:presLayoutVars>
      </dgm:prSet>
      <dgm:spPr/>
    </dgm:pt>
    <dgm:pt modelId="{44C0F89E-1C8F-4CD9-B1D1-D1085B1BF593}" type="pres">
      <dgm:prSet presAssocID="{F8206470-F3E0-45B1-8F5B-1F4F57F26FEE}" presName="spacer" presStyleCnt="0"/>
      <dgm:spPr/>
    </dgm:pt>
    <dgm:pt modelId="{49B1C424-6983-4251-B7CB-F2D3CA9C51E4}" type="pres">
      <dgm:prSet presAssocID="{EB978C6C-74DE-40D0-A7C9-EB88F11B9994}" presName="parentText" presStyleLbl="node1" presStyleIdx="1" presStyleCnt="3">
        <dgm:presLayoutVars>
          <dgm:chMax val="0"/>
          <dgm:bulletEnabled val="1"/>
        </dgm:presLayoutVars>
      </dgm:prSet>
      <dgm:spPr/>
    </dgm:pt>
    <dgm:pt modelId="{9064EDFB-00DB-4332-AA79-78C67F98B6D5}" type="pres">
      <dgm:prSet presAssocID="{EB978C6C-74DE-40D0-A7C9-EB88F11B9994}" presName="childText" presStyleLbl="revTx" presStyleIdx="0" presStyleCnt="1">
        <dgm:presLayoutVars>
          <dgm:bulletEnabled val="1"/>
        </dgm:presLayoutVars>
      </dgm:prSet>
      <dgm:spPr/>
    </dgm:pt>
    <dgm:pt modelId="{D610640D-2607-457D-8D21-FEEAA660E3C5}" type="pres">
      <dgm:prSet presAssocID="{60DB1C89-283C-48DC-9024-6654D3F55D8C}" presName="parentText" presStyleLbl="node1" presStyleIdx="2" presStyleCnt="3">
        <dgm:presLayoutVars>
          <dgm:chMax val="0"/>
          <dgm:bulletEnabled val="1"/>
        </dgm:presLayoutVars>
      </dgm:prSet>
      <dgm:spPr/>
    </dgm:pt>
  </dgm:ptLst>
  <dgm:cxnLst>
    <dgm:cxn modelId="{33681C67-26F5-43C3-A8B0-1DAC47793767}" srcId="{AE2AF007-CEDF-417A-A1C8-A72313DBDC5B}" destId="{ED7753CC-E2DF-495E-8684-0FA81C72BCB4}" srcOrd="0" destOrd="0" parTransId="{7BCB2638-8F94-4E91-81CF-3013CF841971}" sibTransId="{F8206470-F3E0-45B1-8F5B-1F4F57F26FEE}"/>
    <dgm:cxn modelId="{C4B9CC6A-92EA-4128-8898-A1DBA2D0911D}" srcId="{EB978C6C-74DE-40D0-A7C9-EB88F11B9994}" destId="{0A49A9E4-3071-490D-97CD-6253F66CE2FB}" srcOrd="1" destOrd="0" parTransId="{586645D5-458E-4738-9E36-F38803D786B4}" sibTransId="{90273B31-C21D-4D0B-8CB2-6F376DFD9A72}"/>
    <dgm:cxn modelId="{1829FE6B-0A8C-40CC-8038-81935F231A84}" type="presOf" srcId="{60DB1C89-283C-48DC-9024-6654D3F55D8C}" destId="{D610640D-2607-457D-8D21-FEEAA660E3C5}" srcOrd="0" destOrd="0" presId="urn:microsoft.com/office/officeart/2005/8/layout/vList2"/>
    <dgm:cxn modelId="{B770746C-1A44-4BA3-8E15-CBE0084167F9}" type="presOf" srcId="{ED7753CC-E2DF-495E-8684-0FA81C72BCB4}" destId="{6B5377B5-1FC3-47D0-AFEB-FAA669928A56}" srcOrd="0" destOrd="0" presId="urn:microsoft.com/office/officeart/2005/8/layout/vList2"/>
    <dgm:cxn modelId="{0BBA6574-2BBC-49D3-A693-4ABA39F31E70}" srcId="{AE2AF007-CEDF-417A-A1C8-A72313DBDC5B}" destId="{60DB1C89-283C-48DC-9024-6654D3F55D8C}" srcOrd="2" destOrd="0" parTransId="{30B67079-FC7E-4A61-86F6-BC90AB2BCBC0}" sibTransId="{C2502955-2D37-43E3-A81F-DE3A8A0A99D8}"/>
    <dgm:cxn modelId="{F9F36791-2477-4409-8502-E741457D990E}" type="presOf" srcId="{A190F3F8-6377-4CD7-ADD5-7321BA6DA1E2}" destId="{9064EDFB-00DB-4332-AA79-78C67F98B6D5}" srcOrd="0" destOrd="3" presId="urn:microsoft.com/office/officeart/2005/8/layout/vList2"/>
    <dgm:cxn modelId="{0B47A5A0-0E74-46E6-8401-D6EB0E25C315}" type="presOf" srcId="{69DDA139-C696-475B-AD8E-093234D9ABDC}" destId="{9064EDFB-00DB-4332-AA79-78C67F98B6D5}" srcOrd="0" destOrd="2" presId="urn:microsoft.com/office/officeart/2005/8/layout/vList2"/>
    <dgm:cxn modelId="{D90984A5-2925-4F35-B1F2-133ED0500819}" type="presOf" srcId="{181B6E84-90B0-47F4-AE5D-99B124E38A90}" destId="{9064EDFB-00DB-4332-AA79-78C67F98B6D5}" srcOrd="0" destOrd="0" presId="urn:microsoft.com/office/officeart/2005/8/layout/vList2"/>
    <dgm:cxn modelId="{34E739B4-51F9-4C14-A62B-C58BBC81FC94}" type="presOf" srcId="{0A49A9E4-3071-490D-97CD-6253F66CE2FB}" destId="{9064EDFB-00DB-4332-AA79-78C67F98B6D5}" srcOrd="0" destOrd="1" presId="urn:microsoft.com/office/officeart/2005/8/layout/vList2"/>
    <dgm:cxn modelId="{C307F6BC-2DF2-4CD4-8B78-E4802DA7B449}" srcId="{EB978C6C-74DE-40D0-A7C9-EB88F11B9994}" destId="{69DDA139-C696-475B-AD8E-093234D9ABDC}" srcOrd="2" destOrd="0" parTransId="{803A8DE1-BC40-41C7-90C1-5F08A6E96E17}" sibTransId="{A7649C6A-2E02-46B4-8AA1-AAF9ECA79E2C}"/>
    <dgm:cxn modelId="{7610ECD3-C2A9-439C-BE96-11B242291A2D}" type="presOf" srcId="{EB978C6C-74DE-40D0-A7C9-EB88F11B9994}" destId="{49B1C424-6983-4251-B7CB-F2D3CA9C51E4}" srcOrd="0" destOrd="0" presId="urn:microsoft.com/office/officeart/2005/8/layout/vList2"/>
    <dgm:cxn modelId="{7CA8D7D9-0F70-4165-A565-D00D2C88BBE4}" srcId="{EB978C6C-74DE-40D0-A7C9-EB88F11B9994}" destId="{A190F3F8-6377-4CD7-ADD5-7321BA6DA1E2}" srcOrd="3" destOrd="0" parTransId="{E78A6B39-7C38-4BB9-801A-24C283DF078F}" sibTransId="{14AEDCE9-7A15-4C62-94D9-F8E9D01F1A42}"/>
    <dgm:cxn modelId="{5DA46CDF-3EC6-461E-8133-E7D066A37D65}" type="presOf" srcId="{AE2AF007-CEDF-417A-A1C8-A72313DBDC5B}" destId="{8CDAF76D-9921-4649-AA64-75DD659501F6}" srcOrd="0" destOrd="0" presId="urn:microsoft.com/office/officeart/2005/8/layout/vList2"/>
    <dgm:cxn modelId="{6DC19FE3-B35A-419F-AA35-777C92197876}" srcId="{AE2AF007-CEDF-417A-A1C8-A72313DBDC5B}" destId="{EB978C6C-74DE-40D0-A7C9-EB88F11B9994}" srcOrd="1" destOrd="0" parTransId="{0F57FAA7-B71A-44D0-B3DA-D8ECD44DA6EE}" sibTransId="{F36DFA75-FC29-4E58-8809-2029FBC72598}"/>
    <dgm:cxn modelId="{CD70D3FA-C4F6-4B53-BD7D-FBAB8E2DC1A5}" srcId="{EB978C6C-74DE-40D0-A7C9-EB88F11B9994}" destId="{181B6E84-90B0-47F4-AE5D-99B124E38A90}" srcOrd="0" destOrd="0" parTransId="{043786CC-73A0-405E-A4BB-431037C3C91D}" sibTransId="{0076878D-D23B-417B-B05B-FCC6AB1111C8}"/>
    <dgm:cxn modelId="{53E5E388-D6A9-4889-82B5-54EC431D4AC1}" type="presParOf" srcId="{8CDAF76D-9921-4649-AA64-75DD659501F6}" destId="{6B5377B5-1FC3-47D0-AFEB-FAA669928A56}" srcOrd="0" destOrd="0" presId="urn:microsoft.com/office/officeart/2005/8/layout/vList2"/>
    <dgm:cxn modelId="{21081192-D489-4BBD-B27F-14B5D5B39415}" type="presParOf" srcId="{8CDAF76D-9921-4649-AA64-75DD659501F6}" destId="{44C0F89E-1C8F-4CD9-B1D1-D1085B1BF593}" srcOrd="1" destOrd="0" presId="urn:microsoft.com/office/officeart/2005/8/layout/vList2"/>
    <dgm:cxn modelId="{4C583AD3-D2A2-4245-822B-9119603FE65E}" type="presParOf" srcId="{8CDAF76D-9921-4649-AA64-75DD659501F6}" destId="{49B1C424-6983-4251-B7CB-F2D3CA9C51E4}" srcOrd="2" destOrd="0" presId="urn:microsoft.com/office/officeart/2005/8/layout/vList2"/>
    <dgm:cxn modelId="{04EDB673-4724-439D-B075-DA6B8E8F3343}" type="presParOf" srcId="{8CDAF76D-9921-4649-AA64-75DD659501F6}" destId="{9064EDFB-00DB-4332-AA79-78C67F98B6D5}" srcOrd="3" destOrd="0" presId="urn:microsoft.com/office/officeart/2005/8/layout/vList2"/>
    <dgm:cxn modelId="{86F3184E-E8C7-44ED-90E6-BAAE7FADB842}" type="presParOf" srcId="{8CDAF76D-9921-4649-AA64-75DD659501F6}" destId="{D610640D-2607-457D-8D21-FEEAA660E3C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AE9283-DB9E-4D6E-A88A-D5CE27DD5B0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CD8017F-A05C-4E74-8E4B-9B7172F52F7F}">
      <dgm:prSet/>
      <dgm:spPr/>
      <dgm:t>
        <a:bodyPr/>
        <a:lstStyle/>
        <a:p>
          <a:r>
            <a:rPr lang="en-US" b="0" i="0" dirty="0"/>
            <a:t>This is leave from your studies authorized by your school for:</a:t>
          </a:r>
          <a:endParaRPr lang="en-US" dirty="0"/>
        </a:p>
      </dgm:t>
    </dgm:pt>
    <dgm:pt modelId="{402424D6-F2D0-4A6C-96C2-6184A4FD9BA2}" type="parTrans" cxnId="{1872D968-3ACF-4B26-BB78-E2DD48773BF1}">
      <dgm:prSet/>
      <dgm:spPr/>
      <dgm:t>
        <a:bodyPr/>
        <a:lstStyle/>
        <a:p>
          <a:endParaRPr lang="en-US"/>
        </a:p>
      </dgm:t>
    </dgm:pt>
    <dgm:pt modelId="{CE405DD1-1792-4E6D-8672-1795165AB550}" type="sibTrans" cxnId="{1872D968-3ACF-4B26-BB78-E2DD48773BF1}">
      <dgm:prSet/>
      <dgm:spPr/>
      <dgm:t>
        <a:bodyPr/>
        <a:lstStyle/>
        <a:p>
          <a:endParaRPr lang="en-US"/>
        </a:p>
      </dgm:t>
    </dgm:pt>
    <dgm:pt modelId="{AEC9138E-02EC-4DB0-AC47-3A06DED3FF80}">
      <dgm:prSet/>
      <dgm:spPr/>
      <dgm:t>
        <a:bodyPr/>
        <a:lstStyle/>
        <a:p>
          <a:r>
            <a:rPr lang="en-US" b="0" i="0" dirty="0"/>
            <a:t>medical reasons or pregnancy</a:t>
          </a:r>
          <a:endParaRPr lang="en-US" dirty="0"/>
        </a:p>
      </dgm:t>
    </dgm:pt>
    <dgm:pt modelId="{CCDD975A-453F-4B69-8FDB-1AAC16A5394F}" type="parTrans" cxnId="{6E7F0780-3F62-4B9F-817A-DEFBCE9286A0}">
      <dgm:prSet/>
      <dgm:spPr/>
      <dgm:t>
        <a:bodyPr/>
        <a:lstStyle/>
        <a:p>
          <a:endParaRPr lang="en-US"/>
        </a:p>
      </dgm:t>
    </dgm:pt>
    <dgm:pt modelId="{ACD14D4E-0254-4EF1-AB50-E4EFD7F6235C}" type="sibTrans" cxnId="{6E7F0780-3F62-4B9F-817A-DEFBCE9286A0}">
      <dgm:prSet/>
      <dgm:spPr/>
      <dgm:t>
        <a:bodyPr/>
        <a:lstStyle/>
        <a:p>
          <a:endParaRPr lang="en-US"/>
        </a:p>
      </dgm:t>
    </dgm:pt>
    <dgm:pt modelId="{75F105E1-5D49-452A-B34E-623A7D9A1E3C}">
      <dgm:prSet/>
      <dgm:spPr/>
      <dgm:t>
        <a:bodyPr/>
        <a:lstStyle/>
        <a:p>
          <a:r>
            <a:rPr lang="en-US" b="0" i="0" dirty="0"/>
            <a:t>family emergency</a:t>
          </a:r>
          <a:endParaRPr lang="en-US" dirty="0"/>
        </a:p>
      </dgm:t>
    </dgm:pt>
    <dgm:pt modelId="{CBDABB56-4CAF-4B22-9E3C-3E8327320EA9}" type="parTrans" cxnId="{6E03374C-0FE0-42FC-87B6-E0A7D500005A}">
      <dgm:prSet/>
      <dgm:spPr/>
      <dgm:t>
        <a:bodyPr/>
        <a:lstStyle/>
        <a:p>
          <a:endParaRPr lang="en-US"/>
        </a:p>
      </dgm:t>
    </dgm:pt>
    <dgm:pt modelId="{593C1470-6AD6-4511-AB54-9CE2F0812194}" type="sibTrans" cxnId="{6E03374C-0FE0-42FC-87B6-E0A7D500005A}">
      <dgm:prSet/>
      <dgm:spPr/>
      <dgm:t>
        <a:bodyPr/>
        <a:lstStyle/>
        <a:p>
          <a:endParaRPr lang="en-US"/>
        </a:p>
      </dgm:t>
    </dgm:pt>
    <dgm:pt modelId="{74A4C76E-29B1-4F02-A5A6-0280A45A6AA6}">
      <dgm:prSet/>
      <dgm:spPr/>
      <dgm:t>
        <a:bodyPr/>
        <a:lstStyle/>
        <a:p>
          <a:r>
            <a:rPr lang="en-US" b="0" i="0" dirty="0"/>
            <a:t>death or serious illness of a family member</a:t>
          </a:r>
          <a:endParaRPr lang="en-US" dirty="0"/>
        </a:p>
      </dgm:t>
    </dgm:pt>
    <dgm:pt modelId="{1E228031-7C73-433B-95B0-64973DC447F6}" type="parTrans" cxnId="{8557DA0B-1C05-44B9-839E-053ACF326B03}">
      <dgm:prSet/>
      <dgm:spPr/>
      <dgm:t>
        <a:bodyPr/>
        <a:lstStyle/>
        <a:p>
          <a:endParaRPr lang="en-US"/>
        </a:p>
      </dgm:t>
    </dgm:pt>
    <dgm:pt modelId="{FC276377-8CFE-46F1-B0A8-268BCF9B1D2B}" type="sibTrans" cxnId="{8557DA0B-1C05-44B9-839E-053ACF326B03}">
      <dgm:prSet/>
      <dgm:spPr/>
      <dgm:t>
        <a:bodyPr/>
        <a:lstStyle/>
        <a:p>
          <a:endParaRPr lang="en-US"/>
        </a:p>
      </dgm:t>
    </dgm:pt>
    <dgm:pt modelId="{C620C609-4273-47B7-BE63-7B26D3B757E2}">
      <dgm:prSet/>
      <dgm:spPr/>
      <dgm:t>
        <a:bodyPr/>
        <a:lstStyle/>
        <a:p>
          <a:r>
            <a:rPr lang="en-US" b="0" i="0" dirty="0"/>
            <a:t>any other type of leave your school authorizes</a:t>
          </a:r>
          <a:endParaRPr lang="en-US" dirty="0"/>
        </a:p>
      </dgm:t>
    </dgm:pt>
    <dgm:pt modelId="{C09922C0-D44A-46DE-886E-E3EFE06C2404}" type="parTrans" cxnId="{6374B5A7-A62B-472B-B525-8B6C6436CACB}">
      <dgm:prSet/>
      <dgm:spPr/>
      <dgm:t>
        <a:bodyPr/>
        <a:lstStyle/>
        <a:p>
          <a:endParaRPr lang="en-US"/>
        </a:p>
      </dgm:t>
    </dgm:pt>
    <dgm:pt modelId="{7E314452-7830-4C58-9219-4D7A353A2ACB}" type="sibTrans" cxnId="{6374B5A7-A62B-472B-B525-8B6C6436CACB}">
      <dgm:prSet/>
      <dgm:spPr/>
      <dgm:t>
        <a:bodyPr/>
        <a:lstStyle/>
        <a:p>
          <a:endParaRPr lang="en-US"/>
        </a:p>
      </dgm:t>
    </dgm:pt>
    <dgm:pt modelId="{56011317-D9A4-495F-B44B-59C513535FBC}">
      <dgm:prSet/>
      <dgm:spPr/>
      <dgm:t>
        <a:bodyPr/>
        <a:lstStyle/>
        <a:p>
          <a:r>
            <a:rPr lang="en-US" dirty="0"/>
            <a:t>Evidence of authorized leave:</a:t>
          </a:r>
        </a:p>
      </dgm:t>
    </dgm:pt>
    <dgm:pt modelId="{75213BF6-410A-418E-85E0-A3C82F6ADBA0}" type="parTrans" cxnId="{BA2FBBAD-52C1-4F1B-A8F5-43A130323604}">
      <dgm:prSet/>
      <dgm:spPr/>
      <dgm:t>
        <a:bodyPr/>
        <a:lstStyle/>
        <a:p>
          <a:endParaRPr lang="en-US"/>
        </a:p>
      </dgm:t>
    </dgm:pt>
    <dgm:pt modelId="{8E87D8E5-A6EF-4866-B1BB-7846425C492D}" type="sibTrans" cxnId="{BA2FBBAD-52C1-4F1B-A8F5-43A130323604}">
      <dgm:prSet/>
      <dgm:spPr/>
      <dgm:t>
        <a:bodyPr/>
        <a:lstStyle/>
        <a:p>
          <a:endParaRPr lang="en-US"/>
        </a:p>
      </dgm:t>
    </dgm:pt>
    <dgm:pt modelId="{0ED1A58D-8440-4319-B438-64306A8F79A0}">
      <dgm:prSet/>
      <dgm:spPr/>
      <dgm:t>
        <a:bodyPr/>
        <a:lstStyle/>
        <a:p>
          <a:r>
            <a:rPr lang="en-US" b="0" i="0" dirty="0"/>
            <a:t>Proof from a medical professional.</a:t>
          </a:r>
          <a:endParaRPr lang="en-US" dirty="0"/>
        </a:p>
      </dgm:t>
    </dgm:pt>
    <dgm:pt modelId="{7DE33BD6-0DAE-45F8-B455-0D358A091EBE}" type="parTrans" cxnId="{2A8D9575-DDA8-48C8-8515-98E9E61A7F13}">
      <dgm:prSet/>
      <dgm:spPr/>
      <dgm:t>
        <a:bodyPr/>
        <a:lstStyle/>
        <a:p>
          <a:endParaRPr lang="en-US"/>
        </a:p>
      </dgm:t>
    </dgm:pt>
    <dgm:pt modelId="{836A1314-971F-4CC1-9B95-9F50DE91F041}" type="sibTrans" cxnId="{2A8D9575-DDA8-48C8-8515-98E9E61A7F13}">
      <dgm:prSet/>
      <dgm:spPr/>
      <dgm:t>
        <a:bodyPr/>
        <a:lstStyle/>
        <a:p>
          <a:endParaRPr lang="en-US"/>
        </a:p>
      </dgm:t>
    </dgm:pt>
    <dgm:pt modelId="{F4370D28-8EE5-429C-A3B6-94624BD2E0A8}">
      <dgm:prSet/>
      <dgm:spPr/>
      <dgm:t>
        <a:bodyPr/>
        <a:lstStyle/>
        <a:p>
          <a:r>
            <a:rPr lang="en-US" dirty="0"/>
            <a:t>Any other relevant evidence – police report.</a:t>
          </a:r>
        </a:p>
      </dgm:t>
    </dgm:pt>
    <dgm:pt modelId="{26A08766-153D-46CF-98A4-D55C9750A743}" type="parTrans" cxnId="{5F81F9D1-F6A9-43A9-9834-141EAEF32872}">
      <dgm:prSet/>
      <dgm:spPr/>
      <dgm:t>
        <a:bodyPr/>
        <a:lstStyle/>
        <a:p>
          <a:endParaRPr lang="en-US"/>
        </a:p>
      </dgm:t>
    </dgm:pt>
    <dgm:pt modelId="{D7221008-9242-408C-BFB2-13ADAA750ABD}" type="sibTrans" cxnId="{5F81F9D1-F6A9-43A9-9834-141EAEF32872}">
      <dgm:prSet/>
      <dgm:spPr/>
      <dgm:t>
        <a:bodyPr/>
        <a:lstStyle/>
        <a:p>
          <a:endParaRPr lang="en-US"/>
        </a:p>
      </dgm:t>
    </dgm:pt>
    <dgm:pt modelId="{1AA01741-3603-46E1-B5DB-DD43D1909553}">
      <dgm:prSet/>
      <dgm:spPr/>
      <dgm:t>
        <a:bodyPr/>
        <a:lstStyle/>
        <a:p>
          <a:r>
            <a:rPr lang="en-US" dirty="0"/>
            <a:t>If the leave has exceeded 150 days then may have to consider a Temporary Resident Permit (TRP) –s.24(1) </a:t>
          </a:r>
          <a:r>
            <a:rPr lang="en-US" i="1" dirty="0"/>
            <a:t>IRPA – </a:t>
          </a:r>
          <a:r>
            <a:rPr lang="en-US" i="0" dirty="0"/>
            <a:t>individuals who are inadmissible or otherwise do not meet requirements of the Act.</a:t>
          </a:r>
          <a:endParaRPr lang="en-US" dirty="0"/>
        </a:p>
      </dgm:t>
    </dgm:pt>
    <dgm:pt modelId="{A7ED8565-0328-4BAF-8E3A-8173FA606EE6}" type="parTrans" cxnId="{C8479C81-FC61-492E-B018-44D6942E3F77}">
      <dgm:prSet/>
      <dgm:spPr/>
      <dgm:t>
        <a:bodyPr/>
        <a:lstStyle/>
        <a:p>
          <a:endParaRPr lang="en-US"/>
        </a:p>
      </dgm:t>
    </dgm:pt>
    <dgm:pt modelId="{18401997-860A-434E-8F48-36F0FEB5F521}" type="sibTrans" cxnId="{C8479C81-FC61-492E-B018-44D6942E3F77}">
      <dgm:prSet/>
      <dgm:spPr/>
      <dgm:t>
        <a:bodyPr/>
        <a:lstStyle/>
        <a:p>
          <a:endParaRPr lang="en-US"/>
        </a:p>
      </dgm:t>
    </dgm:pt>
    <dgm:pt modelId="{BA7E1EFE-1C15-4E62-AA0C-197FDC4DD608}" type="pres">
      <dgm:prSet presAssocID="{74AE9283-DB9E-4D6E-A88A-D5CE27DD5B02}" presName="linear" presStyleCnt="0">
        <dgm:presLayoutVars>
          <dgm:animLvl val="lvl"/>
          <dgm:resizeHandles val="exact"/>
        </dgm:presLayoutVars>
      </dgm:prSet>
      <dgm:spPr/>
    </dgm:pt>
    <dgm:pt modelId="{F987DCC9-DC88-4086-8322-B71FF07B2065}" type="pres">
      <dgm:prSet presAssocID="{7CD8017F-A05C-4E74-8E4B-9B7172F52F7F}" presName="parentText" presStyleLbl="node1" presStyleIdx="0" presStyleCnt="3">
        <dgm:presLayoutVars>
          <dgm:chMax val="0"/>
          <dgm:bulletEnabled val="1"/>
        </dgm:presLayoutVars>
      </dgm:prSet>
      <dgm:spPr/>
    </dgm:pt>
    <dgm:pt modelId="{04C730AB-E04C-4BA9-97F5-544A77904243}" type="pres">
      <dgm:prSet presAssocID="{7CD8017F-A05C-4E74-8E4B-9B7172F52F7F}" presName="childText" presStyleLbl="revTx" presStyleIdx="0" presStyleCnt="2">
        <dgm:presLayoutVars>
          <dgm:bulletEnabled val="1"/>
        </dgm:presLayoutVars>
      </dgm:prSet>
      <dgm:spPr/>
    </dgm:pt>
    <dgm:pt modelId="{80A7FECE-D6D9-4CB9-B833-0E12AC195C77}" type="pres">
      <dgm:prSet presAssocID="{56011317-D9A4-495F-B44B-59C513535FBC}" presName="parentText" presStyleLbl="node1" presStyleIdx="1" presStyleCnt="3">
        <dgm:presLayoutVars>
          <dgm:chMax val="0"/>
          <dgm:bulletEnabled val="1"/>
        </dgm:presLayoutVars>
      </dgm:prSet>
      <dgm:spPr/>
    </dgm:pt>
    <dgm:pt modelId="{39779E91-6C73-4EC2-90EA-63B7BFB077EC}" type="pres">
      <dgm:prSet presAssocID="{56011317-D9A4-495F-B44B-59C513535FBC}" presName="childText" presStyleLbl="revTx" presStyleIdx="1" presStyleCnt="2">
        <dgm:presLayoutVars>
          <dgm:bulletEnabled val="1"/>
        </dgm:presLayoutVars>
      </dgm:prSet>
      <dgm:spPr/>
    </dgm:pt>
    <dgm:pt modelId="{9F024554-4AC4-4486-8366-5BD0A9361179}" type="pres">
      <dgm:prSet presAssocID="{1AA01741-3603-46E1-B5DB-DD43D1909553}" presName="parentText" presStyleLbl="node1" presStyleIdx="2" presStyleCnt="3">
        <dgm:presLayoutVars>
          <dgm:chMax val="0"/>
          <dgm:bulletEnabled val="1"/>
        </dgm:presLayoutVars>
      </dgm:prSet>
      <dgm:spPr/>
    </dgm:pt>
  </dgm:ptLst>
  <dgm:cxnLst>
    <dgm:cxn modelId="{D48BC407-D1C3-4975-97D2-5D0E34F049A9}" type="presOf" srcId="{F4370D28-8EE5-429C-A3B6-94624BD2E0A8}" destId="{39779E91-6C73-4EC2-90EA-63B7BFB077EC}" srcOrd="0" destOrd="1" presId="urn:microsoft.com/office/officeart/2005/8/layout/vList2"/>
    <dgm:cxn modelId="{8557DA0B-1C05-44B9-839E-053ACF326B03}" srcId="{7CD8017F-A05C-4E74-8E4B-9B7172F52F7F}" destId="{74A4C76E-29B1-4F02-A5A6-0280A45A6AA6}" srcOrd="2" destOrd="0" parTransId="{1E228031-7C73-433B-95B0-64973DC447F6}" sibTransId="{FC276377-8CFE-46F1-B0A8-268BCF9B1D2B}"/>
    <dgm:cxn modelId="{5BE33937-C6C0-4801-8B8C-776F8E72F1A7}" type="presOf" srcId="{74A4C76E-29B1-4F02-A5A6-0280A45A6AA6}" destId="{04C730AB-E04C-4BA9-97F5-544A77904243}" srcOrd="0" destOrd="2" presId="urn:microsoft.com/office/officeart/2005/8/layout/vList2"/>
    <dgm:cxn modelId="{9CDE7839-374F-48D1-999E-1DECBE80E098}" type="presOf" srcId="{AEC9138E-02EC-4DB0-AC47-3A06DED3FF80}" destId="{04C730AB-E04C-4BA9-97F5-544A77904243}" srcOrd="0" destOrd="0" presId="urn:microsoft.com/office/officeart/2005/8/layout/vList2"/>
    <dgm:cxn modelId="{1872D968-3ACF-4B26-BB78-E2DD48773BF1}" srcId="{74AE9283-DB9E-4D6E-A88A-D5CE27DD5B02}" destId="{7CD8017F-A05C-4E74-8E4B-9B7172F52F7F}" srcOrd="0" destOrd="0" parTransId="{402424D6-F2D0-4A6C-96C2-6184A4FD9BA2}" sibTransId="{CE405DD1-1792-4E6D-8672-1795165AB550}"/>
    <dgm:cxn modelId="{EE02A86B-5E84-495D-BFEE-5FF41EBEF47E}" type="presOf" srcId="{C620C609-4273-47B7-BE63-7B26D3B757E2}" destId="{04C730AB-E04C-4BA9-97F5-544A77904243}" srcOrd="0" destOrd="3" presId="urn:microsoft.com/office/officeart/2005/8/layout/vList2"/>
    <dgm:cxn modelId="{6E03374C-0FE0-42FC-87B6-E0A7D500005A}" srcId="{7CD8017F-A05C-4E74-8E4B-9B7172F52F7F}" destId="{75F105E1-5D49-452A-B34E-623A7D9A1E3C}" srcOrd="1" destOrd="0" parTransId="{CBDABB56-4CAF-4B22-9E3C-3E8327320EA9}" sibTransId="{593C1470-6AD6-4511-AB54-9CE2F0812194}"/>
    <dgm:cxn modelId="{9DEDD351-F1DB-4BE6-BEFD-8EC9872EABA2}" type="presOf" srcId="{0ED1A58D-8440-4319-B438-64306A8F79A0}" destId="{39779E91-6C73-4EC2-90EA-63B7BFB077EC}" srcOrd="0" destOrd="0" presId="urn:microsoft.com/office/officeart/2005/8/layout/vList2"/>
    <dgm:cxn modelId="{2A8D9575-DDA8-48C8-8515-98E9E61A7F13}" srcId="{56011317-D9A4-495F-B44B-59C513535FBC}" destId="{0ED1A58D-8440-4319-B438-64306A8F79A0}" srcOrd="0" destOrd="0" parTransId="{7DE33BD6-0DAE-45F8-B455-0D358A091EBE}" sibTransId="{836A1314-971F-4CC1-9B95-9F50DE91F041}"/>
    <dgm:cxn modelId="{6E7F0780-3F62-4B9F-817A-DEFBCE9286A0}" srcId="{7CD8017F-A05C-4E74-8E4B-9B7172F52F7F}" destId="{AEC9138E-02EC-4DB0-AC47-3A06DED3FF80}" srcOrd="0" destOrd="0" parTransId="{CCDD975A-453F-4B69-8FDB-1AAC16A5394F}" sibTransId="{ACD14D4E-0254-4EF1-AB50-E4EFD7F6235C}"/>
    <dgm:cxn modelId="{C8479C81-FC61-492E-B018-44D6942E3F77}" srcId="{74AE9283-DB9E-4D6E-A88A-D5CE27DD5B02}" destId="{1AA01741-3603-46E1-B5DB-DD43D1909553}" srcOrd="2" destOrd="0" parTransId="{A7ED8565-0328-4BAF-8E3A-8173FA606EE6}" sibTransId="{18401997-860A-434E-8F48-36F0FEB5F521}"/>
    <dgm:cxn modelId="{5F413283-CACC-40DE-BEC1-34EA7C345F4A}" type="presOf" srcId="{7CD8017F-A05C-4E74-8E4B-9B7172F52F7F}" destId="{F987DCC9-DC88-4086-8322-B71FF07B2065}" srcOrd="0" destOrd="0" presId="urn:microsoft.com/office/officeart/2005/8/layout/vList2"/>
    <dgm:cxn modelId="{E473CEA2-F351-4BB6-B00E-E5CB42ADB006}" type="presOf" srcId="{75F105E1-5D49-452A-B34E-623A7D9A1E3C}" destId="{04C730AB-E04C-4BA9-97F5-544A77904243}" srcOrd="0" destOrd="1" presId="urn:microsoft.com/office/officeart/2005/8/layout/vList2"/>
    <dgm:cxn modelId="{6374B5A7-A62B-472B-B525-8B6C6436CACB}" srcId="{7CD8017F-A05C-4E74-8E4B-9B7172F52F7F}" destId="{C620C609-4273-47B7-BE63-7B26D3B757E2}" srcOrd="3" destOrd="0" parTransId="{C09922C0-D44A-46DE-886E-E3EFE06C2404}" sibTransId="{7E314452-7830-4C58-9219-4D7A353A2ACB}"/>
    <dgm:cxn modelId="{BA2FBBAD-52C1-4F1B-A8F5-43A130323604}" srcId="{74AE9283-DB9E-4D6E-A88A-D5CE27DD5B02}" destId="{56011317-D9A4-495F-B44B-59C513535FBC}" srcOrd="1" destOrd="0" parTransId="{75213BF6-410A-418E-85E0-A3C82F6ADBA0}" sibTransId="{8E87D8E5-A6EF-4866-B1BB-7846425C492D}"/>
    <dgm:cxn modelId="{FE892EC8-0A52-44E3-BC50-0212F86966B2}" type="presOf" srcId="{74AE9283-DB9E-4D6E-A88A-D5CE27DD5B02}" destId="{BA7E1EFE-1C15-4E62-AA0C-197FDC4DD608}" srcOrd="0" destOrd="0" presId="urn:microsoft.com/office/officeart/2005/8/layout/vList2"/>
    <dgm:cxn modelId="{5F81F9D1-F6A9-43A9-9834-141EAEF32872}" srcId="{56011317-D9A4-495F-B44B-59C513535FBC}" destId="{F4370D28-8EE5-429C-A3B6-94624BD2E0A8}" srcOrd="1" destOrd="0" parTransId="{26A08766-153D-46CF-98A4-D55C9750A743}" sibTransId="{D7221008-9242-408C-BFB2-13ADAA750ABD}"/>
    <dgm:cxn modelId="{DC34FADA-F995-4DD6-83F6-752AD71845EF}" type="presOf" srcId="{56011317-D9A4-495F-B44B-59C513535FBC}" destId="{80A7FECE-D6D9-4CB9-B833-0E12AC195C77}" srcOrd="0" destOrd="0" presId="urn:microsoft.com/office/officeart/2005/8/layout/vList2"/>
    <dgm:cxn modelId="{3AA7F9FC-66A0-4DB9-8747-DEBCBC2EF5D8}" type="presOf" srcId="{1AA01741-3603-46E1-B5DB-DD43D1909553}" destId="{9F024554-4AC4-4486-8366-5BD0A9361179}" srcOrd="0" destOrd="0" presId="urn:microsoft.com/office/officeart/2005/8/layout/vList2"/>
    <dgm:cxn modelId="{E90222CF-FEA9-4D84-BDE8-A2C736D01E5E}" type="presParOf" srcId="{BA7E1EFE-1C15-4E62-AA0C-197FDC4DD608}" destId="{F987DCC9-DC88-4086-8322-B71FF07B2065}" srcOrd="0" destOrd="0" presId="urn:microsoft.com/office/officeart/2005/8/layout/vList2"/>
    <dgm:cxn modelId="{A3AE10A8-9D3D-4CCC-A878-D3BD06531B61}" type="presParOf" srcId="{BA7E1EFE-1C15-4E62-AA0C-197FDC4DD608}" destId="{04C730AB-E04C-4BA9-97F5-544A77904243}" srcOrd="1" destOrd="0" presId="urn:microsoft.com/office/officeart/2005/8/layout/vList2"/>
    <dgm:cxn modelId="{8D00CE74-7101-44B8-9DD5-58E01C9E8C5F}" type="presParOf" srcId="{BA7E1EFE-1C15-4E62-AA0C-197FDC4DD608}" destId="{80A7FECE-D6D9-4CB9-B833-0E12AC195C77}" srcOrd="2" destOrd="0" presId="urn:microsoft.com/office/officeart/2005/8/layout/vList2"/>
    <dgm:cxn modelId="{965EEDC5-0997-45CE-A085-DC952ACBA19D}" type="presParOf" srcId="{BA7E1EFE-1C15-4E62-AA0C-197FDC4DD608}" destId="{39779E91-6C73-4EC2-90EA-63B7BFB077EC}" srcOrd="3" destOrd="0" presId="urn:microsoft.com/office/officeart/2005/8/layout/vList2"/>
    <dgm:cxn modelId="{C89B38A3-3EA0-426E-AB11-7864F92B83DE}" type="presParOf" srcId="{BA7E1EFE-1C15-4E62-AA0C-197FDC4DD608}" destId="{9F024554-4AC4-4486-8366-5BD0A936117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F9BF95-C8C6-4551-8FBB-C24433F37DE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E8FA731-ABB8-43B1-877B-E392F91066EA}">
      <dgm:prSet/>
      <dgm:spPr/>
      <dgm:t>
        <a:bodyPr/>
        <a:lstStyle/>
        <a:p>
          <a:r>
            <a:rPr lang="en-CA" dirty="0"/>
            <a:t>Foreign workers have temporary immigration status as work permit holders.</a:t>
          </a:r>
          <a:endParaRPr lang="en-US" dirty="0"/>
        </a:p>
      </dgm:t>
    </dgm:pt>
    <dgm:pt modelId="{415AE407-CF2F-4275-9753-30B4FD534924}" type="parTrans" cxnId="{F4BBC926-5ED3-40A6-99A3-9AACC55D7466}">
      <dgm:prSet/>
      <dgm:spPr/>
      <dgm:t>
        <a:bodyPr/>
        <a:lstStyle/>
        <a:p>
          <a:endParaRPr lang="en-US"/>
        </a:p>
      </dgm:t>
    </dgm:pt>
    <dgm:pt modelId="{488B0E46-9323-4124-B737-E605A736AFF6}" type="sibTrans" cxnId="{F4BBC926-5ED3-40A6-99A3-9AACC55D7466}">
      <dgm:prSet/>
      <dgm:spPr/>
      <dgm:t>
        <a:bodyPr/>
        <a:lstStyle/>
        <a:p>
          <a:endParaRPr lang="en-US"/>
        </a:p>
      </dgm:t>
    </dgm:pt>
    <dgm:pt modelId="{6BC641A7-5134-4C3F-A4E0-0D5F47D2650F}">
      <dgm:prSet/>
      <dgm:spPr/>
      <dgm:t>
        <a:bodyPr/>
        <a:lstStyle/>
        <a:p>
          <a:r>
            <a:rPr lang="en-CA" dirty="0"/>
            <a:t>Work permits are typically employer specific work permits with restrictions regarding the type of work and location. </a:t>
          </a:r>
          <a:endParaRPr lang="en-US" dirty="0"/>
        </a:p>
      </dgm:t>
    </dgm:pt>
    <dgm:pt modelId="{4470D901-7857-468F-A928-DBC135567472}" type="parTrans" cxnId="{794515F1-E799-430D-90F3-EE6C521673B7}">
      <dgm:prSet/>
      <dgm:spPr/>
      <dgm:t>
        <a:bodyPr/>
        <a:lstStyle/>
        <a:p>
          <a:endParaRPr lang="en-US"/>
        </a:p>
      </dgm:t>
    </dgm:pt>
    <dgm:pt modelId="{CEF0EECE-FFA3-465E-BD3F-D0C8A1028E37}" type="sibTrans" cxnId="{794515F1-E799-430D-90F3-EE6C521673B7}">
      <dgm:prSet/>
      <dgm:spPr/>
      <dgm:t>
        <a:bodyPr/>
        <a:lstStyle/>
        <a:p>
          <a:endParaRPr lang="en-US"/>
        </a:p>
      </dgm:t>
    </dgm:pt>
    <dgm:pt modelId="{C72CE087-4EBF-476B-96DD-1906AC522F6C}">
      <dgm:prSet/>
      <dgm:spPr/>
      <dgm:t>
        <a:bodyPr/>
        <a:lstStyle/>
        <a:p>
          <a:r>
            <a:rPr lang="en-CA" dirty="0"/>
            <a:t>An employer restricted work permit is usually LMIA based (provided by HRSDC).</a:t>
          </a:r>
          <a:endParaRPr lang="en-US" dirty="0"/>
        </a:p>
      </dgm:t>
    </dgm:pt>
    <dgm:pt modelId="{50766730-1BF4-477A-AC46-454AB19895E6}" type="parTrans" cxnId="{453DEA04-AC69-4F9D-82B7-39997AE50303}">
      <dgm:prSet/>
      <dgm:spPr/>
      <dgm:t>
        <a:bodyPr/>
        <a:lstStyle/>
        <a:p>
          <a:endParaRPr lang="en-US"/>
        </a:p>
      </dgm:t>
    </dgm:pt>
    <dgm:pt modelId="{48BE90FA-984C-4272-AF8B-FBBA8E6F1418}" type="sibTrans" cxnId="{453DEA04-AC69-4F9D-82B7-39997AE50303}">
      <dgm:prSet/>
      <dgm:spPr/>
      <dgm:t>
        <a:bodyPr/>
        <a:lstStyle/>
        <a:p>
          <a:endParaRPr lang="en-US"/>
        </a:p>
      </dgm:t>
    </dgm:pt>
    <dgm:pt modelId="{8E07F845-CA1D-4DEE-B386-85E781DCCD88}">
      <dgm:prSet/>
      <dgm:spPr/>
      <dgm:t>
        <a:bodyPr/>
        <a:lstStyle/>
        <a:p>
          <a:r>
            <a:rPr lang="en-CA" dirty="0"/>
            <a:t>These restrictions prevent a worker from leaving and working with another employer.</a:t>
          </a:r>
          <a:endParaRPr lang="en-US" dirty="0"/>
        </a:p>
      </dgm:t>
    </dgm:pt>
    <dgm:pt modelId="{B71E63D3-C962-4092-831A-1B805FBE579C}" type="parTrans" cxnId="{45AB6AE3-D396-4FEF-BD20-CF40CB8F72DE}">
      <dgm:prSet/>
      <dgm:spPr/>
      <dgm:t>
        <a:bodyPr/>
        <a:lstStyle/>
        <a:p>
          <a:endParaRPr lang="en-US"/>
        </a:p>
      </dgm:t>
    </dgm:pt>
    <dgm:pt modelId="{CB8D0889-2BDF-40B7-8029-605B3EDDCF34}" type="sibTrans" cxnId="{45AB6AE3-D396-4FEF-BD20-CF40CB8F72DE}">
      <dgm:prSet/>
      <dgm:spPr/>
      <dgm:t>
        <a:bodyPr/>
        <a:lstStyle/>
        <a:p>
          <a:endParaRPr lang="en-US"/>
        </a:p>
      </dgm:t>
    </dgm:pt>
    <dgm:pt modelId="{BBDF82BF-2E16-409D-B57E-A3B3F3025083}" type="pres">
      <dgm:prSet presAssocID="{E9F9BF95-C8C6-4551-8FBB-C24433F37DE1}" presName="linear" presStyleCnt="0">
        <dgm:presLayoutVars>
          <dgm:animLvl val="lvl"/>
          <dgm:resizeHandles val="exact"/>
        </dgm:presLayoutVars>
      </dgm:prSet>
      <dgm:spPr/>
    </dgm:pt>
    <dgm:pt modelId="{12FFD7F5-4466-44AC-8061-EFAA0C768B59}" type="pres">
      <dgm:prSet presAssocID="{AE8FA731-ABB8-43B1-877B-E392F91066EA}" presName="parentText" presStyleLbl="node1" presStyleIdx="0" presStyleCnt="2">
        <dgm:presLayoutVars>
          <dgm:chMax val="0"/>
          <dgm:bulletEnabled val="1"/>
        </dgm:presLayoutVars>
      </dgm:prSet>
      <dgm:spPr/>
    </dgm:pt>
    <dgm:pt modelId="{BF714E1C-D9F9-44D1-9B82-32D3972E07DD}" type="pres">
      <dgm:prSet presAssocID="{488B0E46-9323-4124-B737-E605A736AFF6}" presName="spacer" presStyleCnt="0"/>
      <dgm:spPr/>
    </dgm:pt>
    <dgm:pt modelId="{56716214-1539-44DB-B301-E9F4CC9E156B}" type="pres">
      <dgm:prSet presAssocID="{6BC641A7-5134-4C3F-A4E0-0D5F47D2650F}" presName="parentText" presStyleLbl="node1" presStyleIdx="1" presStyleCnt="2">
        <dgm:presLayoutVars>
          <dgm:chMax val="0"/>
          <dgm:bulletEnabled val="1"/>
        </dgm:presLayoutVars>
      </dgm:prSet>
      <dgm:spPr/>
    </dgm:pt>
    <dgm:pt modelId="{A66E6D95-B236-44C1-946F-3F2BF4DDB65B}" type="pres">
      <dgm:prSet presAssocID="{6BC641A7-5134-4C3F-A4E0-0D5F47D2650F}" presName="childText" presStyleLbl="revTx" presStyleIdx="0" presStyleCnt="1">
        <dgm:presLayoutVars>
          <dgm:bulletEnabled val="1"/>
        </dgm:presLayoutVars>
      </dgm:prSet>
      <dgm:spPr/>
    </dgm:pt>
  </dgm:ptLst>
  <dgm:cxnLst>
    <dgm:cxn modelId="{453DEA04-AC69-4F9D-82B7-39997AE50303}" srcId="{6BC641A7-5134-4C3F-A4E0-0D5F47D2650F}" destId="{C72CE087-4EBF-476B-96DD-1906AC522F6C}" srcOrd="0" destOrd="0" parTransId="{50766730-1BF4-477A-AC46-454AB19895E6}" sibTransId="{48BE90FA-984C-4272-AF8B-FBBA8E6F1418}"/>
    <dgm:cxn modelId="{F4BBC926-5ED3-40A6-99A3-9AACC55D7466}" srcId="{E9F9BF95-C8C6-4551-8FBB-C24433F37DE1}" destId="{AE8FA731-ABB8-43B1-877B-E392F91066EA}" srcOrd="0" destOrd="0" parTransId="{415AE407-CF2F-4275-9753-30B4FD534924}" sibTransId="{488B0E46-9323-4124-B737-E605A736AFF6}"/>
    <dgm:cxn modelId="{461AA52C-79DE-41EB-ADDD-4285F92AA664}" type="presOf" srcId="{C72CE087-4EBF-476B-96DD-1906AC522F6C}" destId="{A66E6D95-B236-44C1-946F-3F2BF4DDB65B}" srcOrd="0" destOrd="0" presId="urn:microsoft.com/office/officeart/2005/8/layout/vList2"/>
    <dgm:cxn modelId="{6A230E5B-9AD2-40AB-B545-2484D13E0C27}" type="presOf" srcId="{6BC641A7-5134-4C3F-A4E0-0D5F47D2650F}" destId="{56716214-1539-44DB-B301-E9F4CC9E156B}" srcOrd="0" destOrd="0" presId="urn:microsoft.com/office/officeart/2005/8/layout/vList2"/>
    <dgm:cxn modelId="{1E23BF46-DA92-403B-BEE2-4A805B983BA9}" type="presOf" srcId="{E9F9BF95-C8C6-4551-8FBB-C24433F37DE1}" destId="{BBDF82BF-2E16-409D-B57E-A3B3F3025083}" srcOrd="0" destOrd="0" presId="urn:microsoft.com/office/officeart/2005/8/layout/vList2"/>
    <dgm:cxn modelId="{28EC8286-8D87-4F3A-8C42-FAF348FC8D7C}" type="presOf" srcId="{8E07F845-CA1D-4DEE-B386-85E781DCCD88}" destId="{A66E6D95-B236-44C1-946F-3F2BF4DDB65B}" srcOrd="0" destOrd="1" presId="urn:microsoft.com/office/officeart/2005/8/layout/vList2"/>
    <dgm:cxn modelId="{45AB6AE3-D396-4FEF-BD20-CF40CB8F72DE}" srcId="{C72CE087-4EBF-476B-96DD-1906AC522F6C}" destId="{8E07F845-CA1D-4DEE-B386-85E781DCCD88}" srcOrd="0" destOrd="0" parTransId="{B71E63D3-C962-4092-831A-1B805FBE579C}" sibTransId="{CB8D0889-2BDF-40B7-8029-605B3EDDCF34}"/>
    <dgm:cxn modelId="{794515F1-E799-430D-90F3-EE6C521673B7}" srcId="{E9F9BF95-C8C6-4551-8FBB-C24433F37DE1}" destId="{6BC641A7-5134-4C3F-A4E0-0D5F47D2650F}" srcOrd="1" destOrd="0" parTransId="{4470D901-7857-468F-A928-DBC135567472}" sibTransId="{CEF0EECE-FFA3-465E-BD3F-D0C8A1028E37}"/>
    <dgm:cxn modelId="{2B0B48F4-40E9-41AA-B479-125D4E2430B6}" type="presOf" srcId="{AE8FA731-ABB8-43B1-877B-E392F91066EA}" destId="{12FFD7F5-4466-44AC-8061-EFAA0C768B59}" srcOrd="0" destOrd="0" presId="urn:microsoft.com/office/officeart/2005/8/layout/vList2"/>
    <dgm:cxn modelId="{47ABD12E-6234-4DB0-A23D-9A16CF169357}" type="presParOf" srcId="{BBDF82BF-2E16-409D-B57E-A3B3F3025083}" destId="{12FFD7F5-4466-44AC-8061-EFAA0C768B59}" srcOrd="0" destOrd="0" presId="urn:microsoft.com/office/officeart/2005/8/layout/vList2"/>
    <dgm:cxn modelId="{EC5098CF-B2BA-4DD4-8ACA-9BAC9B253D60}" type="presParOf" srcId="{BBDF82BF-2E16-409D-B57E-A3B3F3025083}" destId="{BF714E1C-D9F9-44D1-9B82-32D3972E07DD}" srcOrd="1" destOrd="0" presId="urn:microsoft.com/office/officeart/2005/8/layout/vList2"/>
    <dgm:cxn modelId="{9E340EC8-E011-45C9-80C1-907ED6C6B2BE}" type="presParOf" srcId="{BBDF82BF-2E16-409D-B57E-A3B3F3025083}" destId="{56716214-1539-44DB-B301-E9F4CC9E156B}" srcOrd="2" destOrd="0" presId="urn:microsoft.com/office/officeart/2005/8/layout/vList2"/>
    <dgm:cxn modelId="{946B9519-7B8B-4F5B-9E87-75EBC5D59DD1}" type="presParOf" srcId="{BBDF82BF-2E16-409D-B57E-A3B3F3025083}" destId="{A66E6D95-B236-44C1-946F-3F2BF4DDB65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D09012-DE90-464F-B1C1-9E6D6D3836A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C305A04-D873-4F8D-806B-5DF06B97A2BA}">
      <dgm:prSet/>
      <dgm:spPr/>
      <dgm:t>
        <a:bodyPr/>
        <a:lstStyle/>
        <a:p>
          <a:r>
            <a:rPr lang="en-CA" dirty="0"/>
            <a:t>Foreign workers who experience sexual abuse or harassment at work can apply for an open work permit.</a:t>
          </a:r>
          <a:endParaRPr lang="en-US" dirty="0"/>
        </a:p>
      </dgm:t>
    </dgm:pt>
    <dgm:pt modelId="{E0BC5FCD-2175-4D5F-82D6-AD087E30DF85}" type="parTrans" cxnId="{4B7487CB-5303-4F95-8173-A46064CC3DD3}">
      <dgm:prSet/>
      <dgm:spPr/>
      <dgm:t>
        <a:bodyPr/>
        <a:lstStyle/>
        <a:p>
          <a:endParaRPr lang="en-US"/>
        </a:p>
      </dgm:t>
    </dgm:pt>
    <dgm:pt modelId="{CB0C5DE7-3357-4EEE-963C-A5F71BA72080}" type="sibTrans" cxnId="{4B7487CB-5303-4F95-8173-A46064CC3DD3}">
      <dgm:prSet/>
      <dgm:spPr/>
      <dgm:t>
        <a:bodyPr/>
        <a:lstStyle/>
        <a:p>
          <a:endParaRPr lang="en-US"/>
        </a:p>
      </dgm:t>
    </dgm:pt>
    <dgm:pt modelId="{32A66815-6C32-4107-8E9E-394B08C355F0}">
      <dgm:prSet/>
      <dgm:spPr/>
      <dgm:t>
        <a:bodyPr/>
        <a:lstStyle/>
        <a:p>
          <a:r>
            <a:rPr lang="en-CA" dirty="0"/>
            <a:t>No longer bound to a specific employer.</a:t>
          </a:r>
          <a:endParaRPr lang="en-US" dirty="0"/>
        </a:p>
      </dgm:t>
    </dgm:pt>
    <dgm:pt modelId="{401D2BF3-FB01-4A7E-80D9-D6E8E4218CA7}" type="parTrans" cxnId="{ACE3070F-660B-4631-B4BA-1413FA51110D}">
      <dgm:prSet/>
      <dgm:spPr/>
      <dgm:t>
        <a:bodyPr/>
        <a:lstStyle/>
        <a:p>
          <a:endParaRPr lang="en-US"/>
        </a:p>
      </dgm:t>
    </dgm:pt>
    <dgm:pt modelId="{B6F6EDEE-1486-4D95-9374-26FFF7BA2624}" type="sibTrans" cxnId="{ACE3070F-660B-4631-B4BA-1413FA51110D}">
      <dgm:prSet/>
      <dgm:spPr/>
      <dgm:t>
        <a:bodyPr/>
        <a:lstStyle/>
        <a:p>
          <a:endParaRPr lang="en-US"/>
        </a:p>
      </dgm:t>
    </dgm:pt>
    <dgm:pt modelId="{44204C41-6552-4712-8C1F-650CDA1A626D}">
      <dgm:prSet/>
      <dgm:spPr/>
      <dgm:t>
        <a:bodyPr/>
        <a:lstStyle/>
        <a:p>
          <a:r>
            <a:rPr lang="en-CA" dirty="0"/>
            <a:t>Apply directly online to IRCC for an open work permit for vulnerable workers.</a:t>
          </a:r>
          <a:endParaRPr lang="en-US" dirty="0"/>
        </a:p>
      </dgm:t>
    </dgm:pt>
    <dgm:pt modelId="{4851CB87-00D1-44F5-AE1D-3A5E3F92E25F}" type="parTrans" cxnId="{CDE97FE4-CC62-4E9F-BC96-C2CF8E0ED3CC}">
      <dgm:prSet/>
      <dgm:spPr/>
      <dgm:t>
        <a:bodyPr/>
        <a:lstStyle/>
        <a:p>
          <a:endParaRPr lang="en-US"/>
        </a:p>
      </dgm:t>
    </dgm:pt>
    <dgm:pt modelId="{D5332324-44D3-4BA3-9166-23762B01C5AA}" type="sibTrans" cxnId="{CDE97FE4-CC62-4E9F-BC96-C2CF8E0ED3CC}">
      <dgm:prSet/>
      <dgm:spPr/>
      <dgm:t>
        <a:bodyPr/>
        <a:lstStyle/>
        <a:p>
          <a:endParaRPr lang="en-US"/>
        </a:p>
      </dgm:t>
    </dgm:pt>
    <dgm:pt modelId="{73038DFE-4024-4B49-8E4D-5A49AA6D7BA4}">
      <dgm:prSet/>
      <dgm:spPr/>
      <dgm:t>
        <a:bodyPr/>
        <a:lstStyle/>
        <a:p>
          <a:r>
            <a:rPr lang="en-CA" dirty="0"/>
            <a:t>Include a letter of explanation detailing the abuse along with supporting evidence</a:t>
          </a:r>
          <a:endParaRPr lang="en-US" dirty="0"/>
        </a:p>
      </dgm:t>
    </dgm:pt>
    <dgm:pt modelId="{8E0EAC6D-F684-4FCA-BEF0-A5027406E319}" type="parTrans" cxnId="{9F0D7DB7-3E16-4F4F-A968-4395736C7E92}">
      <dgm:prSet/>
      <dgm:spPr/>
      <dgm:t>
        <a:bodyPr/>
        <a:lstStyle/>
        <a:p>
          <a:endParaRPr lang="en-US"/>
        </a:p>
      </dgm:t>
    </dgm:pt>
    <dgm:pt modelId="{C995CD9B-9BF9-4B6E-915E-8D515172BB7F}" type="sibTrans" cxnId="{9F0D7DB7-3E16-4F4F-A968-4395736C7E92}">
      <dgm:prSet/>
      <dgm:spPr/>
      <dgm:t>
        <a:bodyPr/>
        <a:lstStyle/>
        <a:p>
          <a:endParaRPr lang="en-US"/>
        </a:p>
      </dgm:t>
    </dgm:pt>
    <dgm:pt modelId="{F189BDF4-FE39-4344-AB3A-BFCB22D500F9}">
      <dgm:prSet/>
      <dgm:spPr/>
      <dgm:t>
        <a:bodyPr/>
        <a:lstStyle/>
        <a:p>
          <a:r>
            <a:rPr lang="en-CA" dirty="0"/>
            <a:t>Types of evidence: </a:t>
          </a:r>
          <a:endParaRPr lang="en-US" dirty="0"/>
        </a:p>
      </dgm:t>
    </dgm:pt>
    <dgm:pt modelId="{30215F9E-D8E9-4B13-AA59-980C83DCFF19}" type="parTrans" cxnId="{09327500-DBCF-49F8-912D-884453B4B198}">
      <dgm:prSet/>
      <dgm:spPr/>
      <dgm:t>
        <a:bodyPr/>
        <a:lstStyle/>
        <a:p>
          <a:endParaRPr lang="en-US"/>
        </a:p>
      </dgm:t>
    </dgm:pt>
    <dgm:pt modelId="{7DA7EF79-F0AD-41E7-AB8C-B24EF1FD13B4}" type="sibTrans" cxnId="{09327500-DBCF-49F8-912D-884453B4B198}">
      <dgm:prSet/>
      <dgm:spPr/>
      <dgm:t>
        <a:bodyPr/>
        <a:lstStyle/>
        <a:p>
          <a:endParaRPr lang="en-US"/>
        </a:p>
      </dgm:t>
    </dgm:pt>
    <dgm:pt modelId="{523A1B9E-9EBE-4EFD-B951-F76E868F6693}">
      <dgm:prSet/>
      <dgm:spPr/>
      <dgm:t>
        <a:bodyPr/>
        <a:lstStyle/>
        <a:p>
          <a:r>
            <a:rPr lang="en-US" b="0" i="0" dirty="0"/>
            <a:t>a letter, statement or report from an abuse support organization, medical doctor, health-care professional or other such entity</a:t>
          </a:r>
          <a:endParaRPr lang="en-US" dirty="0"/>
        </a:p>
      </dgm:t>
    </dgm:pt>
    <dgm:pt modelId="{560AA308-535F-4AFD-B8A7-39042D03F069}" type="parTrans" cxnId="{77A906FC-DF94-4A5C-B12B-6573BDEA3E51}">
      <dgm:prSet/>
      <dgm:spPr/>
      <dgm:t>
        <a:bodyPr/>
        <a:lstStyle/>
        <a:p>
          <a:endParaRPr lang="en-US"/>
        </a:p>
      </dgm:t>
    </dgm:pt>
    <dgm:pt modelId="{634394C0-8E96-44A8-B63A-29FD81B3C39F}" type="sibTrans" cxnId="{77A906FC-DF94-4A5C-B12B-6573BDEA3E51}">
      <dgm:prSet/>
      <dgm:spPr/>
      <dgm:t>
        <a:bodyPr/>
        <a:lstStyle/>
        <a:p>
          <a:endParaRPr lang="en-US"/>
        </a:p>
      </dgm:t>
    </dgm:pt>
    <dgm:pt modelId="{DAB2D909-6F9B-4BE0-9FC4-347879453656}">
      <dgm:prSet/>
      <dgm:spPr/>
      <dgm:t>
        <a:bodyPr/>
        <a:lstStyle/>
        <a:p>
          <a:r>
            <a:rPr lang="en-US" b="0" i="0" dirty="0"/>
            <a:t>Sworn affidavit by applicant</a:t>
          </a:r>
          <a:endParaRPr lang="en-US" dirty="0"/>
        </a:p>
      </dgm:t>
    </dgm:pt>
    <dgm:pt modelId="{8E266A41-20C3-49DC-AC81-93C866D4EC84}" type="parTrans" cxnId="{DFD67083-8CBF-4982-892B-8A1872911994}">
      <dgm:prSet/>
      <dgm:spPr/>
      <dgm:t>
        <a:bodyPr/>
        <a:lstStyle/>
        <a:p>
          <a:endParaRPr lang="en-US"/>
        </a:p>
      </dgm:t>
    </dgm:pt>
    <dgm:pt modelId="{0ECF0743-05A2-466D-AD35-6E19CACC646A}" type="sibTrans" cxnId="{DFD67083-8CBF-4982-892B-8A1872911994}">
      <dgm:prSet/>
      <dgm:spPr/>
      <dgm:t>
        <a:bodyPr/>
        <a:lstStyle/>
        <a:p>
          <a:endParaRPr lang="en-US"/>
        </a:p>
      </dgm:t>
    </dgm:pt>
    <dgm:pt modelId="{92D74FE3-5B8C-4B95-BA48-22F0A0743AD7}">
      <dgm:prSet/>
      <dgm:spPr/>
      <dgm:t>
        <a:bodyPr/>
        <a:lstStyle/>
        <a:p>
          <a:r>
            <a:rPr lang="en-US" b="0" i="0" dirty="0"/>
            <a:t>Copy of complaint filed with enforcement agency (police</a:t>
          </a:r>
          <a:r>
            <a:rPr lang="en-US" dirty="0"/>
            <a:t>; employment standards branch)</a:t>
          </a:r>
        </a:p>
      </dgm:t>
    </dgm:pt>
    <dgm:pt modelId="{1ABD6D13-E46B-49D1-BE6B-B77891A13A0B}" type="parTrans" cxnId="{A01D8F9D-0134-4684-A748-7C729E7D0DCE}">
      <dgm:prSet/>
      <dgm:spPr/>
      <dgm:t>
        <a:bodyPr/>
        <a:lstStyle/>
        <a:p>
          <a:endParaRPr lang="en-US"/>
        </a:p>
      </dgm:t>
    </dgm:pt>
    <dgm:pt modelId="{30365F45-7052-4BB4-A674-38C5CADA2144}" type="sibTrans" cxnId="{A01D8F9D-0134-4684-A748-7C729E7D0DCE}">
      <dgm:prSet/>
      <dgm:spPr/>
      <dgm:t>
        <a:bodyPr/>
        <a:lstStyle/>
        <a:p>
          <a:endParaRPr lang="en-US"/>
        </a:p>
      </dgm:t>
    </dgm:pt>
    <dgm:pt modelId="{E6031A30-93FD-4063-B1E2-42A827D7BD7C}">
      <dgm:prSet/>
      <dgm:spPr/>
      <dgm:t>
        <a:bodyPr/>
        <a:lstStyle/>
        <a:p>
          <a:r>
            <a:rPr lang="en-US" b="0" i="0" dirty="0"/>
            <a:t>Victim impact statements, witness testimonies</a:t>
          </a:r>
          <a:endParaRPr lang="en-US" dirty="0"/>
        </a:p>
      </dgm:t>
    </dgm:pt>
    <dgm:pt modelId="{AFD58458-461B-4DE9-B8DE-4E4AE5DBE729}" type="parTrans" cxnId="{E8EB0D17-1144-4E84-952F-EC86508B9514}">
      <dgm:prSet/>
      <dgm:spPr/>
      <dgm:t>
        <a:bodyPr/>
        <a:lstStyle/>
        <a:p>
          <a:endParaRPr lang="en-US"/>
        </a:p>
      </dgm:t>
    </dgm:pt>
    <dgm:pt modelId="{83CE0AC3-C417-44BB-9316-27BBE43EE324}" type="sibTrans" cxnId="{E8EB0D17-1144-4E84-952F-EC86508B9514}">
      <dgm:prSet/>
      <dgm:spPr/>
      <dgm:t>
        <a:bodyPr/>
        <a:lstStyle/>
        <a:p>
          <a:endParaRPr lang="en-US"/>
        </a:p>
      </dgm:t>
    </dgm:pt>
    <dgm:pt modelId="{703F84DA-41FA-4D98-91D1-69D580CA8B7D}">
      <dgm:prSet/>
      <dgm:spPr/>
      <dgm:t>
        <a:bodyPr/>
        <a:lstStyle/>
        <a:p>
          <a:r>
            <a:rPr lang="en-US" b="0" i="0" dirty="0"/>
            <a:t>They are encouraged to use the </a:t>
          </a:r>
          <a:r>
            <a:rPr lang="en-US" b="0" i="0" u="sng" dirty="0">
              <a:hlinkClick xmlns:r="http://schemas.openxmlformats.org/officeDocument/2006/relationships" r:id="rId1"/>
            </a:rPr>
            <a:t>Letter of Explanation – Open Work Permit for Vulnerable Workers [IMM 0017] (PDF, 1.8 MB)</a:t>
          </a:r>
          <a:r>
            <a:rPr lang="en-US" b="0" i="0" dirty="0"/>
            <a:t>.</a:t>
          </a:r>
          <a:endParaRPr lang="en-US" dirty="0"/>
        </a:p>
      </dgm:t>
    </dgm:pt>
    <dgm:pt modelId="{BCCA47E6-7E02-478A-9A28-438360B31E9D}" type="parTrans" cxnId="{14FFD440-FC1B-48FB-8934-C7FAF1F4BB86}">
      <dgm:prSet/>
      <dgm:spPr/>
      <dgm:t>
        <a:bodyPr/>
        <a:lstStyle/>
        <a:p>
          <a:endParaRPr lang="en-US"/>
        </a:p>
      </dgm:t>
    </dgm:pt>
    <dgm:pt modelId="{D76DA9B8-89B0-4FD0-87FB-9A3DCFDDF2FF}" type="sibTrans" cxnId="{14FFD440-FC1B-48FB-8934-C7FAF1F4BB86}">
      <dgm:prSet/>
      <dgm:spPr/>
      <dgm:t>
        <a:bodyPr/>
        <a:lstStyle/>
        <a:p>
          <a:endParaRPr lang="en-US"/>
        </a:p>
      </dgm:t>
    </dgm:pt>
    <dgm:pt modelId="{85B3392E-C7F8-4BDB-9A25-AAC3A49C5DC0}" type="pres">
      <dgm:prSet presAssocID="{9BD09012-DE90-464F-B1C1-9E6D6D3836A8}" presName="linear" presStyleCnt="0">
        <dgm:presLayoutVars>
          <dgm:animLvl val="lvl"/>
          <dgm:resizeHandles val="exact"/>
        </dgm:presLayoutVars>
      </dgm:prSet>
      <dgm:spPr/>
    </dgm:pt>
    <dgm:pt modelId="{2DCC8834-D6C8-48D5-B018-D2F42D4DE61B}" type="pres">
      <dgm:prSet presAssocID="{9C305A04-D873-4F8D-806B-5DF06B97A2BA}" presName="parentText" presStyleLbl="node1" presStyleIdx="0" presStyleCnt="3">
        <dgm:presLayoutVars>
          <dgm:chMax val="0"/>
          <dgm:bulletEnabled val="1"/>
        </dgm:presLayoutVars>
      </dgm:prSet>
      <dgm:spPr/>
    </dgm:pt>
    <dgm:pt modelId="{148DE98B-E737-49DD-B027-4CA0429BB386}" type="pres">
      <dgm:prSet presAssocID="{9C305A04-D873-4F8D-806B-5DF06B97A2BA}" presName="childText" presStyleLbl="revTx" presStyleIdx="0" presStyleCnt="2">
        <dgm:presLayoutVars>
          <dgm:bulletEnabled val="1"/>
        </dgm:presLayoutVars>
      </dgm:prSet>
      <dgm:spPr/>
    </dgm:pt>
    <dgm:pt modelId="{F930849F-E301-4720-B585-F83C0408C260}" type="pres">
      <dgm:prSet presAssocID="{44204C41-6552-4712-8C1F-650CDA1A626D}" presName="parentText" presStyleLbl="node1" presStyleIdx="1" presStyleCnt="3">
        <dgm:presLayoutVars>
          <dgm:chMax val="0"/>
          <dgm:bulletEnabled val="1"/>
        </dgm:presLayoutVars>
      </dgm:prSet>
      <dgm:spPr/>
    </dgm:pt>
    <dgm:pt modelId="{9F9028E5-985A-4E24-B776-0062FDC53EFE}" type="pres">
      <dgm:prSet presAssocID="{44204C41-6552-4712-8C1F-650CDA1A626D}" presName="childText" presStyleLbl="revTx" presStyleIdx="1" presStyleCnt="2">
        <dgm:presLayoutVars>
          <dgm:bulletEnabled val="1"/>
        </dgm:presLayoutVars>
      </dgm:prSet>
      <dgm:spPr/>
    </dgm:pt>
    <dgm:pt modelId="{35A69B07-AE9F-4A11-9AFA-408442322957}" type="pres">
      <dgm:prSet presAssocID="{703F84DA-41FA-4D98-91D1-69D580CA8B7D}" presName="parentText" presStyleLbl="node1" presStyleIdx="2" presStyleCnt="3">
        <dgm:presLayoutVars>
          <dgm:chMax val="0"/>
          <dgm:bulletEnabled val="1"/>
        </dgm:presLayoutVars>
      </dgm:prSet>
      <dgm:spPr/>
    </dgm:pt>
  </dgm:ptLst>
  <dgm:cxnLst>
    <dgm:cxn modelId="{09327500-DBCF-49F8-912D-884453B4B198}" srcId="{44204C41-6552-4712-8C1F-650CDA1A626D}" destId="{F189BDF4-FE39-4344-AB3A-BFCB22D500F9}" srcOrd="1" destOrd="0" parTransId="{30215F9E-D8E9-4B13-AA59-980C83DCFF19}" sibTransId="{7DA7EF79-F0AD-41E7-AB8C-B24EF1FD13B4}"/>
    <dgm:cxn modelId="{C1DDBB0C-00E5-4B57-9827-2E1898A640E1}" type="presOf" srcId="{F189BDF4-FE39-4344-AB3A-BFCB22D500F9}" destId="{9F9028E5-985A-4E24-B776-0062FDC53EFE}" srcOrd="0" destOrd="1" presId="urn:microsoft.com/office/officeart/2005/8/layout/vList2"/>
    <dgm:cxn modelId="{900CFC0C-506E-41A1-903C-9073DA13FD4C}" type="presOf" srcId="{DAB2D909-6F9B-4BE0-9FC4-347879453656}" destId="{9F9028E5-985A-4E24-B776-0062FDC53EFE}" srcOrd="0" destOrd="3" presId="urn:microsoft.com/office/officeart/2005/8/layout/vList2"/>
    <dgm:cxn modelId="{ACE3070F-660B-4631-B4BA-1413FA51110D}" srcId="{9C305A04-D873-4F8D-806B-5DF06B97A2BA}" destId="{32A66815-6C32-4107-8E9E-394B08C355F0}" srcOrd="0" destOrd="0" parTransId="{401D2BF3-FB01-4A7E-80D9-D6E8E4218CA7}" sibTransId="{B6F6EDEE-1486-4D95-9374-26FFF7BA2624}"/>
    <dgm:cxn modelId="{E8EB0D17-1144-4E84-952F-EC86508B9514}" srcId="{F189BDF4-FE39-4344-AB3A-BFCB22D500F9}" destId="{E6031A30-93FD-4063-B1E2-42A827D7BD7C}" srcOrd="3" destOrd="0" parTransId="{AFD58458-461B-4DE9-B8DE-4E4AE5DBE729}" sibTransId="{83CE0AC3-C417-44BB-9316-27BBE43EE324}"/>
    <dgm:cxn modelId="{B594331D-7608-4543-9CC3-708F3CFB1C0A}" type="presOf" srcId="{703F84DA-41FA-4D98-91D1-69D580CA8B7D}" destId="{35A69B07-AE9F-4A11-9AFA-408442322957}" srcOrd="0" destOrd="0" presId="urn:microsoft.com/office/officeart/2005/8/layout/vList2"/>
    <dgm:cxn modelId="{4241DE39-DC1E-4A55-8F0E-773C4F75AA37}" type="presOf" srcId="{9BD09012-DE90-464F-B1C1-9E6D6D3836A8}" destId="{85B3392E-C7F8-4BDB-9A25-AAC3A49C5DC0}" srcOrd="0" destOrd="0" presId="urn:microsoft.com/office/officeart/2005/8/layout/vList2"/>
    <dgm:cxn modelId="{14FFD440-FC1B-48FB-8934-C7FAF1F4BB86}" srcId="{9BD09012-DE90-464F-B1C1-9E6D6D3836A8}" destId="{703F84DA-41FA-4D98-91D1-69D580CA8B7D}" srcOrd="2" destOrd="0" parTransId="{BCCA47E6-7E02-478A-9A28-438360B31E9D}" sibTransId="{D76DA9B8-89B0-4FD0-87FB-9A3DCFDDF2FF}"/>
    <dgm:cxn modelId="{E5DFC849-7179-446B-AE91-7A4A0FE7BFEE}" type="presOf" srcId="{E6031A30-93FD-4063-B1E2-42A827D7BD7C}" destId="{9F9028E5-985A-4E24-B776-0062FDC53EFE}" srcOrd="0" destOrd="5" presId="urn:microsoft.com/office/officeart/2005/8/layout/vList2"/>
    <dgm:cxn modelId="{56E8906B-4AE8-4782-8AC8-3293E7A539E1}" type="presOf" srcId="{92D74FE3-5B8C-4B95-BA48-22F0A0743AD7}" destId="{9F9028E5-985A-4E24-B776-0062FDC53EFE}" srcOrd="0" destOrd="4" presId="urn:microsoft.com/office/officeart/2005/8/layout/vList2"/>
    <dgm:cxn modelId="{FD9A1F54-EBE4-44BB-B296-110301FF6A6B}" type="presOf" srcId="{44204C41-6552-4712-8C1F-650CDA1A626D}" destId="{F930849F-E301-4720-B585-F83C0408C260}" srcOrd="0" destOrd="0" presId="urn:microsoft.com/office/officeart/2005/8/layout/vList2"/>
    <dgm:cxn modelId="{DFD67083-8CBF-4982-892B-8A1872911994}" srcId="{F189BDF4-FE39-4344-AB3A-BFCB22D500F9}" destId="{DAB2D909-6F9B-4BE0-9FC4-347879453656}" srcOrd="1" destOrd="0" parTransId="{8E266A41-20C3-49DC-AC81-93C866D4EC84}" sibTransId="{0ECF0743-05A2-466D-AD35-6E19CACC646A}"/>
    <dgm:cxn modelId="{8A7E3986-7F8B-4E30-8798-4017EAE2C118}" type="presOf" srcId="{9C305A04-D873-4F8D-806B-5DF06B97A2BA}" destId="{2DCC8834-D6C8-48D5-B018-D2F42D4DE61B}" srcOrd="0" destOrd="0" presId="urn:microsoft.com/office/officeart/2005/8/layout/vList2"/>
    <dgm:cxn modelId="{FFF6948D-DF5B-48E2-B13B-F20936A235EB}" type="presOf" srcId="{73038DFE-4024-4B49-8E4D-5A49AA6D7BA4}" destId="{9F9028E5-985A-4E24-B776-0062FDC53EFE}" srcOrd="0" destOrd="0" presId="urn:microsoft.com/office/officeart/2005/8/layout/vList2"/>
    <dgm:cxn modelId="{A01D8F9D-0134-4684-A748-7C729E7D0DCE}" srcId="{F189BDF4-FE39-4344-AB3A-BFCB22D500F9}" destId="{92D74FE3-5B8C-4B95-BA48-22F0A0743AD7}" srcOrd="2" destOrd="0" parTransId="{1ABD6D13-E46B-49D1-BE6B-B77891A13A0B}" sibTransId="{30365F45-7052-4BB4-A674-38C5CADA2144}"/>
    <dgm:cxn modelId="{9F0D7DB7-3E16-4F4F-A968-4395736C7E92}" srcId="{44204C41-6552-4712-8C1F-650CDA1A626D}" destId="{73038DFE-4024-4B49-8E4D-5A49AA6D7BA4}" srcOrd="0" destOrd="0" parTransId="{8E0EAC6D-F684-4FCA-BEF0-A5027406E319}" sibTransId="{C995CD9B-9BF9-4B6E-915E-8D515172BB7F}"/>
    <dgm:cxn modelId="{3FF48FC1-F8BF-484D-983D-E4CE3C2ED85E}" type="presOf" srcId="{32A66815-6C32-4107-8E9E-394B08C355F0}" destId="{148DE98B-E737-49DD-B027-4CA0429BB386}" srcOrd="0" destOrd="0" presId="urn:microsoft.com/office/officeart/2005/8/layout/vList2"/>
    <dgm:cxn modelId="{4B7487CB-5303-4F95-8173-A46064CC3DD3}" srcId="{9BD09012-DE90-464F-B1C1-9E6D6D3836A8}" destId="{9C305A04-D873-4F8D-806B-5DF06B97A2BA}" srcOrd="0" destOrd="0" parTransId="{E0BC5FCD-2175-4D5F-82D6-AD087E30DF85}" sibTransId="{CB0C5DE7-3357-4EEE-963C-A5F71BA72080}"/>
    <dgm:cxn modelId="{CAF4DBCE-8BF1-4E96-A9FE-0BE226CB3479}" type="presOf" srcId="{523A1B9E-9EBE-4EFD-B951-F76E868F6693}" destId="{9F9028E5-985A-4E24-B776-0062FDC53EFE}" srcOrd="0" destOrd="2" presId="urn:microsoft.com/office/officeart/2005/8/layout/vList2"/>
    <dgm:cxn modelId="{CDE97FE4-CC62-4E9F-BC96-C2CF8E0ED3CC}" srcId="{9BD09012-DE90-464F-B1C1-9E6D6D3836A8}" destId="{44204C41-6552-4712-8C1F-650CDA1A626D}" srcOrd="1" destOrd="0" parTransId="{4851CB87-00D1-44F5-AE1D-3A5E3F92E25F}" sibTransId="{D5332324-44D3-4BA3-9166-23762B01C5AA}"/>
    <dgm:cxn modelId="{77A906FC-DF94-4A5C-B12B-6573BDEA3E51}" srcId="{F189BDF4-FE39-4344-AB3A-BFCB22D500F9}" destId="{523A1B9E-9EBE-4EFD-B951-F76E868F6693}" srcOrd="0" destOrd="0" parTransId="{560AA308-535F-4AFD-B8A7-39042D03F069}" sibTransId="{634394C0-8E96-44A8-B63A-29FD81B3C39F}"/>
    <dgm:cxn modelId="{1656CAA4-08FE-4EA6-A5DC-96D895E4ED61}" type="presParOf" srcId="{85B3392E-C7F8-4BDB-9A25-AAC3A49C5DC0}" destId="{2DCC8834-D6C8-48D5-B018-D2F42D4DE61B}" srcOrd="0" destOrd="0" presId="urn:microsoft.com/office/officeart/2005/8/layout/vList2"/>
    <dgm:cxn modelId="{D2C95269-39FD-4679-82DE-C764BAD4C949}" type="presParOf" srcId="{85B3392E-C7F8-4BDB-9A25-AAC3A49C5DC0}" destId="{148DE98B-E737-49DD-B027-4CA0429BB386}" srcOrd="1" destOrd="0" presId="urn:microsoft.com/office/officeart/2005/8/layout/vList2"/>
    <dgm:cxn modelId="{FAC5D56C-A9B2-4CFD-AA5F-5F82B9BA4564}" type="presParOf" srcId="{85B3392E-C7F8-4BDB-9A25-AAC3A49C5DC0}" destId="{F930849F-E301-4720-B585-F83C0408C260}" srcOrd="2" destOrd="0" presId="urn:microsoft.com/office/officeart/2005/8/layout/vList2"/>
    <dgm:cxn modelId="{0DAB8A50-7044-485A-9210-34B756072E03}" type="presParOf" srcId="{85B3392E-C7F8-4BDB-9A25-AAC3A49C5DC0}" destId="{9F9028E5-985A-4E24-B776-0062FDC53EFE}" srcOrd="3" destOrd="0" presId="urn:microsoft.com/office/officeart/2005/8/layout/vList2"/>
    <dgm:cxn modelId="{0B1F0276-61BB-4FC3-B30C-5C533400330E}" type="presParOf" srcId="{85B3392E-C7F8-4BDB-9A25-AAC3A49C5DC0}" destId="{35A69B07-AE9F-4A11-9AFA-40844232295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8FDA961-B212-4B2E-86C6-5F62575D90C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1BA2F55-2148-43DA-9256-805BB8C28DA7}">
      <dgm:prSet/>
      <dgm:spPr/>
      <dgm:t>
        <a:bodyPr/>
        <a:lstStyle/>
        <a:p>
          <a:r>
            <a:rPr lang="en-CA" dirty="0"/>
            <a:t>Individuals who are claiming persecution against their country of nationality.</a:t>
          </a:r>
          <a:endParaRPr lang="en-US" dirty="0"/>
        </a:p>
      </dgm:t>
    </dgm:pt>
    <dgm:pt modelId="{1ED35F22-502B-4FDF-BF5C-67FAA195DA0A}" type="parTrans" cxnId="{9D73D16D-F4D9-46A9-9421-F32BD862D8C8}">
      <dgm:prSet/>
      <dgm:spPr/>
      <dgm:t>
        <a:bodyPr/>
        <a:lstStyle/>
        <a:p>
          <a:endParaRPr lang="en-US"/>
        </a:p>
      </dgm:t>
    </dgm:pt>
    <dgm:pt modelId="{761A6BC5-41BA-4025-94A2-13AA83B77C32}" type="sibTrans" cxnId="{9D73D16D-F4D9-46A9-9421-F32BD862D8C8}">
      <dgm:prSet/>
      <dgm:spPr/>
      <dgm:t>
        <a:bodyPr/>
        <a:lstStyle/>
        <a:p>
          <a:endParaRPr lang="en-US"/>
        </a:p>
      </dgm:t>
    </dgm:pt>
    <dgm:pt modelId="{243B3533-4FB0-4A9A-B594-0DE9B1A3E3E5}">
      <dgm:prSet/>
      <dgm:spPr/>
      <dgm:t>
        <a:bodyPr/>
        <a:lstStyle/>
        <a:p>
          <a:r>
            <a:rPr lang="en-CA" dirty="0"/>
            <a:t>If they are claiming sexual assault or sexual harassment in their country of nationality – gender persecution - then they will provide that evidence as part of their refugee claim.</a:t>
          </a:r>
          <a:endParaRPr lang="en-US" dirty="0"/>
        </a:p>
      </dgm:t>
    </dgm:pt>
    <dgm:pt modelId="{1D814088-3F3C-4309-9952-51509E599213}" type="parTrans" cxnId="{1F85CD1D-35B2-42AB-A0FD-100D14E3D1FA}">
      <dgm:prSet/>
      <dgm:spPr/>
      <dgm:t>
        <a:bodyPr/>
        <a:lstStyle/>
        <a:p>
          <a:endParaRPr lang="en-US"/>
        </a:p>
      </dgm:t>
    </dgm:pt>
    <dgm:pt modelId="{CFB7902A-9CE9-4379-9115-7F6AF5C5AF77}" type="sibTrans" cxnId="{1F85CD1D-35B2-42AB-A0FD-100D14E3D1FA}">
      <dgm:prSet/>
      <dgm:spPr/>
      <dgm:t>
        <a:bodyPr/>
        <a:lstStyle/>
        <a:p>
          <a:endParaRPr lang="en-US"/>
        </a:p>
      </dgm:t>
    </dgm:pt>
    <dgm:pt modelId="{5F38C073-4E2E-4643-8A39-D52974373D86}">
      <dgm:prSet/>
      <dgm:spPr/>
      <dgm:t>
        <a:bodyPr/>
        <a:lstStyle/>
        <a:p>
          <a:r>
            <a:rPr lang="en-CA" dirty="0"/>
            <a:t>If the sexual assault and sexual harassment occurred in Canada, then they would be proceed as any other victim in Canada. Their refugee claim would continue its course.</a:t>
          </a:r>
          <a:endParaRPr lang="en-US" dirty="0"/>
        </a:p>
      </dgm:t>
    </dgm:pt>
    <dgm:pt modelId="{8A847772-11B4-433C-8E00-76E56EAA7D68}" type="parTrans" cxnId="{9485C19D-E4C7-4ACC-BF1A-21E2E539C55B}">
      <dgm:prSet/>
      <dgm:spPr/>
      <dgm:t>
        <a:bodyPr/>
        <a:lstStyle/>
        <a:p>
          <a:endParaRPr lang="en-US"/>
        </a:p>
      </dgm:t>
    </dgm:pt>
    <dgm:pt modelId="{1874EA2C-E977-4B61-AFE6-293C68349A2D}" type="sibTrans" cxnId="{9485C19D-E4C7-4ACC-BF1A-21E2E539C55B}">
      <dgm:prSet/>
      <dgm:spPr/>
      <dgm:t>
        <a:bodyPr/>
        <a:lstStyle/>
        <a:p>
          <a:endParaRPr lang="en-US"/>
        </a:p>
      </dgm:t>
    </dgm:pt>
    <dgm:pt modelId="{B99288A7-3EEC-4D27-B1B7-6C73FAAE3C75}" type="pres">
      <dgm:prSet presAssocID="{28FDA961-B212-4B2E-86C6-5F62575D90C3}" presName="linear" presStyleCnt="0">
        <dgm:presLayoutVars>
          <dgm:animLvl val="lvl"/>
          <dgm:resizeHandles val="exact"/>
        </dgm:presLayoutVars>
      </dgm:prSet>
      <dgm:spPr/>
    </dgm:pt>
    <dgm:pt modelId="{148D802D-C1E8-4F0F-A1DF-295FEE86087B}" type="pres">
      <dgm:prSet presAssocID="{51BA2F55-2148-43DA-9256-805BB8C28DA7}" presName="parentText" presStyleLbl="node1" presStyleIdx="0" presStyleCnt="3">
        <dgm:presLayoutVars>
          <dgm:chMax val="0"/>
          <dgm:bulletEnabled val="1"/>
        </dgm:presLayoutVars>
      </dgm:prSet>
      <dgm:spPr/>
    </dgm:pt>
    <dgm:pt modelId="{39EC891A-200A-4D01-8168-C2096964B267}" type="pres">
      <dgm:prSet presAssocID="{761A6BC5-41BA-4025-94A2-13AA83B77C32}" presName="spacer" presStyleCnt="0"/>
      <dgm:spPr/>
    </dgm:pt>
    <dgm:pt modelId="{BC91B946-7A62-4F89-A461-76172EED6857}" type="pres">
      <dgm:prSet presAssocID="{243B3533-4FB0-4A9A-B594-0DE9B1A3E3E5}" presName="parentText" presStyleLbl="node1" presStyleIdx="1" presStyleCnt="3">
        <dgm:presLayoutVars>
          <dgm:chMax val="0"/>
          <dgm:bulletEnabled val="1"/>
        </dgm:presLayoutVars>
      </dgm:prSet>
      <dgm:spPr/>
    </dgm:pt>
    <dgm:pt modelId="{CB4328E4-6025-4541-8E20-692D771C6352}" type="pres">
      <dgm:prSet presAssocID="{CFB7902A-9CE9-4379-9115-7F6AF5C5AF77}" presName="spacer" presStyleCnt="0"/>
      <dgm:spPr/>
    </dgm:pt>
    <dgm:pt modelId="{D680B528-2D3F-4DAF-9668-FE712A0A1186}" type="pres">
      <dgm:prSet presAssocID="{5F38C073-4E2E-4643-8A39-D52974373D86}" presName="parentText" presStyleLbl="node1" presStyleIdx="2" presStyleCnt="3">
        <dgm:presLayoutVars>
          <dgm:chMax val="0"/>
          <dgm:bulletEnabled val="1"/>
        </dgm:presLayoutVars>
      </dgm:prSet>
      <dgm:spPr/>
    </dgm:pt>
  </dgm:ptLst>
  <dgm:cxnLst>
    <dgm:cxn modelId="{1F85CD1D-35B2-42AB-A0FD-100D14E3D1FA}" srcId="{28FDA961-B212-4B2E-86C6-5F62575D90C3}" destId="{243B3533-4FB0-4A9A-B594-0DE9B1A3E3E5}" srcOrd="1" destOrd="0" parTransId="{1D814088-3F3C-4309-9952-51509E599213}" sibTransId="{CFB7902A-9CE9-4379-9115-7F6AF5C5AF77}"/>
    <dgm:cxn modelId="{2C313E27-2115-45BB-9664-FC500A1DA21B}" type="presOf" srcId="{243B3533-4FB0-4A9A-B594-0DE9B1A3E3E5}" destId="{BC91B946-7A62-4F89-A461-76172EED6857}" srcOrd="0" destOrd="0" presId="urn:microsoft.com/office/officeart/2005/8/layout/vList2"/>
    <dgm:cxn modelId="{9D73D16D-F4D9-46A9-9421-F32BD862D8C8}" srcId="{28FDA961-B212-4B2E-86C6-5F62575D90C3}" destId="{51BA2F55-2148-43DA-9256-805BB8C28DA7}" srcOrd="0" destOrd="0" parTransId="{1ED35F22-502B-4FDF-BF5C-67FAA195DA0A}" sibTransId="{761A6BC5-41BA-4025-94A2-13AA83B77C32}"/>
    <dgm:cxn modelId="{9507B36E-42B1-4E7E-9FC3-11403A62D1F5}" type="presOf" srcId="{51BA2F55-2148-43DA-9256-805BB8C28DA7}" destId="{148D802D-C1E8-4F0F-A1DF-295FEE86087B}" srcOrd="0" destOrd="0" presId="urn:microsoft.com/office/officeart/2005/8/layout/vList2"/>
    <dgm:cxn modelId="{A691CF51-CE27-4311-B688-A8221DF3DD56}" type="presOf" srcId="{28FDA961-B212-4B2E-86C6-5F62575D90C3}" destId="{B99288A7-3EEC-4D27-B1B7-6C73FAAE3C75}" srcOrd="0" destOrd="0" presId="urn:microsoft.com/office/officeart/2005/8/layout/vList2"/>
    <dgm:cxn modelId="{E4E97984-DB67-4577-9C7C-C6DC28144E12}" type="presOf" srcId="{5F38C073-4E2E-4643-8A39-D52974373D86}" destId="{D680B528-2D3F-4DAF-9668-FE712A0A1186}" srcOrd="0" destOrd="0" presId="urn:microsoft.com/office/officeart/2005/8/layout/vList2"/>
    <dgm:cxn modelId="{9485C19D-E4C7-4ACC-BF1A-21E2E539C55B}" srcId="{28FDA961-B212-4B2E-86C6-5F62575D90C3}" destId="{5F38C073-4E2E-4643-8A39-D52974373D86}" srcOrd="2" destOrd="0" parTransId="{8A847772-11B4-433C-8E00-76E56EAA7D68}" sibTransId="{1874EA2C-E977-4B61-AFE6-293C68349A2D}"/>
    <dgm:cxn modelId="{D404E01B-6BE4-4B58-B606-088C51DAAF14}" type="presParOf" srcId="{B99288A7-3EEC-4D27-B1B7-6C73FAAE3C75}" destId="{148D802D-C1E8-4F0F-A1DF-295FEE86087B}" srcOrd="0" destOrd="0" presId="urn:microsoft.com/office/officeart/2005/8/layout/vList2"/>
    <dgm:cxn modelId="{FC527E9E-8460-4D9B-9C20-C21887C25163}" type="presParOf" srcId="{B99288A7-3EEC-4D27-B1B7-6C73FAAE3C75}" destId="{39EC891A-200A-4D01-8168-C2096964B267}" srcOrd="1" destOrd="0" presId="urn:microsoft.com/office/officeart/2005/8/layout/vList2"/>
    <dgm:cxn modelId="{673DFBB7-3B3D-4496-B21D-B366534F0F82}" type="presParOf" srcId="{B99288A7-3EEC-4D27-B1B7-6C73FAAE3C75}" destId="{BC91B946-7A62-4F89-A461-76172EED6857}" srcOrd="2" destOrd="0" presId="urn:microsoft.com/office/officeart/2005/8/layout/vList2"/>
    <dgm:cxn modelId="{48AA3AB0-6BA1-4A81-98DF-1EB0B7C0364C}" type="presParOf" srcId="{B99288A7-3EEC-4D27-B1B7-6C73FAAE3C75}" destId="{CB4328E4-6025-4541-8E20-692D771C6352}" srcOrd="3" destOrd="0" presId="urn:microsoft.com/office/officeart/2005/8/layout/vList2"/>
    <dgm:cxn modelId="{4FBB9B47-5533-4793-8E6C-F6AC5307F054}" type="presParOf" srcId="{B99288A7-3EEC-4D27-B1B7-6C73FAAE3C75}" destId="{D680B528-2D3F-4DAF-9668-FE712A0A118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6CDF62-DC25-4E2A-85F4-7C243A8DFEA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B290A4F-E943-4E98-A55D-FC34772ADD25}">
      <dgm:prSet/>
      <dgm:spPr/>
      <dgm:t>
        <a:bodyPr/>
        <a:lstStyle/>
        <a:p>
          <a:r>
            <a:rPr lang="en-CA" dirty="0"/>
            <a:t>For refugees who have a claim of persecution from their country of nationality there are resources in Canada to support them through their refugee process.</a:t>
          </a:r>
          <a:endParaRPr lang="en-US" dirty="0"/>
        </a:p>
      </dgm:t>
    </dgm:pt>
    <dgm:pt modelId="{EAA181D1-21A5-4C4C-A37F-6DE0E5C77324}" type="parTrans" cxnId="{75573B13-F28B-425F-BDE7-59D46E8B0DF4}">
      <dgm:prSet/>
      <dgm:spPr/>
      <dgm:t>
        <a:bodyPr/>
        <a:lstStyle/>
        <a:p>
          <a:endParaRPr lang="en-US"/>
        </a:p>
      </dgm:t>
    </dgm:pt>
    <dgm:pt modelId="{9C7F1670-55E9-4F46-BFD4-EB6C075AEA46}" type="sibTrans" cxnId="{75573B13-F28B-425F-BDE7-59D46E8B0DF4}">
      <dgm:prSet/>
      <dgm:spPr/>
      <dgm:t>
        <a:bodyPr/>
        <a:lstStyle/>
        <a:p>
          <a:endParaRPr lang="en-US"/>
        </a:p>
      </dgm:t>
    </dgm:pt>
    <dgm:pt modelId="{31E9CEB0-682E-43AF-98AC-1CF9C50A10F9}">
      <dgm:prSet/>
      <dgm:spPr/>
      <dgm:t>
        <a:bodyPr/>
        <a:lstStyle/>
        <a:p>
          <a:r>
            <a:rPr lang="en-CA" dirty="0"/>
            <a:t>Victim services and community advocates</a:t>
          </a:r>
          <a:endParaRPr lang="en-US" dirty="0"/>
        </a:p>
      </dgm:t>
    </dgm:pt>
    <dgm:pt modelId="{8DD0CFA3-F655-4E3F-A688-78E3AAD717A1}" type="parTrans" cxnId="{9526766B-6E45-4C1A-AFC9-C7011E58B540}">
      <dgm:prSet/>
      <dgm:spPr/>
      <dgm:t>
        <a:bodyPr/>
        <a:lstStyle/>
        <a:p>
          <a:endParaRPr lang="en-US"/>
        </a:p>
      </dgm:t>
    </dgm:pt>
    <dgm:pt modelId="{35B1CBDD-C680-45B9-B4F0-56B6BB888299}" type="sibTrans" cxnId="{9526766B-6E45-4C1A-AFC9-C7011E58B540}">
      <dgm:prSet/>
      <dgm:spPr/>
      <dgm:t>
        <a:bodyPr/>
        <a:lstStyle/>
        <a:p>
          <a:endParaRPr lang="en-US"/>
        </a:p>
      </dgm:t>
    </dgm:pt>
    <dgm:pt modelId="{2AFB1582-BA29-458D-AF01-7A0221B4FC7B}">
      <dgm:prSet/>
      <dgm:spPr/>
      <dgm:t>
        <a:bodyPr/>
        <a:lstStyle/>
        <a:p>
          <a:r>
            <a:rPr lang="en-CA" dirty="0"/>
            <a:t>Counselling and Psychologist assessments</a:t>
          </a:r>
          <a:endParaRPr lang="en-US" dirty="0"/>
        </a:p>
      </dgm:t>
    </dgm:pt>
    <dgm:pt modelId="{E295A27C-C105-4B65-ABFE-45A0245952BC}" type="parTrans" cxnId="{28251CAC-7A37-46BD-892F-B80766726723}">
      <dgm:prSet/>
      <dgm:spPr/>
      <dgm:t>
        <a:bodyPr/>
        <a:lstStyle/>
        <a:p>
          <a:endParaRPr lang="en-US"/>
        </a:p>
      </dgm:t>
    </dgm:pt>
    <dgm:pt modelId="{A43546D0-4D96-44B4-A0BD-93AC46583ECA}" type="sibTrans" cxnId="{28251CAC-7A37-46BD-892F-B80766726723}">
      <dgm:prSet/>
      <dgm:spPr/>
      <dgm:t>
        <a:bodyPr/>
        <a:lstStyle/>
        <a:p>
          <a:endParaRPr lang="en-US"/>
        </a:p>
      </dgm:t>
    </dgm:pt>
    <dgm:pt modelId="{6D8AC1FB-669A-4A5D-8589-95B92F46CCE8}">
      <dgm:prSet/>
      <dgm:spPr/>
      <dgm:t>
        <a:bodyPr/>
        <a:lstStyle/>
        <a:p>
          <a:r>
            <a:rPr lang="en-CA" dirty="0"/>
            <a:t>Trauma informed hearings </a:t>
          </a:r>
          <a:endParaRPr lang="en-US" dirty="0"/>
        </a:p>
      </dgm:t>
    </dgm:pt>
    <dgm:pt modelId="{327248E8-18D8-456A-8925-EF33248D70DF}" type="parTrans" cxnId="{5948B65E-C458-4C4C-B668-5929870618A8}">
      <dgm:prSet/>
      <dgm:spPr/>
      <dgm:t>
        <a:bodyPr/>
        <a:lstStyle/>
        <a:p>
          <a:endParaRPr lang="en-US"/>
        </a:p>
      </dgm:t>
    </dgm:pt>
    <dgm:pt modelId="{DDC86FE4-180E-4D85-8B56-9CF4A9FDC91F}" type="sibTrans" cxnId="{5948B65E-C458-4C4C-B668-5929870618A8}">
      <dgm:prSet/>
      <dgm:spPr/>
      <dgm:t>
        <a:bodyPr/>
        <a:lstStyle/>
        <a:p>
          <a:endParaRPr lang="en-US"/>
        </a:p>
      </dgm:t>
    </dgm:pt>
    <dgm:pt modelId="{83D02DEB-9849-4421-9C81-C6BA878FC191}">
      <dgm:prSet/>
      <dgm:spPr/>
      <dgm:t>
        <a:bodyPr/>
        <a:lstStyle/>
        <a:p>
          <a:r>
            <a:rPr lang="en-CA" dirty="0"/>
            <a:t>For refugees who have suffered sexual assault or sexual harassment within Canada there are also support resources.</a:t>
          </a:r>
          <a:endParaRPr lang="en-US" dirty="0"/>
        </a:p>
      </dgm:t>
    </dgm:pt>
    <dgm:pt modelId="{71A75405-5042-4FE6-B621-7ADFC9042C8A}" type="parTrans" cxnId="{2D4F7A21-0BE9-4F62-AC5C-696E1786564E}">
      <dgm:prSet/>
      <dgm:spPr/>
      <dgm:t>
        <a:bodyPr/>
        <a:lstStyle/>
        <a:p>
          <a:endParaRPr lang="en-US"/>
        </a:p>
      </dgm:t>
    </dgm:pt>
    <dgm:pt modelId="{3B8B857C-731E-4CF5-BDE4-4C5048B94323}" type="sibTrans" cxnId="{2D4F7A21-0BE9-4F62-AC5C-696E1786564E}">
      <dgm:prSet/>
      <dgm:spPr/>
      <dgm:t>
        <a:bodyPr/>
        <a:lstStyle/>
        <a:p>
          <a:endParaRPr lang="en-US"/>
        </a:p>
      </dgm:t>
    </dgm:pt>
    <dgm:pt modelId="{421D61FA-8491-4B44-8294-844350E29521}" type="pres">
      <dgm:prSet presAssocID="{336CDF62-DC25-4E2A-85F4-7C243A8DFEA5}" presName="linear" presStyleCnt="0">
        <dgm:presLayoutVars>
          <dgm:animLvl val="lvl"/>
          <dgm:resizeHandles val="exact"/>
        </dgm:presLayoutVars>
      </dgm:prSet>
      <dgm:spPr/>
    </dgm:pt>
    <dgm:pt modelId="{2B292218-FD6E-4D1B-B29D-FCEBAC6CB22A}" type="pres">
      <dgm:prSet presAssocID="{8B290A4F-E943-4E98-A55D-FC34772ADD25}" presName="parentText" presStyleLbl="node1" presStyleIdx="0" presStyleCnt="5">
        <dgm:presLayoutVars>
          <dgm:chMax val="0"/>
          <dgm:bulletEnabled val="1"/>
        </dgm:presLayoutVars>
      </dgm:prSet>
      <dgm:spPr/>
    </dgm:pt>
    <dgm:pt modelId="{AC475B01-D272-45E6-B8CD-A0783E882B22}" type="pres">
      <dgm:prSet presAssocID="{9C7F1670-55E9-4F46-BFD4-EB6C075AEA46}" presName="spacer" presStyleCnt="0"/>
      <dgm:spPr/>
    </dgm:pt>
    <dgm:pt modelId="{47ED1013-3A5F-486C-AB41-424D3EE1F5CF}" type="pres">
      <dgm:prSet presAssocID="{31E9CEB0-682E-43AF-98AC-1CF9C50A10F9}" presName="parentText" presStyleLbl="node1" presStyleIdx="1" presStyleCnt="5">
        <dgm:presLayoutVars>
          <dgm:chMax val="0"/>
          <dgm:bulletEnabled val="1"/>
        </dgm:presLayoutVars>
      </dgm:prSet>
      <dgm:spPr/>
    </dgm:pt>
    <dgm:pt modelId="{DFC6E9CC-D59B-48FE-80C1-583E302398DC}" type="pres">
      <dgm:prSet presAssocID="{35B1CBDD-C680-45B9-B4F0-56B6BB888299}" presName="spacer" presStyleCnt="0"/>
      <dgm:spPr/>
    </dgm:pt>
    <dgm:pt modelId="{B672F5C9-167C-4C2B-A819-F57ECC335969}" type="pres">
      <dgm:prSet presAssocID="{2AFB1582-BA29-458D-AF01-7A0221B4FC7B}" presName="parentText" presStyleLbl="node1" presStyleIdx="2" presStyleCnt="5">
        <dgm:presLayoutVars>
          <dgm:chMax val="0"/>
          <dgm:bulletEnabled val="1"/>
        </dgm:presLayoutVars>
      </dgm:prSet>
      <dgm:spPr/>
    </dgm:pt>
    <dgm:pt modelId="{DE95BA5D-0D54-43A5-9B5D-5CCF07DAFB85}" type="pres">
      <dgm:prSet presAssocID="{A43546D0-4D96-44B4-A0BD-93AC46583ECA}" presName="spacer" presStyleCnt="0"/>
      <dgm:spPr/>
    </dgm:pt>
    <dgm:pt modelId="{1C982DC0-56B9-4201-A9FB-02520C1F7933}" type="pres">
      <dgm:prSet presAssocID="{6D8AC1FB-669A-4A5D-8589-95B92F46CCE8}" presName="parentText" presStyleLbl="node1" presStyleIdx="3" presStyleCnt="5">
        <dgm:presLayoutVars>
          <dgm:chMax val="0"/>
          <dgm:bulletEnabled val="1"/>
        </dgm:presLayoutVars>
      </dgm:prSet>
      <dgm:spPr/>
    </dgm:pt>
    <dgm:pt modelId="{B71BC7F7-3317-4C27-B38C-2DA7C2F180AA}" type="pres">
      <dgm:prSet presAssocID="{DDC86FE4-180E-4D85-8B56-9CF4A9FDC91F}" presName="spacer" presStyleCnt="0"/>
      <dgm:spPr/>
    </dgm:pt>
    <dgm:pt modelId="{D03BCAF4-2A30-476D-B4F8-01D9C0CAA10A}" type="pres">
      <dgm:prSet presAssocID="{83D02DEB-9849-4421-9C81-C6BA878FC191}" presName="parentText" presStyleLbl="node1" presStyleIdx="4" presStyleCnt="5">
        <dgm:presLayoutVars>
          <dgm:chMax val="0"/>
          <dgm:bulletEnabled val="1"/>
        </dgm:presLayoutVars>
      </dgm:prSet>
      <dgm:spPr/>
    </dgm:pt>
  </dgm:ptLst>
  <dgm:cxnLst>
    <dgm:cxn modelId="{75573B13-F28B-425F-BDE7-59D46E8B0DF4}" srcId="{336CDF62-DC25-4E2A-85F4-7C243A8DFEA5}" destId="{8B290A4F-E943-4E98-A55D-FC34772ADD25}" srcOrd="0" destOrd="0" parTransId="{EAA181D1-21A5-4C4C-A37F-6DE0E5C77324}" sibTransId="{9C7F1670-55E9-4F46-BFD4-EB6C075AEA46}"/>
    <dgm:cxn modelId="{2D4F7A21-0BE9-4F62-AC5C-696E1786564E}" srcId="{336CDF62-DC25-4E2A-85F4-7C243A8DFEA5}" destId="{83D02DEB-9849-4421-9C81-C6BA878FC191}" srcOrd="4" destOrd="0" parTransId="{71A75405-5042-4FE6-B621-7ADFC9042C8A}" sibTransId="{3B8B857C-731E-4CF5-BDE4-4C5048B94323}"/>
    <dgm:cxn modelId="{C4E3C73F-A3A7-4F9E-BA93-F86D035B8607}" type="presOf" srcId="{8B290A4F-E943-4E98-A55D-FC34772ADD25}" destId="{2B292218-FD6E-4D1B-B29D-FCEBAC6CB22A}" srcOrd="0" destOrd="0" presId="urn:microsoft.com/office/officeart/2005/8/layout/vList2"/>
    <dgm:cxn modelId="{5948B65E-C458-4C4C-B668-5929870618A8}" srcId="{336CDF62-DC25-4E2A-85F4-7C243A8DFEA5}" destId="{6D8AC1FB-669A-4A5D-8589-95B92F46CCE8}" srcOrd="3" destOrd="0" parTransId="{327248E8-18D8-456A-8925-EF33248D70DF}" sibTransId="{DDC86FE4-180E-4D85-8B56-9CF4A9FDC91F}"/>
    <dgm:cxn modelId="{D012B046-E466-4A87-8DD0-9967A8C7E071}" type="presOf" srcId="{2AFB1582-BA29-458D-AF01-7A0221B4FC7B}" destId="{B672F5C9-167C-4C2B-A819-F57ECC335969}" srcOrd="0" destOrd="0" presId="urn:microsoft.com/office/officeart/2005/8/layout/vList2"/>
    <dgm:cxn modelId="{9526766B-6E45-4C1A-AFC9-C7011E58B540}" srcId="{336CDF62-DC25-4E2A-85F4-7C243A8DFEA5}" destId="{31E9CEB0-682E-43AF-98AC-1CF9C50A10F9}" srcOrd="1" destOrd="0" parTransId="{8DD0CFA3-F655-4E3F-A688-78E3AAD717A1}" sibTransId="{35B1CBDD-C680-45B9-B4F0-56B6BB888299}"/>
    <dgm:cxn modelId="{3049D695-ED12-4B94-B012-883D5D81F6CC}" type="presOf" srcId="{6D8AC1FB-669A-4A5D-8589-95B92F46CCE8}" destId="{1C982DC0-56B9-4201-A9FB-02520C1F7933}" srcOrd="0" destOrd="0" presId="urn:microsoft.com/office/officeart/2005/8/layout/vList2"/>
    <dgm:cxn modelId="{28251CAC-7A37-46BD-892F-B80766726723}" srcId="{336CDF62-DC25-4E2A-85F4-7C243A8DFEA5}" destId="{2AFB1582-BA29-458D-AF01-7A0221B4FC7B}" srcOrd="2" destOrd="0" parTransId="{E295A27C-C105-4B65-ABFE-45A0245952BC}" sibTransId="{A43546D0-4D96-44B4-A0BD-93AC46583ECA}"/>
    <dgm:cxn modelId="{F65019BA-AEAB-47C3-B2D6-369BC81D874C}" type="presOf" srcId="{83D02DEB-9849-4421-9C81-C6BA878FC191}" destId="{D03BCAF4-2A30-476D-B4F8-01D9C0CAA10A}" srcOrd="0" destOrd="0" presId="urn:microsoft.com/office/officeart/2005/8/layout/vList2"/>
    <dgm:cxn modelId="{B2A5FECC-E558-439F-A460-8EA499893421}" type="presOf" srcId="{31E9CEB0-682E-43AF-98AC-1CF9C50A10F9}" destId="{47ED1013-3A5F-486C-AB41-424D3EE1F5CF}" srcOrd="0" destOrd="0" presId="urn:microsoft.com/office/officeart/2005/8/layout/vList2"/>
    <dgm:cxn modelId="{CAF4BCE3-2FC7-4119-A06B-173B4452A9E4}" type="presOf" srcId="{336CDF62-DC25-4E2A-85F4-7C243A8DFEA5}" destId="{421D61FA-8491-4B44-8294-844350E29521}" srcOrd="0" destOrd="0" presId="urn:microsoft.com/office/officeart/2005/8/layout/vList2"/>
    <dgm:cxn modelId="{3AD38D07-4EAF-4B60-A652-F7E622DEB50B}" type="presParOf" srcId="{421D61FA-8491-4B44-8294-844350E29521}" destId="{2B292218-FD6E-4D1B-B29D-FCEBAC6CB22A}" srcOrd="0" destOrd="0" presId="urn:microsoft.com/office/officeart/2005/8/layout/vList2"/>
    <dgm:cxn modelId="{A56DE0A6-E206-4AAA-9D0D-B67E5C417B7C}" type="presParOf" srcId="{421D61FA-8491-4B44-8294-844350E29521}" destId="{AC475B01-D272-45E6-B8CD-A0783E882B22}" srcOrd="1" destOrd="0" presId="urn:microsoft.com/office/officeart/2005/8/layout/vList2"/>
    <dgm:cxn modelId="{B839DCB8-9F83-467E-BBE6-059449E6BFD1}" type="presParOf" srcId="{421D61FA-8491-4B44-8294-844350E29521}" destId="{47ED1013-3A5F-486C-AB41-424D3EE1F5CF}" srcOrd="2" destOrd="0" presId="urn:microsoft.com/office/officeart/2005/8/layout/vList2"/>
    <dgm:cxn modelId="{1F9C8F20-0A3F-4767-9D6F-F451856C674F}" type="presParOf" srcId="{421D61FA-8491-4B44-8294-844350E29521}" destId="{DFC6E9CC-D59B-48FE-80C1-583E302398DC}" srcOrd="3" destOrd="0" presId="urn:microsoft.com/office/officeart/2005/8/layout/vList2"/>
    <dgm:cxn modelId="{F70E2BDE-9E1B-4FC1-A852-602B5151EB9D}" type="presParOf" srcId="{421D61FA-8491-4B44-8294-844350E29521}" destId="{B672F5C9-167C-4C2B-A819-F57ECC335969}" srcOrd="4" destOrd="0" presId="urn:microsoft.com/office/officeart/2005/8/layout/vList2"/>
    <dgm:cxn modelId="{93D5A085-B797-47D5-9C26-01CF177A2339}" type="presParOf" srcId="{421D61FA-8491-4B44-8294-844350E29521}" destId="{DE95BA5D-0D54-43A5-9B5D-5CCF07DAFB85}" srcOrd="5" destOrd="0" presId="urn:microsoft.com/office/officeart/2005/8/layout/vList2"/>
    <dgm:cxn modelId="{B7F33E50-A9AB-402A-A3AF-609412EDAD4B}" type="presParOf" srcId="{421D61FA-8491-4B44-8294-844350E29521}" destId="{1C982DC0-56B9-4201-A9FB-02520C1F7933}" srcOrd="6" destOrd="0" presId="urn:microsoft.com/office/officeart/2005/8/layout/vList2"/>
    <dgm:cxn modelId="{C21E5C5B-E271-47CB-8839-A2C28C82276D}" type="presParOf" srcId="{421D61FA-8491-4B44-8294-844350E29521}" destId="{B71BC7F7-3317-4C27-B38C-2DA7C2F180AA}" srcOrd="7" destOrd="0" presId="urn:microsoft.com/office/officeart/2005/8/layout/vList2"/>
    <dgm:cxn modelId="{2D4867BE-ABF4-4B5D-B760-D44C115285B6}" type="presParOf" srcId="{421D61FA-8491-4B44-8294-844350E29521}" destId="{D03BCAF4-2A30-476D-B4F8-01D9C0CAA10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3F86FF3-D582-4A34-B23C-739FFD9D66E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0504463-B124-4EAC-A94E-3740622E3238}">
      <dgm:prSet/>
      <dgm:spPr/>
      <dgm:t>
        <a:bodyPr/>
        <a:lstStyle/>
        <a:p>
          <a:r>
            <a:rPr lang="en-CA" dirty="0"/>
            <a:t>Typically a spouse  is sponsored to Canada under the family class.</a:t>
          </a:r>
          <a:endParaRPr lang="en-US" dirty="0"/>
        </a:p>
      </dgm:t>
    </dgm:pt>
    <dgm:pt modelId="{19B59DE2-C467-444E-92FB-DB6115ED8B2B}" type="parTrans" cxnId="{61E778DA-B7A8-48FE-8872-59F7F27EA294}">
      <dgm:prSet/>
      <dgm:spPr/>
      <dgm:t>
        <a:bodyPr/>
        <a:lstStyle/>
        <a:p>
          <a:endParaRPr lang="en-US"/>
        </a:p>
      </dgm:t>
    </dgm:pt>
    <dgm:pt modelId="{A59DB370-C00F-49B6-9EF5-9D4E46A7D2D8}" type="sibTrans" cxnId="{61E778DA-B7A8-48FE-8872-59F7F27EA294}">
      <dgm:prSet/>
      <dgm:spPr/>
      <dgm:t>
        <a:bodyPr/>
        <a:lstStyle/>
        <a:p>
          <a:endParaRPr lang="en-US"/>
        </a:p>
      </dgm:t>
    </dgm:pt>
    <dgm:pt modelId="{67C48A77-8383-40AE-A919-E40DEB2E8F1B}">
      <dgm:prSet/>
      <dgm:spPr/>
      <dgm:t>
        <a:bodyPr/>
        <a:lstStyle/>
        <a:p>
          <a:r>
            <a:rPr lang="en-CA" dirty="0"/>
            <a:t>They are sponsored under a Sponsorship Agreement where the Sponsor has signed an undertaking to provide the essentials to the spouse. This is a three-year undertaking signed with the Federal government but assigned to the provinces</a:t>
          </a:r>
          <a:endParaRPr lang="en-US" dirty="0"/>
        </a:p>
      </dgm:t>
    </dgm:pt>
    <dgm:pt modelId="{FC271C19-427A-43A5-B1F5-BD231CB2D016}" type="parTrans" cxnId="{9DA44C3F-9F77-49DE-B83F-55AB00D64A43}">
      <dgm:prSet/>
      <dgm:spPr/>
      <dgm:t>
        <a:bodyPr/>
        <a:lstStyle/>
        <a:p>
          <a:endParaRPr lang="en-US"/>
        </a:p>
      </dgm:t>
    </dgm:pt>
    <dgm:pt modelId="{C9EB6EBA-11FC-4380-BD00-4BEE4E037CAD}" type="sibTrans" cxnId="{9DA44C3F-9F77-49DE-B83F-55AB00D64A43}">
      <dgm:prSet/>
      <dgm:spPr/>
      <dgm:t>
        <a:bodyPr/>
        <a:lstStyle/>
        <a:p>
          <a:endParaRPr lang="en-US"/>
        </a:p>
      </dgm:t>
    </dgm:pt>
    <dgm:pt modelId="{4817C0D9-C4EB-41F3-ADA2-34BB23FE6285}">
      <dgm:prSet/>
      <dgm:spPr/>
      <dgm:t>
        <a:bodyPr/>
        <a:lstStyle/>
        <a:p>
          <a:r>
            <a:rPr lang="en-CA" dirty="0"/>
            <a:t>The Sponsored person also signs this document and is told to rely on the support of the Sponsor and not seek social assistance.</a:t>
          </a:r>
          <a:endParaRPr lang="en-US" dirty="0"/>
        </a:p>
      </dgm:t>
    </dgm:pt>
    <dgm:pt modelId="{DB12A58A-F1E0-404F-9688-354EE1E3BD4F}" type="parTrans" cxnId="{54C4C11B-6909-4B10-A091-FDFF339341AD}">
      <dgm:prSet/>
      <dgm:spPr/>
      <dgm:t>
        <a:bodyPr/>
        <a:lstStyle/>
        <a:p>
          <a:endParaRPr lang="en-US"/>
        </a:p>
      </dgm:t>
    </dgm:pt>
    <dgm:pt modelId="{B2F8D395-BC67-485D-BF86-F27E63677AA7}" type="sibTrans" cxnId="{54C4C11B-6909-4B10-A091-FDFF339341AD}">
      <dgm:prSet/>
      <dgm:spPr/>
      <dgm:t>
        <a:bodyPr/>
        <a:lstStyle/>
        <a:p>
          <a:endParaRPr lang="en-US"/>
        </a:p>
      </dgm:t>
    </dgm:pt>
    <dgm:pt modelId="{B0990AF1-258F-4438-BC6B-F344A478D5C3}">
      <dgm:prSet/>
      <dgm:spPr/>
      <dgm:t>
        <a:bodyPr/>
        <a:lstStyle/>
        <a:p>
          <a:r>
            <a:rPr lang="en-CA" dirty="0"/>
            <a:t>If a sponsored spouse is abused there is provision that allows them to seek social assistance - a built-in remedy to leave the abusive relationship.</a:t>
          </a:r>
          <a:endParaRPr lang="en-US" dirty="0"/>
        </a:p>
      </dgm:t>
    </dgm:pt>
    <dgm:pt modelId="{C33C7822-4360-4DEC-9E80-DE6A28EB2ACB}" type="parTrans" cxnId="{5BB55DC1-44BC-458A-9741-27EB95F1BBB2}">
      <dgm:prSet/>
      <dgm:spPr/>
      <dgm:t>
        <a:bodyPr/>
        <a:lstStyle/>
        <a:p>
          <a:endParaRPr lang="en-US"/>
        </a:p>
      </dgm:t>
    </dgm:pt>
    <dgm:pt modelId="{72070453-1B38-4156-B6B6-F8DF3A035363}" type="sibTrans" cxnId="{5BB55DC1-44BC-458A-9741-27EB95F1BBB2}">
      <dgm:prSet/>
      <dgm:spPr/>
      <dgm:t>
        <a:bodyPr/>
        <a:lstStyle/>
        <a:p>
          <a:endParaRPr lang="en-US"/>
        </a:p>
      </dgm:t>
    </dgm:pt>
    <dgm:pt modelId="{5B6A6171-20B9-4DBA-886D-069522B976A4}">
      <dgm:prSet/>
      <dgm:spPr/>
      <dgm:t>
        <a:bodyPr/>
        <a:lstStyle/>
        <a:p>
          <a:r>
            <a:rPr lang="en-US" dirty="0"/>
            <a:t>This creates a sponsorship debt on the Sponsor.</a:t>
          </a:r>
        </a:p>
      </dgm:t>
    </dgm:pt>
    <dgm:pt modelId="{F4E02D79-6565-417A-AF6F-815A8AC2CB88}" type="parTrans" cxnId="{F935BBDF-AE9B-4AB9-ADF1-5309A5CA3EC2}">
      <dgm:prSet/>
      <dgm:spPr/>
      <dgm:t>
        <a:bodyPr/>
        <a:lstStyle/>
        <a:p>
          <a:endParaRPr lang="en-US"/>
        </a:p>
      </dgm:t>
    </dgm:pt>
    <dgm:pt modelId="{BE95A67B-CF78-468D-9E7B-11E430DA3F5C}" type="sibTrans" cxnId="{F935BBDF-AE9B-4AB9-ADF1-5309A5CA3EC2}">
      <dgm:prSet/>
      <dgm:spPr/>
      <dgm:t>
        <a:bodyPr/>
        <a:lstStyle/>
        <a:p>
          <a:endParaRPr lang="en-US"/>
        </a:p>
      </dgm:t>
    </dgm:pt>
    <dgm:pt modelId="{3697E669-3BE4-4F63-966E-134C6B394540}">
      <dgm:prSet/>
      <dgm:spPr/>
      <dgm:t>
        <a:bodyPr/>
        <a:lstStyle/>
        <a:p>
          <a:r>
            <a:rPr lang="en-US" dirty="0"/>
            <a:t>Myth of “you will be deported if you report the abuse.”</a:t>
          </a:r>
        </a:p>
      </dgm:t>
    </dgm:pt>
    <dgm:pt modelId="{E5776EFB-0AEF-4619-8CB1-762390A88FC1}" type="parTrans" cxnId="{F5E9535C-BAE4-4713-B3AC-E0E1BF715C55}">
      <dgm:prSet/>
      <dgm:spPr/>
      <dgm:t>
        <a:bodyPr/>
        <a:lstStyle/>
        <a:p>
          <a:endParaRPr lang="en-US"/>
        </a:p>
      </dgm:t>
    </dgm:pt>
    <dgm:pt modelId="{39CB3630-C431-4104-BDC5-C2558BF40F86}" type="sibTrans" cxnId="{F5E9535C-BAE4-4713-B3AC-E0E1BF715C55}">
      <dgm:prSet/>
      <dgm:spPr/>
      <dgm:t>
        <a:bodyPr/>
        <a:lstStyle/>
        <a:p>
          <a:endParaRPr lang="en-US"/>
        </a:p>
      </dgm:t>
    </dgm:pt>
    <dgm:pt modelId="{AD807B31-F3F9-47C8-90F5-B30DB626926B}" type="pres">
      <dgm:prSet presAssocID="{23F86FF3-D582-4A34-B23C-739FFD9D66E3}" presName="linear" presStyleCnt="0">
        <dgm:presLayoutVars>
          <dgm:animLvl val="lvl"/>
          <dgm:resizeHandles val="exact"/>
        </dgm:presLayoutVars>
      </dgm:prSet>
      <dgm:spPr/>
    </dgm:pt>
    <dgm:pt modelId="{47517322-451E-4161-8FAD-8AEFF3DCD6F0}" type="pres">
      <dgm:prSet presAssocID="{10504463-B124-4EAC-A94E-3740622E3238}" presName="parentText" presStyleLbl="node1" presStyleIdx="0" presStyleCnt="6">
        <dgm:presLayoutVars>
          <dgm:chMax val="0"/>
          <dgm:bulletEnabled val="1"/>
        </dgm:presLayoutVars>
      </dgm:prSet>
      <dgm:spPr/>
    </dgm:pt>
    <dgm:pt modelId="{4C2151AE-AF71-4522-A5F9-DAE1FA9FE77A}" type="pres">
      <dgm:prSet presAssocID="{A59DB370-C00F-49B6-9EF5-9D4E46A7D2D8}" presName="spacer" presStyleCnt="0"/>
      <dgm:spPr/>
    </dgm:pt>
    <dgm:pt modelId="{5FB08AA1-7148-4E66-AF21-012E4F604DFC}" type="pres">
      <dgm:prSet presAssocID="{67C48A77-8383-40AE-A919-E40DEB2E8F1B}" presName="parentText" presStyleLbl="node1" presStyleIdx="1" presStyleCnt="6">
        <dgm:presLayoutVars>
          <dgm:chMax val="0"/>
          <dgm:bulletEnabled val="1"/>
        </dgm:presLayoutVars>
      </dgm:prSet>
      <dgm:spPr/>
    </dgm:pt>
    <dgm:pt modelId="{EC91BC99-1F99-4B6A-8693-103DB0265B69}" type="pres">
      <dgm:prSet presAssocID="{C9EB6EBA-11FC-4380-BD00-4BEE4E037CAD}" presName="spacer" presStyleCnt="0"/>
      <dgm:spPr/>
    </dgm:pt>
    <dgm:pt modelId="{96DAA12A-5ECF-4255-B328-B0668F1CBEAA}" type="pres">
      <dgm:prSet presAssocID="{4817C0D9-C4EB-41F3-ADA2-34BB23FE6285}" presName="parentText" presStyleLbl="node1" presStyleIdx="2" presStyleCnt="6">
        <dgm:presLayoutVars>
          <dgm:chMax val="0"/>
          <dgm:bulletEnabled val="1"/>
        </dgm:presLayoutVars>
      </dgm:prSet>
      <dgm:spPr/>
    </dgm:pt>
    <dgm:pt modelId="{CCC0FBED-A94F-49FB-A2ED-A442BAB3F114}" type="pres">
      <dgm:prSet presAssocID="{B2F8D395-BC67-485D-BF86-F27E63677AA7}" presName="spacer" presStyleCnt="0"/>
      <dgm:spPr/>
    </dgm:pt>
    <dgm:pt modelId="{8F07D47C-F9A5-492F-AA83-AABBE046010E}" type="pres">
      <dgm:prSet presAssocID="{B0990AF1-258F-4438-BC6B-F344A478D5C3}" presName="parentText" presStyleLbl="node1" presStyleIdx="3" presStyleCnt="6">
        <dgm:presLayoutVars>
          <dgm:chMax val="0"/>
          <dgm:bulletEnabled val="1"/>
        </dgm:presLayoutVars>
      </dgm:prSet>
      <dgm:spPr/>
    </dgm:pt>
    <dgm:pt modelId="{9472E3C3-E58B-4EBA-9CF9-B0DB33389DFA}" type="pres">
      <dgm:prSet presAssocID="{72070453-1B38-4156-B6B6-F8DF3A035363}" presName="spacer" presStyleCnt="0"/>
      <dgm:spPr/>
    </dgm:pt>
    <dgm:pt modelId="{09817189-9EAB-4164-A526-8595B0E42C3C}" type="pres">
      <dgm:prSet presAssocID="{5B6A6171-20B9-4DBA-886D-069522B976A4}" presName="parentText" presStyleLbl="node1" presStyleIdx="4" presStyleCnt="6">
        <dgm:presLayoutVars>
          <dgm:chMax val="0"/>
          <dgm:bulletEnabled val="1"/>
        </dgm:presLayoutVars>
      </dgm:prSet>
      <dgm:spPr/>
    </dgm:pt>
    <dgm:pt modelId="{7E2C4DF7-7C75-4B4A-B4C4-9E924717C374}" type="pres">
      <dgm:prSet presAssocID="{BE95A67B-CF78-468D-9E7B-11E430DA3F5C}" presName="spacer" presStyleCnt="0"/>
      <dgm:spPr/>
    </dgm:pt>
    <dgm:pt modelId="{C405E421-A412-431F-B179-5B923A319799}" type="pres">
      <dgm:prSet presAssocID="{3697E669-3BE4-4F63-966E-134C6B394540}" presName="parentText" presStyleLbl="node1" presStyleIdx="5" presStyleCnt="6">
        <dgm:presLayoutVars>
          <dgm:chMax val="0"/>
          <dgm:bulletEnabled val="1"/>
        </dgm:presLayoutVars>
      </dgm:prSet>
      <dgm:spPr/>
    </dgm:pt>
  </dgm:ptLst>
  <dgm:cxnLst>
    <dgm:cxn modelId="{7E28DD00-7730-44BB-BA4C-70D2B0928026}" type="presOf" srcId="{B0990AF1-258F-4438-BC6B-F344A478D5C3}" destId="{8F07D47C-F9A5-492F-AA83-AABBE046010E}" srcOrd="0" destOrd="0" presId="urn:microsoft.com/office/officeart/2005/8/layout/vList2"/>
    <dgm:cxn modelId="{54C4C11B-6909-4B10-A091-FDFF339341AD}" srcId="{23F86FF3-D582-4A34-B23C-739FFD9D66E3}" destId="{4817C0D9-C4EB-41F3-ADA2-34BB23FE6285}" srcOrd="2" destOrd="0" parTransId="{DB12A58A-F1E0-404F-9688-354EE1E3BD4F}" sibTransId="{B2F8D395-BC67-485D-BF86-F27E63677AA7}"/>
    <dgm:cxn modelId="{78E89139-37E8-4E93-997F-A69C8E29C158}" type="presOf" srcId="{23F86FF3-D582-4A34-B23C-739FFD9D66E3}" destId="{AD807B31-F3F9-47C8-90F5-B30DB626926B}" srcOrd="0" destOrd="0" presId="urn:microsoft.com/office/officeart/2005/8/layout/vList2"/>
    <dgm:cxn modelId="{9DA44C3F-9F77-49DE-B83F-55AB00D64A43}" srcId="{23F86FF3-D582-4A34-B23C-739FFD9D66E3}" destId="{67C48A77-8383-40AE-A919-E40DEB2E8F1B}" srcOrd="1" destOrd="0" parTransId="{FC271C19-427A-43A5-B1F5-BD231CB2D016}" sibTransId="{C9EB6EBA-11FC-4380-BD00-4BEE4E037CAD}"/>
    <dgm:cxn modelId="{3923E95B-AC73-44F8-8E81-C8A618FCB89B}" type="presOf" srcId="{5B6A6171-20B9-4DBA-886D-069522B976A4}" destId="{09817189-9EAB-4164-A526-8595B0E42C3C}" srcOrd="0" destOrd="0" presId="urn:microsoft.com/office/officeart/2005/8/layout/vList2"/>
    <dgm:cxn modelId="{F5E9535C-BAE4-4713-B3AC-E0E1BF715C55}" srcId="{23F86FF3-D582-4A34-B23C-739FFD9D66E3}" destId="{3697E669-3BE4-4F63-966E-134C6B394540}" srcOrd="5" destOrd="0" parTransId="{E5776EFB-0AEF-4619-8CB1-762390A88FC1}" sibTransId="{39CB3630-C431-4104-BDC5-C2558BF40F86}"/>
    <dgm:cxn modelId="{3E5DE742-F2C8-4F1C-BA63-D21D513C5506}" type="presOf" srcId="{3697E669-3BE4-4F63-966E-134C6B394540}" destId="{C405E421-A412-431F-B179-5B923A319799}" srcOrd="0" destOrd="0" presId="urn:microsoft.com/office/officeart/2005/8/layout/vList2"/>
    <dgm:cxn modelId="{6FECEB86-0588-41D3-AD8B-64CF4E54253C}" type="presOf" srcId="{67C48A77-8383-40AE-A919-E40DEB2E8F1B}" destId="{5FB08AA1-7148-4E66-AF21-012E4F604DFC}" srcOrd="0" destOrd="0" presId="urn:microsoft.com/office/officeart/2005/8/layout/vList2"/>
    <dgm:cxn modelId="{565B3F97-EBC2-49C0-9D9C-4CF4A448295B}" type="presOf" srcId="{4817C0D9-C4EB-41F3-ADA2-34BB23FE6285}" destId="{96DAA12A-5ECF-4255-B328-B0668F1CBEAA}" srcOrd="0" destOrd="0" presId="urn:microsoft.com/office/officeart/2005/8/layout/vList2"/>
    <dgm:cxn modelId="{DA2E40AD-7B93-4DF5-86A5-07094CDEF74A}" type="presOf" srcId="{10504463-B124-4EAC-A94E-3740622E3238}" destId="{47517322-451E-4161-8FAD-8AEFF3DCD6F0}" srcOrd="0" destOrd="0" presId="urn:microsoft.com/office/officeart/2005/8/layout/vList2"/>
    <dgm:cxn modelId="{5BB55DC1-44BC-458A-9741-27EB95F1BBB2}" srcId="{23F86FF3-D582-4A34-B23C-739FFD9D66E3}" destId="{B0990AF1-258F-4438-BC6B-F344A478D5C3}" srcOrd="3" destOrd="0" parTransId="{C33C7822-4360-4DEC-9E80-DE6A28EB2ACB}" sibTransId="{72070453-1B38-4156-B6B6-F8DF3A035363}"/>
    <dgm:cxn modelId="{61E778DA-B7A8-48FE-8872-59F7F27EA294}" srcId="{23F86FF3-D582-4A34-B23C-739FFD9D66E3}" destId="{10504463-B124-4EAC-A94E-3740622E3238}" srcOrd="0" destOrd="0" parTransId="{19B59DE2-C467-444E-92FB-DB6115ED8B2B}" sibTransId="{A59DB370-C00F-49B6-9EF5-9D4E46A7D2D8}"/>
    <dgm:cxn modelId="{F935BBDF-AE9B-4AB9-ADF1-5309A5CA3EC2}" srcId="{23F86FF3-D582-4A34-B23C-739FFD9D66E3}" destId="{5B6A6171-20B9-4DBA-886D-069522B976A4}" srcOrd="4" destOrd="0" parTransId="{F4E02D79-6565-417A-AF6F-815A8AC2CB88}" sibTransId="{BE95A67B-CF78-468D-9E7B-11E430DA3F5C}"/>
    <dgm:cxn modelId="{B9019F0F-632D-4F2D-AFF1-305E56AE7D2A}" type="presParOf" srcId="{AD807B31-F3F9-47C8-90F5-B30DB626926B}" destId="{47517322-451E-4161-8FAD-8AEFF3DCD6F0}" srcOrd="0" destOrd="0" presId="urn:microsoft.com/office/officeart/2005/8/layout/vList2"/>
    <dgm:cxn modelId="{EC9A10D9-0ACB-47DF-B369-2527E0805394}" type="presParOf" srcId="{AD807B31-F3F9-47C8-90F5-B30DB626926B}" destId="{4C2151AE-AF71-4522-A5F9-DAE1FA9FE77A}" srcOrd="1" destOrd="0" presId="urn:microsoft.com/office/officeart/2005/8/layout/vList2"/>
    <dgm:cxn modelId="{D33D3B5F-5961-402C-B963-41CDFBBAE6CA}" type="presParOf" srcId="{AD807B31-F3F9-47C8-90F5-B30DB626926B}" destId="{5FB08AA1-7148-4E66-AF21-012E4F604DFC}" srcOrd="2" destOrd="0" presId="urn:microsoft.com/office/officeart/2005/8/layout/vList2"/>
    <dgm:cxn modelId="{584FC13D-314C-4713-9C9E-536222397283}" type="presParOf" srcId="{AD807B31-F3F9-47C8-90F5-B30DB626926B}" destId="{EC91BC99-1F99-4B6A-8693-103DB0265B69}" srcOrd="3" destOrd="0" presId="urn:microsoft.com/office/officeart/2005/8/layout/vList2"/>
    <dgm:cxn modelId="{5EBFFFB0-41BD-4F6C-BD82-9AD326A04AAA}" type="presParOf" srcId="{AD807B31-F3F9-47C8-90F5-B30DB626926B}" destId="{96DAA12A-5ECF-4255-B328-B0668F1CBEAA}" srcOrd="4" destOrd="0" presId="urn:microsoft.com/office/officeart/2005/8/layout/vList2"/>
    <dgm:cxn modelId="{C1111A40-680E-419B-A55D-2ADB446F1253}" type="presParOf" srcId="{AD807B31-F3F9-47C8-90F5-B30DB626926B}" destId="{CCC0FBED-A94F-49FB-A2ED-A442BAB3F114}" srcOrd="5" destOrd="0" presId="urn:microsoft.com/office/officeart/2005/8/layout/vList2"/>
    <dgm:cxn modelId="{33112AC0-2203-4735-899B-21689800BFDC}" type="presParOf" srcId="{AD807B31-F3F9-47C8-90F5-B30DB626926B}" destId="{8F07D47C-F9A5-492F-AA83-AABBE046010E}" srcOrd="6" destOrd="0" presId="urn:microsoft.com/office/officeart/2005/8/layout/vList2"/>
    <dgm:cxn modelId="{2C31C552-C928-467C-8147-3E8F3EDFBCC2}" type="presParOf" srcId="{AD807B31-F3F9-47C8-90F5-B30DB626926B}" destId="{9472E3C3-E58B-4EBA-9CF9-B0DB33389DFA}" srcOrd="7" destOrd="0" presId="urn:microsoft.com/office/officeart/2005/8/layout/vList2"/>
    <dgm:cxn modelId="{4E1FB469-BD73-4BB6-9327-3E8BB79E21F4}" type="presParOf" srcId="{AD807B31-F3F9-47C8-90F5-B30DB626926B}" destId="{09817189-9EAB-4164-A526-8595B0E42C3C}" srcOrd="8" destOrd="0" presId="urn:microsoft.com/office/officeart/2005/8/layout/vList2"/>
    <dgm:cxn modelId="{BE238FB6-CC50-425E-BD79-B49776316F6C}" type="presParOf" srcId="{AD807B31-F3F9-47C8-90F5-B30DB626926B}" destId="{7E2C4DF7-7C75-4B4A-B4C4-9E924717C374}" srcOrd="9" destOrd="0" presId="urn:microsoft.com/office/officeart/2005/8/layout/vList2"/>
    <dgm:cxn modelId="{04382A17-2F23-4239-B8A3-98B75F73DD58}" type="presParOf" srcId="{AD807B31-F3F9-47C8-90F5-B30DB626926B}" destId="{C405E421-A412-431F-B179-5B923A31979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27509F9-F192-4C80-8B4C-E4412A499D4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7A1E30A-CBC5-4D90-9551-F131FD60A21B}">
      <dgm:prSet/>
      <dgm:spPr/>
      <dgm:t>
        <a:bodyPr/>
        <a:lstStyle/>
        <a:p>
          <a:r>
            <a:rPr lang="en-CA" dirty="0"/>
            <a:t>Flip side – a sponsor being abused by their sponsored spouse.</a:t>
          </a:r>
          <a:endParaRPr lang="en-US" dirty="0"/>
        </a:p>
      </dgm:t>
    </dgm:pt>
    <dgm:pt modelId="{73BF3986-D5BF-4C9E-AF3A-D63BFAC41DBC}" type="parTrans" cxnId="{482C4F33-D063-4C0C-8901-D6972A1A6DE3}">
      <dgm:prSet/>
      <dgm:spPr/>
      <dgm:t>
        <a:bodyPr/>
        <a:lstStyle/>
        <a:p>
          <a:endParaRPr lang="en-US"/>
        </a:p>
      </dgm:t>
    </dgm:pt>
    <dgm:pt modelId="{E4F0BFAF-C78F-49DA-BAEC-FE55D37E99A8}" type="sibTrans" cxnId="{482C4F33-D063-4C0C-8901-D6972A1A6DE3}">
      <dgm:prSet/>
      <dgm:spPr/>
      <dgm:t>
        <a:bodyPr/>
        <a:lstStyle/>
        <a:p>
          <a:endParaRPr lang="en-US"/>
        </a:p>
      </dgm:t>
    </dgm:pt>
    <dgm:pt modelId="{4F2E0FF0-F118-4DEA-B199-2B55970FDBE5}">
      <dgm:prSet/>
      <dgm:spPr/>
      <dgm:t>
        <a:bodyPr/>
        <a:lstStyle/>
        <a:p>
          <a:r>
            <a:rPr lang="en-CA" dirty="0"/>
            <a:t>If they leave the relationship, then real possibility that abusive spouse will go on social assistance and create a sponsorship debt to be paid by the Sponsor.</a:t>
          </a:r>
          <a:endParaRPr lang="en-US" dirty="0"/>
        </a:p>
      </dgm:t>
    </dgm:pt>
    <dgm:pt modelId="{6F459162-D9BF-4DE0-9973-27F594C507FB}" type="parTrans" cxnId="{EAC13B4D-18FE-4064-AE94-131644F3150C}">
      <dgm:prSet/>
      <dgm:spPr/>
      <dgm:t>
        <a:bodyPr/>
        <a:lstStyle/>
        <a:p>
          <a:endParaRPr lang="en-US"/>
        </a:p>
      </dgm:t>
    </dgm:pt>
    <dgm:pt modelId="{219F296C-DB08-4F81-80E0-E8680CE0ED0E}" type="sibTrans" cxnId="{EAC13B4D-18FE-4064-AE94-131644F3150C}">
      <dgm:prSet/>
      <dgm:spPr/>
      <dgm:t>
        <a:bodyPr/>
        <a:lstStyle/>
        <a:p>
          <a:endParaRPr lang="en-US"/>
        </a:p>
      </dgm:t>
    </dgm:pt>
    <dgm:pt modelId="{EE80FB64-E2CD-40D7-96D7-0D4BCD8151E9}">
      <dgm:prSet/>
      <dgm:spPr/>
      <dgm:t>
        <a:bodyPr/>
        <a:lstStyle/>
        <a:p>
          <a:r>
            <a:rPr lang="en-CA" dirty="0"/>
            <a:t>Until December 2021 the province of BC would seek to recover the sponsorship debt from the Sponsor despite the Sponsor being a victim of abuse.</a:t>
          </a:r>
          <a:endParaRPr lang="en-US" dirty="0"/>
        </a:p>
      </dgm:t>
    </dgm:pt>
    <dgm:pt modelId="{E98023F6-6766-4A6D-908C-129A29D57AA3}" type="parTrans" cxnId="{44788AD9-B4F0-47F6-8DCB-2ED5F14D9C21}">
      <dgm:prSet/>
      <dgm:spPr/>
      <dgm:t>
        <a:bodyPr/>
        <a:lstStyle/>
        <a:p>
          <a:endParaRPr lang="en-US"/>
        </a:p>
      </dgm:t>
    </dgm:pt>
    <dgm:pt modelId="{849DECA7-0C09-4C8F-B658-DCBEC8C489FE}" type="sibTrans" cxnId="{44788AD9-B4F0-47F6-8DCB-2ED5F14D9C21}">
      <dgm:prSet/>
      <dgm:spPr/>
      <dgm:t>
        <a:bodyPr/>
        <a:lstStyle/>
        <a:p>
          <a:endParaRPr lang="en-US"/>
        </a:p>
      </dgm:t>
    </dgm:pt>
    <dgm:pt modelId="{28B68C52-953D-4C94-B2F4-8A1DD343DB51}">
      <dgm:prSet/>
      <dgm:spPr/>
      <dgm:t>
        <a:bodyPr/>
        <a:lstStyle/>
        <a:p>
          <a:r>
            <a:rPr lang="en-CA" dirty="0"/>
            <a:t>Now these debts are ‘written off’ in cases of abuse.</a:t>
          </a:r>
          <a:endParaRPr lang="en-US" dirty="0"/>
        </a:p>
      </dgm:t>
    </dgm:pt>
    <dgm:pt modelId="{E6140719-5C8E-48FB-A666-3FE09883D875}" type="parTrans" cxnId="{3158A417-2D8C-400A-92AD-663960545A0B}">
      <dgm:prSet/>
      <dgm:spPr/>
      <dgm:t>
        <a:bodyPr/>
        <a:lstStyle/>
        <a:p>
          <a:endParaRPr lang="en-US"/>
        </a:p>
      </dgm:t>
    </dgm:pt>
    <dgm:pt modelId="{0648417F-235B-4588-9551-E9048E97200D}" type="sibTrans" cxnId="{3158A417-2D8C-400A-92AD-663960545A0B}">
      <dgm:prSet/>
      <dgm:spPr/>
      <dgm:t>
        <a:bodyPr/>
        <a:lstStyle/>
        <a:p>
          <a:endParaRPr lang="en-US"/>
        </a:p>
      </dgm:t>
    </dgm:pt>
    <dgm:pt modelId="{C07CE681-6EF7-46C5-9A57-D6125097C078}" type="pres">
      <dgm:prSet presAssocID="{B27509F9-F192-4C80-8B4C-E4412A499D4D}" presName="linear" presStyleCnt="0">
        <dgm:presLayoutVars>
          <dgm:animLvl val="lvl"/>
          <dgm:resizeHandles val="exact"/>
        </dgm:presLayoutVars>
      </dgm:prSet>
      <dgm:spPr/>
    </dgm:pt>
    <dgm:pt modelId="{585A5AC8-BF55-4F74-A052-6E1F5DE82DD5}" type="pres">
      <dgm:prSet presAssocID="{57A1E30A-CBC5-4D90-9551-F131FD60A21B}" presName="parentText" presStyleLbl="node1" presStyleIdx="0" presStyleCnt="4">
        <dgm:presLayoutVars>
          <dgm:chMax val="0"/>
          <dgm:bulletEnabled val="1"/>
        </dgm:presLayoutVars>
      </dgm:prSet>
      <dgm:spPr/>
    </dgm:pt>
    <dgm:pt modelId="{D1B8C56F-56EE-4C87-8D9D-52A4DE6A6152}" type="pres">
      <dgm:prSet presAssocID="{E4F0BFAF-C78F-49DA-BAEC-FE55D37E99A8}" presName="spacer" presStyleCnt="0"/>
      <dgm:spPr/>
    </dgm:pt>
    <dgm:pt modelId="{3DF86592-8D78-48FF-8A1C-9F639F095871}" type="pres">
      <dgm:prSet presAssocID="{4F2E0FF0-F118-4DEA-B199-2B55970FDBE5}" presName="parentText" presStyleLbl="node1" presStyleIdx="1" presStyleCnt="4">
        <dgm:presLayoutVars>
          <dgm:chMax val="0"/>
          <dgm:bulletEnabled val="1"/>
        </dgm:presLayoutVars>
      </dgm:prSet>
      <dgm:spPr/>
    </dgm:pt>
    <dgm:pt modelId="{3F97A642-E891-4BB7-B30C-8F65A6EBF3CD}" type="pres">
      <dgm:prSet presAssocID="{219F296C-DB08-4F81-80E0-E8680CE0ED0E}" presName="spacer" presStyleCnt="0"/>
      <dgm:spPr/>
    </dgm:pt>
    <dgm:pt modelId="{89B6B61C-B9EF-4100-BC1B-794721A1C499}" type="pres">
      <dgm:prSet presAssocID="{EE80FB64-E2CD-40D7-96D7-0D4BCD8151E9}" presName="parentText" presStyleLbl="node1" presStyleIdx="2" presStyleCnt="4">
        <dgm:presLayoutVars>
          <dgm:chMax val="0"/>
          <dgm:bulletEnabled val="1"/>
        </dgm:presLayoutVars>
      </dgm:prSet>
      <dgm:spPr/>
    </dgm:pt>
    <dgm:pt modelId="{AAED8582-9D7D-4CD1-98B4-52C580EE4769}" type="pres">
      <dgm:prSet presAssocID="{849DECA7-0C09-4C8F-B658-DCBEC8C489FE}" presName="spacer" presStyleCnt="0"/>
      <dgm:spPr/>
    </dgm:pt>
    <dgm:pt modelId="{E0326A58-5C4B-41CB-8C71-AF5A700C4E4B}" type="pres">
      <dgm:prSet presAssocID="{28B68C52-953D-4C94-B2F4-8A1DD343DB51}" presName="parentText" presStyleLbl="node1" presStyleIdx="3" presStyleCnt="4">
        <dgm:presLayoutVars>
          <dgm:chMax val="0"/>
          <dgm:bulletEnabled val="1"/>
        </dgm:presLayoutVars>
      </dgm:prSet>
      <dgm:spPr/>
    </dgm:pt>
  </dgm:ptLst>
  <dgm:cxnLst>
    <dgm:cxn modelId="{1BF12E07-1103-4123-B4E6-BE3D619A5775}" type="presOf" srcId="{EE80FB64-E2CD-40D7-96D7-0D4BCD8151E9}" destId="{89B6B61C-B9EF-4100-BC1B-794721A1C499}" srcOrd="0" destOrd="0" presId="urn:microsoft.com/office/officeart/2005/8/layout/vList2"/>
    <dgm:cxn modelId="{3158A417-2D8C-400A-92AD-663960545A0B}" srcId="{B27509F9-F192-4C80-8B4C-E4412A499D4D}" destId="{28B68C52-953D-4C94-B2F4-8A1DD343DB51}" srcOrd="3" destOrd="0" parTransId="{E6140719-5C8E-48FB-A666-3FE09883D875}" sibTransId="{0648417F-235B-4588-9551-E9048E97200D}"/>
    <dgm:cxn modelId="{482C4F33-D063-4C0C-8901-D6972A1A6DE3}" srcId="{B27509F9-F192-4C80-8B4C-E4412A499D4D}" destId="{57A1E30A-CBC5-4D90-9551-F131FD60A21B}" srcOrd="0" destOrd="0" parTransId="{73BF3986-D5BF-4C9E-AF3A-D63BFAC41DBC}" sibTransId="{E4F0BFAF-C78F-49DA-BAEC-FE55D37E99A8}"/>
    <dgm:cxn modelId="{87B19A36-27D5-4FB0-9BF0-4476C42B6963}" type="presOf" srcId="{B27509F9-F192-4C80-8B4C-E4412A499D4D}" destId="{C07CE681-6EF7-46C5-9A57-D6125097C078}" srcOrd="0" destOrd="0" presId="urn:microsoft.com/office/officeart/2005/8/layout/vList2"/>
    <dgm:cxn modelId="{AB3BC63C-E069-45E5-A7C6-318D7E9F6485}" type="presOf" srcId="{4F2E0FF0-F118-4DEA-B199-2B55970FDBE5}" destId="{3DF86592-8D78-48FF-8A1C-9F639F095871}" srcOrd="0" destOrd="0" presId="urn:microsoft.com/office/officeart/2005/8/layout/vList2"/>
    <dgm:cxn modelId="{EAC13B4D-18FE-4064-AE94-131644F3150C}" srcId="{B27509F9-F192-4C80-8B4C-E4412A499D4D}" destId="{4F2E0FF0-F118-4DEA-B199-2B55970FDBE5}" srcOrd="1" destOrd="0" parTransId="{6F459162-D9BF-4DE0-9973-27F594C507FB}" sibTransId="{219F296C-DB08-4F81-80E0-E8680CE0ED0E}"/>
    <dgm:cxn modelId="{19DAA2A8-AA2B-4D3E-A71B-49971AFCB0AB}" type="presOf" srcId="{28B68C52-953D-4C94-B2F4-8A1DD343DB51}" destId="{E0326A58-5C4B-41CB-8C71-AF5A700C4E4B}" srcOrd="0" destOrd="0" presId="urn:microsoft.com/office/officeart/2005/8/layout/vList2"/>
    <dgm:cxn modelId="{44788AD9-B4F0-47F6-8DCB-2ED5F14D9C21}" srcId="{B27509F9-F192-4C80-8B4C-E4412A499D4D}" destId="{EE80FB64-E2CD-40D7-96D7-0D4BCD8151E9}" srcOrd="2" destOrd="0" parTransId="{E98023F6-6766-4A6D-908C-129A29D57AA3}" sibTransId="{849DECA7-0C09-4C8F-B658-DCBEC8C489FE}"/>
    <dgm:cxn modelId="{B47DF1DE-7663-4D7B-8B5A-995D1781836A}" type="presOf" srcId="{57A1E30A-CBC5-4D90-9551-F131FD60A21B}" destId="{585A5AC8-BF55-4F74-A052-6E1F5DE82DD5}" srcOrd="0" destOrd="0" presId="urn:microsoft.com/office/officeart/2005/8/layout/vList2"/>
    <dgm:cxn modelId="{E93CF6D1-AA6D-4193-BFC6-B25FE3807FA0}" type="presParOf" srcId="{C07CE681-6EF7-46C5-9A57-D6125097C078}" destId="{585A5AC8-BF55-4F74-A052-6E1F5DE82DD5}" srcOrd="0" destOrd="0" presId="urn:microsoft.com/office/officeart/2005/8/layout/vList2"/>
    <dgm:cxn modelId="{5F5F69D3-3540-4649-93C1-0C1FC3F2B8C2}" type="presParOf" srcId="{C07CE681-6EF7-46C5-9A57-D6125097C078}" destId="{D1B8C56F-56EE-4C87-8D9D-52A4DE6A6152}" srcOrd="1" destOrd="0" presId="urn:microsoft.com/office/officeart/2005/8/layout/vList2"/>
    <dgm:cxn modelId="{44B0A776-9673-4752-99E9-D0E8CF17169A}" type="presParOf" srcId="{C07CE681-6EF7-46C5-9A57-D6125097C078}" destId="{3DF86592-8D78-48FF-8A1C-9F639F095871}" srcOrd="2" destOrd="0" presId="urn:microsoft.com/office/officeart/2005/8/layout/vList2"/>
    <dgm:cxn modelId="{E8B3A3D3-EA01-4ED2-A006-D7EEBB294F00}" type="presParOf" srcId="{C07CE681-6EF7-46C5-9A57-D6125097C078}" destId="{3F97A642-E891-4BB7-B30C-8F65A6EBF3CD}" srcOrd="3" destOrd="0" presId="urn:microsoft.com/office/officeart/2005/8/layout/vList2"/>
    <dgm:cxn modelId="{7672A193-D921-405F-93B0-2B58259A84B6}" type="presParOf" srcId="{C07CE681-6EF7-46C5-9A57-D6125097C078}" destId="{89B6B61C-B9EF-4100-BC1B-794721A1C499}" srcOrd="4" destOrd="0" presId="urn:microsoft.com/office/officeart/2005/8/layout/vList2"/>
    <dgm:cxn modelId="{FBCBE892-68BE-48E9-9221-8811B1BA97B9}" type="presParOf" srcId="{C07CE681-6EF7-46C5-9A57-D6125097C078}" destId="{AAED8582-9D7D-4CD1-98B4-52C580EE4769}" srcOrd="5" destOrd="0" presId="urn:microsoft.com/office/officeart/2005/8/layout/vList2"/>
    <dgm:cxn modelId="{2FA6D152-0297-415F-89EE-2E21F013A123}" type="presParOf" srcId="{C07CE681-6EF7-46C5-9A57-D6125097C078}" destId="{E0326A58-5C4B-41CB-8C71-AF5A700C4E4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A0C44-A3DF-412F-A630-61FAF43166CA}">
      <dsp:nvSpPr>
        <dsp:cNvPr id="0" name=""/>
        <dsp:cNvSpPr/>
      </dsp:nvSpPr>
      <dsp:spPr>
        <a:xfrm>
          <a:off x="0" y="59199"/>
          <a:ext cx="4231481" cy="65403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CA" sz="1300" kern="1200" dirty="0"/>
            <a:t>Individuals with temporary status or no-status in Canada who may have been a victim of sexual assault or sexual harassment may include:</a:t>
          </a:r>
          <a:endParaRPr lang="en-US" sz="1300" kern="1200" dirty="0"/>
        </a:p>
      </dsp:txBody>
      <dsp:txXfrm>
        <a:off x="31927" y="91126"/>
        <a:ext cx="4167627" cy="590176"/>
      </dsp:txXfrm>
    </dsp:sp>
    <dsp:sp modelId="{A76E010E-231A-44B3-9F93-8AAA261A660C}">
      <dsp:nvSpPr>
        <dsp:cNvPr id="0" name=""/>
        <dsp:cNvSpPr/>
      </dsp:nvSpPr>
      <dsp:spPr>
        <a:xfrm>
          <a:off x="0" y="750669"/>
          <a:ext cx="4231481" cy="654030"/>
        </a:xfrm>
        <a:prstGeom prst="roundRect">
          <a:avLst/>
        </a:prstGeom>
        <a:solidFill>
          <a:schemeClr val="accent2">
            <a:hueOff val="-220562"/>
            <a:satOff val="249"/>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CA" sz="1300" kern="1200" dirty="0"/>
            <a:t>Students</a:t>
          </a:r>
          <a:endParaRPr lang="en-US" sz="1300" kern="1200" dirty="0"/>
        </a:p>
      </dsp:txBody>
      <dsp:txXfrm>
        <a:off x="31927" y="782596"/>
        <a:ext cx="4167627" cy="590176"/>
      </dsp:txXfrm>
    </dsp:sp>
    <dsp:sp modelId="{AC930330-9946-46AE-8F41-9D3B790D5446}">
      <dsp:nvSpPr>
        <dsp:cNvPr id="0" name=""/>
        <dsp:cNvSpPr/>
      </dsp:nvSpPr>
      <dsp:spPr>
        <a:xfrm>
          <a:off x="0" y="1442139"/>
          <a:ext cx="4231481" cy="654030"/>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CA" sz="1300" kern="1200" dirty="0"/>
            <a:t>Workers</a:t>
          </a:r>
          <a:endParaRPr lang="en-US" sz="1300" kern="1200" dirty="0"/>
        </a:p>
      </dsp:txBody>
      <dsp:txXfrm>
        <a:off x="31927" y="1474066"/>
        <a:ext cx="4167627" cy="590176"/>
      </dsp:txXfrm>
    </dsp:sp>
    <dsp:sp modelId="{6BE755BE-10ED-4181-9FDA-41E088EBF472}">
      <dsp:nvSpPr>
        <dsp:cNvPr id="0" name=""/>
        <dsp:cNvSpPr/>
      </dsp:nvSpPr>
      <dsp:spPr>
        <a:xfrm>
          <a:off x="0" y="2133609"/>
          <a:ext cx="4231481" cy="65403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CA" sz="1300" kern="1200" dirty="0"/>
            <a:t>Trafficked in persons</a:t>
          </a:r>
          <a:endParaRPr lang="en-US" sz="1300" kern="1200" dirty="0"/>
        </a:p>
      </dsp:txBody>
      <dsp:txXfrm>
        <a:off x="31927" y="2165536"/>
        <a:ext cx="4167627" cy="590176"/>
      </dsp:txXfrm>
    </dsp:sp>
    <dsp:sp modelId="{28E4A2D5-DDAA-4379-B51D-15190270499E}">
      <dsp:nvSpPr>
        <dsp:cNvPr id="0" name=""/>
        <dsp:cNvSpPr/>
      </dsp:nvSpPr>
      <dsp:spPr>
        <a:xfrm>
          <a:off x="0" y="2825080"/>
          <a:ext cx="4231481" cy="654030"/>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CA" sz="1300" kern="1200" dirty="0"/>
            <a:t>Refugees</a:t>
          </a:r>
          <a:endParaRPr lang="en-US" sz="1300" kern="1200" dirty="0"/>
        </a:p>
      </dsp:txBody>
      <dsp:txXfrm>
        <a:off x="31927" y="2857007"/>
        <a:ext cx="4167627" cy="590176"/>
      </dsp:txXfrm>
    </dsp:sp>
    <dsp:sp modelId="{00B8533E-20DD-421A-8EEE-4E70BD1D2AEA}">
      <dsp:nvSpPr>
        <dsp:cNvPr id="0" name=""/>
        <dsp:cNvSpPr/>
      </dsp:nvSpPr>
      <dsp:spPr>
        <a:xfrm>
          <a:off x="0" y="3516550"/>
          <a:ext cx="4231481" cy="654030"/>
        </a:xfrm>
        <a:prstGeom prst="roundRect">
          <a:avLst/>
        </a:prstGeom>
        <a:solidFill>
          <a:schemeClr val="accent2">
            <a:hueOff val="-1102811"/>
            <a:satOff val="1243"/>
            <a:lumOff val="294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CA" sz="1300" kern="1200" dirty="0"/>
            <a:t>Sponsored spouses or Sponsors</a:t>
          </a:r>
          <a:endParaRPr lang="en-US" sz="1300" kern="1200" dirty="0"/>
        </a:p>
      </dsp:txBody>
      <dsp:txXfrm>
        <a:off x="31927" y="3548477"/>
        <a:ext cx="4167627" cy="590176"/>
      </dsp:txXfrm>
    </dsp:sp>
    <dsp:sp modelId="{FE64F609-FEF5-46DF-95F4-B691399F9AD3}">
      <dsp:nvSpPr>
        <dsp:cNvPr id="0" name=""/>
        <dsp:cNvSpPr/>
      </dsp:nvSpPr>
      <dsp:spPr>
        <a:xfrm>
          <a:off x="0" y="4208020"/>
          <a:ext cx="4231481" cy="65403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CA" sz="1300" kern="1200" dirty="0"/>
            <a:t>Spouses of a PR or Canadian Citizen who are out of status or have precarious status</a:t>
          </a:r>
          <a:endParaRPr lang="en-US" sz="1300" kern="1200" dirty="0"/>
        </a:p>
      </dsp:txBody>
      <dsp:txXfrm>
        <a:off x="31927" y="4239947"/>
        <a:ext cx="4167627" cy="59017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BDDCD-74EE-40A6-9C07-48275446D876}">
      <dsp:nvSpPr>
        <dsp:cNvPr id="0" name=""/>
        <dsp:cNvSpPr/>
      </dsp:nvSpPr>
      <dsp:spPr>
        <a:xfrm>
          <a:off x="0" y="9446"/>
          <a:ext cx="4231481" cy="1292118"/>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We have reviewed VITIP – TRPs and TRP “FV”</a:t>
          </a:r>
          <a:endParaRPr lang="en-US" sz="2000" kern="1200" dirty="0"/>
        </a:p>
      </dsp:txBody>
      <dsp:txXfrm>
        <a:off x="63076" y="72522"/>
        <a:ext cx="4105329" cy="1165966"/>
      </dsp:txXfrm>
    </dsp:sp>
    <dsp:sp modelId="{6EB247AA-42AF-482D-B4F3-7B308D6AEDFE}">
      <dsp:nvSpPr>
        <dsp:cNvPr id="0" name=""/>
        <dsp:cNvSpPr/>
      </dsp:nvSpPr>
      <dsp:spPr>
        <a:xfrm>
          <a:off x="0" y="1359165"/>
          <a:ext cx="4231481" cy="1292118"/>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There are regular “TRPs” available to anyone who is otherwise without status or not able obtain status any other way.</a:t>
          </a:r>
          <a:endParaRPr lang="en-US" sz="2000" kern="1200" dirty="0"/>
        </a:p>
      </dsp:txBody>
      <dsp:txXfrm>
        <a:off x="63076" y="1422241"/>
        <a:ext cx="4105329" cy="1165966"/>
      </dsp:txXfrm>
    </dsp:sp>
    <dsp:sp modelId="{9904FC94-32A2-4599-BC80-86AB5C2D3D26}">
      <dsp:nvSpPr>
        <dsp:cNvPr id="0" name=""/>
        <dsp:cNvSpPr/>
      </dsp:nvSpPr>
      <dsp:spPr>
        <a:xfrm>
          <a:off x="0" y="2708884"/>
          <a:ext cx="4231481" cy="1292118"/>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Likewise, H &amp; Cs are available to anyone who has compelling circumstances as a route to obtaining permanent resident status.</a:t>
          </a:r>
          <a:endParaRPr lang="en-US" sz="2000" kern="1200" dirty="0"/>
        </a:p>
      </dsp:txBody>
      <dsp:txXfrm>
        <a:off x="63076" y="2771960"/>
        <a:ext cx="4105329" cy="1165966"/>
      </dsp:txXfrm>
    </dsp:sp>
    <dsp:sp modelId="{4F789499-5298-436D-AF88-1F31945EC767}">
      <dsp:nvSpPr>
        <dsp:cNvPr id="0" name=""/>
        <dsp:cNvSpPr/>
      </dsp:nvSpPr>
      <dsp:spPr>
        <a:xfrm>
          <a:off x="0" y="4001003"/>
          <a:ext cx="4231481" cy="91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CA" sz="1600" kern="1200" dirty="0"/>
            <a:t>Onus on the applicant </a:t>
          </a:r>
          <a:endParaRPr lang="en-US" sz="1600" kern="1200" dirty="0"/>
        </a:p>
        <a:p>
          <a:pPr marL="171450" lvl="1" indent="-171450" algn="l" defTabSz="711200">
            <a:lnSpc>
              <a:spcPct val="90000"/>
            </a:lnSpc>
            <a:spcBef>
              <a:spcPct val="0"/>
            </a:spcBef>
            <a:spcAft>
              <a:spcPct val="20000"/>
            </a:spcAft>
            <a:buChar char="•"/>
          </a:pPr>
          <a:r>
            <a:rPr lang="en-CA" sz="1600" kern="1200" dirty="0"/>
            <a:t>Focus is what would </a:t>
          </a:r>
          <a:r>
            <a:rPr lang="en-US" sz="1600" b="0" i="0" kern="1200" dirty="0"/>
            <a:t>move any reasonable person in a civilized society to relieve the misfortunes of another person </a:t>
          </a:r>
          <a:endParaRPr lang="en-US" sz="1600" kern="1200" dirty="0"/>
        </a:p>
      </dsp:txBody>
      <dsp:txXfrm>
        <a:off x="0" y="4001003"/>
        <a:ext cx="4231481" cy="910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377B5-1FC3-47D0-AFEB-FAA669928A56}">
      <dsp:nvSpPr>
        <dsp:cNvPr id="0" name=""/>
        <dsp:cNvSpPr/>
      </dsp:nvSpPr>
      <dsp:spPr>
        <a:xfrm>
          <a:off x="0" y="45587"/>
          <a:ext cx="4231481" cy="99742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a:t>Students have temporary status as student permit holders.</a:t>
          </a:r>
          <a:endParaRPr lang="en-US" sz="2000" kern="1200"/>
        </a:p>
      </dsp:txBody>
      <dsp:txXfrm>
        <a:off x="48690" y="94277"/>
        <a:ext cx="4134101" cy="900045"/>
      </dsp:txXfrm>
    </dsp:sp>
    <dsp:sp modelId="{49B1C424-6983-4251-B7CB-F2D3CA9C51E4}">
      <dsp:nvSpPr>
        <dsp:cNvPr id="0" name=""/>
        <dsp:cNvSpPr/>
      </dsp:nvSpPr>
      <dsp:spPr>
        <a:xfrm>
          <a:off x="0" y="1100612"/>
          <a:ext cx="4231481" cy="997425"/>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a:t>They have specific requirements to comply with to maintain their status:</a:t>
          </a:r>
          <a:endParaRPr lang="en-US" sz="2000" kern="1200"/>
        </a:p>
      </dsp:txBody>
      <dsp:txXfrm>
        <a:off x="48690" y="1149302"/>
        <a:ext cx="4134101" cy="900045"/>
      </dsp:txXfrm>
    </dsp:sp>
    <dsp:sp modelId="{9064EDFB-00DB-4332-AA79-78C67F98B6D5}">
      <dsp:nvSpPr>
        <dsp:cNvPr id="0" name=""/>
        <dsp:cNvSpPr/>
      </dsp:nvSpPr>
      <dsp:spPr>
        <a:xfrm>
          <a:off x="0" y="2098037"/>
          <a:ext cx="4231481" cy="178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CA" sz="1600" kern="1200"/>
            <a:t>Study at a DLI</a:t>
          </a:r>
          <a:endParaRPr lang="en-US" sz="1600" kern="1200"/>
        </a:p>
        <a:p>
          <a:pPr marL="171450" lvl="1" indent="-171450" algn="l" defTabSz="711200">
            <a:lnSpc>
              <a:spcPct val="90000"/>
            </a:lnSpc>
            <a:spcBef>
              <a:spcPct val="0"/>
            </a:spcBef>
            <a:spcAft>
              <a:spcPct val="20000"/>
            </a:spcAft>
            <a:buChar char="•"/>
          </a:pPr>
          <a:r>
            <a:rPr lang="en-CA" sz="1600" kern="1200" dirty="0"/>
            <a:t>Be enrolled full time or part time during each academic semester</a:t>
          </a:r>
          <a:endParaRPr lang="en-US" sz="1600" kern="1200" dirty="0"/>
        </a:p>
        <a:p>
          <a:pPr marL="171450" lvl="1" indent="-171450" algn="l" defTabSz="711200">
            <a:lnSpc>
              <a:spcPct val="90000"/>
            </a:lnSpc>
            <a:spcBef>
              <a:spcPct val="0"/>
            </a:spcBef>
            <a:spcAft>
              <a:spcPct val="20000"/>
            </a:spcAft>
            <a:buChar char="•"/>
          </a:pPr>
          <a:r>
            <a:rPr lang="en-CA" sz="1600" kern="1200" dirty="0"/>
            <a:t>Make progress towards completing their program</a:t>
          </a:r>
          <a:endParaRPr lang="en-US" sz="1600" kern="1200" dirty="0"/>
        </a:p>
        <a:p>
          <a:pPr marL="171450" lvl="1" indent="-171450" algn="l" defTabSz="711200">
            <a:lnSpc>
              <a:spcPct val="90000"/>
            </a:lnSpc>
            <a:spcBef>
              <a:spcPct val="0"/>
            </a:spcBef>
            <a:spcAft>
              <a:spcPct val="20000"/>
            </a:spcAft>
            <a:buChar char="•"/>
          </a:pPr>
          <a:r>
            <a:rPr lang="en-CA" sz="1600" kern="1200" dirty="0"/>
            <a:t>They can typically work up to 20 hours during the school year on campus and more during holiday breaks. </a:t>
          </a:r>
          <a:endParaRPr lang="en-US" sz="1600" kern="1200" dirty="0"/>
        </a:p>
      </dsp:txBody>
      <dsp:txXfrm>
        <a:off x="0" y="2098037"/>
        <a:ext cx="4231481" cy="1780200"/>
      </dsp:txXfrm>
    </dsp:sp>
    <dsp:sp modelId="{D610640D-2607-457D-8D21-FEEAA660E3C5}">
      <dsp:nvSpPr>
        <dsp:cNvPr id="0" name=""/>
        <dsp:cNvSpPr/>
      </dsp:nvSpPr>
      <dsp:spPr>
        <a:xfrm>
          <a:off x="0" y="3878237"/>
          <a:ext cx="4231481" cy="997425"/>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a:t>A student cannot take an authorized break from studies for more than 150 days.</a:t>
          </a:r>
          <a:endParaRPr lang="en-US" sz="2000" kern="1200"/>
        </a:p>
      </dsp:txBody>
      <dsp:txXfrm>
        <a:off x="48690" y="3926927"/>
        <a:ext cx="4134101" cy="9000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7DCC9-DC88-4086-8322-B71FF07B2065}">
      <dsp:nvSpPr>
        <dsp:cNvPr id="0" name=""/>
        <dsp:cNvSpPr/>
      </dsp:nvSpPr>
      <dsp:spPr>
        <a:xfrm>
          <a:off x="0" y="448091"/>
          <a:ext cx="4231481" cy="96908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dirty="0"/>
            <a:t>This is leave from your studies authorized by your school for:</a:t>
          </a:r>
          <a:endParaRPr lang="en-US" sz="1500" kern="1200" dirty="0"/>
        </a:p>
      </dsp:txBody>
      <dsp:txXfrm>
        <a:off x="47307" y="495398"/>
        <a:ext cx="4136867" cy="874475"/>
      </dsp:txXfrm>
    </dsp:sp>
    <dsp:sp modelId="{04C730AB-E04C-4BA9-97F5-544A77904243}">
      <dsp:nvSpPr>
        <dsp:cNvPr id="0" name=""/>
        <dsp:cNvSpPr/>
      </dsp:nvSpPr>
      <dsp:spPr>
        <a:xfrm>
          <a:off x="0" y="1417180"/>
          <a:ext cx="4231481"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US" sz="1200" b="0" i="0" kern="1200" dirty="0"/>
            <a:t>medical reasons or pregnancy</a:t>
          </a:r>
          <a:endParaRPr lang="en-US" sz="1200" kern="1200" dirty="0"/>
        </a:p>
        <a:p>
          <a:pPr marL="114300" lvl="1" indent="-114300" algn="l" defTabSz="533400">
            <a:lnSpc>
              <a:spcPct val="90000"/>
            </a:lnSpc>
            <a:spcBef>
              <a:spcPct val="0"/>
            </a:spcBef>
            <a:spcAft>
              <a:spcPct val="20000"/>
            </a:spcAft>
            <a:buChar char="•"/>
          </a:pPr>
          <a:r>
            <a:rPr lang="en-US" sz="1200" b="0" i="0" kern="1200" dirty="0"/>
            <a:t>family emergency</a:t>
          </a:r>
          <a:endParaRPr lang="en-US" sz="1200" kern="1200" dirty="0"/>
        </a:p>
        <a:p>
          <a:pPr marL="114300" lvl="1" indent="-114300" algn="l" defTabSz="533400">
            <a:lnSpc>
              <a:spcPct val="90000"/>
            </a:lnSpc>
            <a:spcBef>
              <a:spcPct val="0"/>
            </a:spcBef>
            <a:spcAft>
              <a:spcPct val="20000"/>
            </a:spcAft>
            <a:buChar char="•"/>
          </a:pPr>
          <a:r>
            <a:rPr lang="en-US" sz="1200" b="0" i="0" kern="1200" dirty="0"/>
            <a:t>death or serious illness of a family member</a:t>
          </a:r>
          <a:endParaRPr lang="en-US" sz="1200" kern="1200" dirty="0"/>
        </a:p>
        <a:p>
          <a:pPr marL="114300" lvl="1" indent="-114300" algn="l" defTabSz="533400">
            <a:lnSpc>
              <a:spcPct val="90000"/>
            </a:lnSpc>
            <a:spcBef>
              <a:spcPct val="0"/>
            </a:spcBef>
            <a:spcAft>
              <a:spcPct val="20000"/>
            </a:spcAft>
            <a:buChar char="•"/>
          </a:pPr>
          <a:r>
            <a:rPr lang="en-US" sz="1200" b="0" i="0" kern="1200" dirty="0"/>
            <a:t>any other type of leave your school authorizes</a:t>
          </a:r>
          <a:endParaRPr lang="en-US" sz="1200" kern="1200" dirty="0"/>
        </a:p>
      </dsp:txBody>
      <dsp:txXfrm>
        <a:off x="0" y="1417180"/>
        <a:ext cx="4231481" cy="745200"/>
      </dsp:txXfrm>
    </dsp:sp>
    <dsp:sp modelId="{80A7FECE-D6D9-4CB9-B833-0E12AC195C77}">
      <dsp:nvSpPr>
        <dsp:cNvPr id="0" name=""/>
        <dsp:cNvSpPr/>
      </dsp:nvSpPr>
      <dsp:spPr>
        <a:xfrm>
          <a:off x="0" y="2162380"/>
          <a:ext cx="4231481" cy="969089"/>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Evidence of authorized leave:</a:t>
          </a:r>
        </a:p>
      </dsp:txBody>
      <dsp:txXfrm>
        <a:off x="47307" y="2209687"/>
        <a:ext cx="4136867" cy="874475"/>
      </dsp:txXfrm>
    </dsp:sp>
    <dsp:sp modelId="{39779E91-6C73-4EC2-90EA-63B7BFB077EC}">
      <dsp:nvSpPr>
        <dsp:cNvPr id="0" name=""/>
        <dsp:cNvSpPr/>
      </dsp:nvSpPr>
      <dsp:spPr>
        <a:xfrm>
          <a:off x="0" y="3131469"/>
          <a:ext cx="4231481" cy="372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US" sz="1200" b="0" i="0" kern="1200" dirty="0"/>
            <a:t>Proof from a medical professional.</a:t>
          </a:r>
          <a:endParaRPr lang="en-US" sz="1200" kern="1200" dirty="0"/>
        </a:p>
        <a:p>
          <a:pPr marL="114300" lvl="1" indent="-114300" algn="l" defTabSz="533400">
            <a:lnSpc>
              <a:spcPct val="90000"/>
            </a:lnSpc>
            <a:spcBef>
              <a:spcPct val="0"/>
            </a:spcBef>
            <a:spcAft>
              <a:spcPct val="20000"/>
            </a:spcAft>
            <a:buChar char="•"/>
          </a:pPr>
          <a:r>
            <a:rPr lang="en-US" sz="1200" kern="1200" dirty="0"/>
            <a:t>Any other relevant evidence – police report.</a:t>
          </a:r>
        </a:p>
      </dsp:txBody>
      <dsp:txXfrm>
        <a:off x="0" y="3131469"/>
        <a:ext cx="4231481" cy="372600"/>
      </dsp:txXfrm>
    </dsp:sp>
    <dsp:sp modelId="{9F024554-4AC4-4486-8366-5BD0A9361179}">
      <dsp:nvSpPr>
        <dsp:cNvPr id="0" name=""/>
        <dsp:cNvSpPr/>
      </dsp:nvSpPr>
      <dsp:spPr>
        <a:xfrm>
          <a:off x="0" y="3504069"/>
          <a:ext cx="4231481" cy="969089"/>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If the leave has exceeded 150 days then may have to consider a Temporary Resident Permit (TRP) –s.24(1) </a:t>
          </a:r>
          <a:r>
            <a:rPr lang="en-US" sz="1500" i="1" kern="1200" dirty="0"/>
            <a:t>IRPA – </a:t>
          </a:r>
          <a:r>
            <a:rPr lang="en-US" sz="1500" i="0" kern="1200" dirty="0"/>
            <a:t>individuals who are inadmissible or otherwise do not meet requirements of the Act.</a:t>
          </a:r>
          <a:endParaRPr lang="en-US" sz="1500" kern="1200" dirty="0"/>
        </a:p>
      </dsp:txBody>
      <dsp:txXfrm>
        <a:off x="47307" y="3551376"/>
        <a:ext cx="4136867" cy="8744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FFD7F5-4466-44AC-8061-EFAA0C768B59}">
      <dsp:nvSpPr>
        <dsp:cNvPr id="0" name=""/>
        <dsp:cNvSpPr/>
      </dsp:nvSpPr>
      <dsp:spPr>
        <a:xfrm>
          <a:off x="0" y="108992"/>
          <a:ext cx="4231481" cy="154703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dirty="0"/>
            <a:t>Foreign workers have temporary immigration status as work permit holders.</a:t>
          </a:r>
          <a:endParaRPr lang="en-US" sz="2400" kern="1200" dirty="0"/>
        </a:p>
      </dsp:txBody>
      <dsp:txXfrm>
        <a:off x="75520" y="184512"/>
        <a:ext cx="4080441" cy="1395992"/>
      </dsp:txXfrm>
    </dsp:sp>
    <dsp:sp modelId="{56716214-1539-44DB-B301-E9F4CC9E156B}">
      <dsp:nvSpPr>
        <dsp:cNvPr id="0" name=""/>
        <dsp:cNvSpPr/>
      </dsp:nvSpPr>
      <dsp:spPr>
        <a:xfrm>
          <a:off x="0" y="1725144"/>
          <a:ext cx="4231481" cy="1547032"/>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dirty="0"/>
            <a:t>Work permits are typically employer specific work permits with restrictions regarding the type of work and location. </a:t>
          </a:r>
          <a:endParaRPr lang="en-US" sz="2400" kern="1200" dirty="0"/>
        </a:p>
      </dsp:txBody>
      <dsp:txXfrm>
        <a:off x="75520" y="1800664"/>
        <a:ext cx="4080441" cy="1395992"/>
      </dsp:txXfrm>
    </dsp:sp>
    <dsp:sp modelId="{A66E6D95-B236-44C1-946F-3F2BF4DDB65B}">
      <dsp:nvSpPr>
        <dsp:cNvPr id="0" name=""/>
        <dsp:cNvSpPr/>
      </dsp:nvSpPr>
      <dsp:spPr>
        <a:xfrm>
          <a:off x="0" y="3272177"/>
          <a:ext cx="4231481" cy="1540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CA" sz="1900" kern="1200" dirty="0"/>
            <a:t>An employer restricted work permit is usually LMIA based (provided by HRSDC).</a:t>
          </a:r>
          <a:endParaRPr lang="en-US" sz="1900" kern="1200" dirty="0"/>
        </a:p>
        <a:p>
          <a:pPr marL="342900" lvl="2" indent="-171450" algn="l" defTabSz="844550">
            <a:lnSpc>
              <a:spcPct val="90000"/>
            </a:lnSpc>
            <a:spcBef>
              <a:spcPct val="0"/>
            </a:spcBef>
            <a:spcAft>
              <a:spcPct val="20000"/>
            </a:spcAft>
            <a:buChar char="•"/>
          </a:pPr>
          <a:r>
            <a:rPr lang="en-CA" sz="1900" kern="1200" dirty="0"/>
            <a:t>These restrictions prevent a worker from leaving and working with another employer.</a:t>
          </a:r>
          <a:endParaRPr lang="en-US" sz="1900" kern="1200" dirty="0"/>
        </a:p>
      </dsp:txBody>
      <dsp:txXfrm>
        <a:off x="0" y="3272177"/>
        <a:ext cx="4231481" cy="15400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C8834-D6C8-48D5-B018-D2F42D4DE61B}">
      <dsp:nvSpPr>
        <dsp:cNvPr id="0" name=""/>
        <dsp:cNvSpPr/>
      </dsp:nvSpPr>
      <dsp:spPr>
        <a:xfrm>
          <a:off x="0" y="259584"/>
          <a:ext cx="4231481" cy="8049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CA" sz="1600" kern="1200" dirty="0"/>
            <a:t>Foreign workers who experience sexual abuse or harassment at work can apply for an open work permit.</a:t>
          </a:r>
          <a:endParaRPr lang="en-US" sz="1600" kern="1200" dirty="0"/>
        </a:p>
      </dsp:txBody>
      <dsp:txXfrm>
        <a:off x="39295" y="298879"/>
        <a:ext cx="4152891" cy="726370"/>
      </dsp:txXfrm>
    </dsp:sp>
    <dsp:sp modelId="{148DE98B-E737-49DD-B027-4CA0429BB386}">
      <dsp:nvSpPr>
        <dsp:cNvPr id="0" name=""/>
        <dsp:cNvSpPr/>
      </dsp:nvSpPr>
      <dsp:spPr>
        <a:xfrm>
          <a:off x="0" y="1064544"/>
          <a:ext cx="4231481"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CA" sz="1200" kern="1200" dirty="0"/>
            <a:t>No longer bound to a specific employer.</a:t>
          </a:r>
          <a:endParaRPr lang="en-US" sz="1200" kern="1200" dirty="0"/>
        </a:p>
      </dsp:txBody>
      <dsp:txXfrm>
        <a:off x="0" y="1064544"/>
        <a:ext cx="4231481" cy="264960"/>
      </dsp:txXfrm>
    </dsp:sp>
    <dsp:sp modelId="{F930849F-E301-4720-B585-F83C0408C260}">
      <dsp:nvSpPr>
        <dsp:cNvPr id="0" name=""/>
        <dsp:cNvSpPr/>
      </dsp:nvSpPr>
      <dsp:spPr>
        <a:xfrm>
          <a:off x="0" y="1329504"/>
          <a:ext cx="4231481" cy="80496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CA" sz="1600" kern="1200" dirty="0"/>
            <a:t>Apply directly online to IRCC for an open work permit for vulnerable workers.</a:t>
          </a:r>
          <a:endParaRPr lang="en-US" sz="1600" kern="1200" dirty="0"/>
        </a:p>
      </dsp:txBody>
      <dsp:txXfrm>
        <a:off x="39295" y="1368799"/>
        <a:ext cx="4152891" cy="726370"/>
      </dsp:txXfrm>
    </dsp:sp>
    <dsp:sp modelId="{9F9028E5-985A-4E24-B776-0062FDC53EFE}">
      <dsp:nvSpPr>
        <dsp:cNvPr id="0" name=""/>
        <dsp:cNvSpPr/>
      </dsp:nvSpPr>
      <dsp:spPr>
        <a:xfrm>
          <a:off x="0" y="2134465"/>
          <a:ext cx="4231481" cy="1722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CA" sz="1200" kern="1200" dirty="0"/>
            <a:t>Include a letter of explanation detailing the abuse along with supporting evidence</a:t>
          </a:r>
          <a:endParaRPr lang="en-US" sz="1200" kern="1200" dirty="0"/>
        </a:p>
        <a:p>
          <a:pPr marL="114300" lvl="1" indent="-114300" algn="l" defTabSz="533400">
            <a:lnSpc>
              <a:spcPct val="90000"/>
            </a:lnSpc>
            <a:spcBef>
              <a:spcPct val="0"/>
            </a:spcBef>
            <a:spcAft>
              <a:spcPct val="20000"/>
            </a:spcAft>
            <a:buChar char="•"/>
          </a:pPr>
          <a:r>
            <a:rPr lang="en-CA" sz="1200" kern="1200" dirty="0"/>
            <a:t>Types of evidence: </a:t>
          </a:r>
          <a:endParaRPr lang="en-US" sz="1200" kern="1200" dirty="0"/>
        </a:p>
        <a:p>
          <a:pPr marL="228600" lvl="2" indent="-114300" algn="l" defTabSz="533400">
            <a:lnSpc>
              <a:spcPct val="90000"/>
            </a:lnSpc>
            <a:spcBef>
              <a:spcPct val="0"/>
            </a:spcBef>
            <a:spcAft>
              <a:spcPct val="20000"/>
            </a:spcAft>
            <a:buChar char="•"/>
          </a:pPr>
          <a:r>
            <a:rPr lang="en-US" sz="1200" b="0" i="0" kern="1200" dirty="0"/>
            <a:t>a letter, statement or report from an abuse support organization, medical doctor, health-care professional or other such entity</a:t>
          </a:r>
          <a:endParaRPr lang="en-US" sz="1200" kern="1200" dirty="0"/>
        </a:p>
        <a:p>
          <a:pPr marL="228600" lvl="2" indent="-114300" algn="l" defTabSz="533400">
            <a:lnSpc>
              <a:spcPct val="90000"/>
            </a:lnSpc>
            <a:spcBef>
              <a:spcPct val="0"/>
            </a:spcBef>
            <a:spcAft>
              <a:spcPct val="20000"/>
            </a:spcAft>
            <a:buChar char="•"/>
          </a:pPr>
          <a:r>
            <a:rPr lang="en-US" sz="1200" b="0" i="0" kern="1200" dirty="0"/>
            <a:t>Sworn affidavit by applicant</a:t>
          </a:r>
          <a:endParaRPr lang="en-US" sz="1200" kern="1200" dirty="0"/>
        </a:p>
        <a:p>
          <a:pPr marL="228600" lvl="2" indent="-114300" algn="l" defTabSz="533400">
            <a:lnSpc>
              <a:spcPct val="90000"/>
            </a:lnSpc>
            <a:spcBef>
              <a:spcPct val="0"/>
            </a:spcBef>
            <a:spcAft>
              <a:spcPct val="20000"/>
            </a:spcAft>
            <a:buChar char="•"/>
          </a:pPr>
          <a:r>
            <a:rPr lang="en-US" sz="1200" b="0" i="0" kern="1200" dirty="0"/>
            <a:t>Copy of complaint filed with enforcement agency (police</a:t>
          </a:r>
          <a:r>
            <a:rPr lang="en-US" sz="1200" kern="1200" dirty="0"/>
            <a:t>; employment standards branch)</a:t>
          </a:r>
        </a:p>
        <a:p>
          <a:pPr marL="228600" lvl="2" indent="-114300" algn="l" defTabSz="533400">
            <a:lnSpc>
              <a:spcPct val="90000"/>
            </a:lnSpc>
            <a:spcBef>
              <a:spcPct val="0"/>
            </a:spcBef>
            <a:spcAft>
              <a:spcPct val="20000"/>
            </a:spcAft>
            <a:buChar char="•"/>
          </a:pPr>
          <a:r>
            <a:rPr lang="en-US" sz="1200" b="0" i="0" kern="1200" dirty="0"/>
            <a:t>Victim impact statements, witness testimonies</a:t>
          </a:r>
          <a:endParaRPr lang="en-US" sz="1200" kern="1200" dirty="0"/>
        </a:p>
      </dsp:txBody>
      <dsp:txXfrm>
        <a:off x="0" y="2134465"/>
        <a:ext cx="4231481" cy="1722240"/>
      </dsp:txXfrm>
    </dsp:sp>
    <dsp:sp modelId="{35A69B07-AE9F-4A11-9AFA-408442322957}">
      <dsp:nvSpPr>
        <dsp:cNvPr id="0" name=""/>
        <dsp:cNvSpPr/>
      </dsp:nvSpPr>
      <dsp:spPr>
        <a:xfrm>
          <a:off x="0" y="3856705"/>
          <a:ext cx="4231481" cy="80496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a:t>They are encouraged to use the </a:t>
          </a:r>
          <a:r>
            <a:rPr lang="en-US" sz="1600" b="0" i="0" u="sng" kern="1200" dirty="0">
              <a:hlinkClick xmlns:r="http://schemas.openxmlformats.org/officeDocument/2006/relationships" r:id="rId1"/>
            </a:rPr>
            <a:t>Letter of Explanation – Open Work Permit for Vulnerable Workers [IMM 0017] (PDF, 1.8 MB)</a:t>
          </a:r>
          <a:r>
            <a:rPr lang="en-US" sz="1600" b="0" i="0" kern="1200" dirty="0"/>
            <a:t>.</a:t>
          </a:r>
          <a:endParaRPr lang="en-US" sz="1600" kern="1200" dirty="0"/>
        </a:p>
      </dsp:txBody>
      <dsp:txXfrm>
        <a:off x="39295" y="3896000"/>
        <a:ext cx="4152891" cy="7263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8D802D-C1E8-4F0F-A1DF-295FEE86087B}">
      <dsp:nvSpPr>
        <dsp:cNvPr id="0" name=""/>
        <dsp:cNvSpPr/>
      </dsp:nvSpPr>
      <dsp:spPr>
        <a:xfrm>
          <a:off x="0" y="44743"/>
          <a:ext cx="4231481" cy="157218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Individuals who are claiming persecution against their country of nationality.</a:t>
          </a:r>
          <a:endParaRPr lang="en-US" sz="2000" kern="1200" dirty="0"/>
        </a:p>
      </dsp:txBody>
      <dsp:txXfrm>
        <a:off x="76748" y="121491"/>
        <a:ext cx="4077985" cy="1418691"/>
      </dsp:txXfrm>
    </dsp:sp>
    <dsp:sp modelId="{BC91B946-7A62-4F89-A461-76172EED6857}">
      <dsp:nvSpPr>
        <dsp:cNvPr id="0" name=""/>
        <dsp:cNvSpPr/>
      </dsp:nvSpPr>
      <dsp:spPr>
        <a:xfrm>
          <a:off x="0" y="1674531"/>
          <a:ext cx="4231481" cy="1572187"/>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If they are claiming sexual assault or sexual harassment in their country of nationality – gender persecution - then they will provide that evidence as part of their refugee claim.</a:t>
          </a:r>
          <a:endParaRPr lang="en-US" sz="2000" kern="1200" dirty="0"/>
        </a:p>
      </dsp:txBody>
      <dsp:txXfrm>
        <a:off x="76748" y="1751279"/>
        <a:ext cx="4077985" cy="1418691"/>
      </dsp:txXfrm>
    </dsp:sp>
    <dsp:sp modelId="{D680B528-2D3F-4DAF-9668-FE712A0A1186}">
      <dsp:nvSpPr>
        <dsp:cNvPr id="0" name=""/>
        <dsp:cNvSpPr/>
      </dsp:nvSpPr>
      <dsp:spPr>
        <a:xfrm>
          <a:off x="0" y="3304318"/>
          <a:ext cx="4231481" cy="1572187"/>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If the sexual assault and sexual harassment occurred in Canada, then they would be proceed as any other victim in Canada. Their refugee claim would continue its course.</a:t>
          </a:r>
          <a:endParaRPr lang="en-US" sz="2000" kern="1200" dirty="0"/>
        </a:p>
      </dsp:txBody>
      <dsp:txXfrm>
        <a:off x="76748" y="3381066"/>
        <a:ext cx="4077985" cy="14186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92218-FD6E-4D1B-B29D-FCEBAC6CB22A}">
      <dsp:nvSpPr>
        <dsp:cNvPr id="0" name=""/>
        <dsp:cNvSpPr/>
      </dsp:nvSpPr>
      <dsp:spPr>
        <a:xfrm>
          <a:off x="0" y="619135"/>
          <a:ext cx="4231481" cy="704339"/>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CA" sz="1400" kern="1200" dirty="0"/>
            <a:t>For refugees who have a claim of persecution from their country of nationality there are resources in Canada to support them through their refugee process.</a:t>
          </a:r>
          <a:endParaRPr lang="en-US" sz="1400" kern="1200" dirty="0"/>
        </a:p>
      </dsp:txBody>
      <dsp:txXfrm>
        <a:off x="34383" y="653518"/>
        <a:ext cx="4162715" cy="635573"/>
      </dsp:txXfrm>
    </dsp:sp>
    <dsp:sp modelId="{47ED1013-3A5F-486C-AB41-424D3EE1F5CF}">
      <dsp:nvSpPr>
        <dsp:cNvPr id="0" name=""/>
        <dsp:cNvSpPr/>
      </dsp:nvSpPr>
      <dsp:spPr>
        <a:xfrm>
          <a:off x="0" y="1363794"/>
          <a:ext cx="4231481" cy="704339"/>
        </a:xfrm>
        <a:prstGeom prst="roundRect">
          <a:avLst/>
        </a:prstGeom>
        <a:solidFill>
          <a:schemeClr val="accent5">
            <a:hueOff val="589196"/>
            <a:satOff val="-2817"/>
            <a:lumOff val="30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CA" sz="1400" kern="1200" dirty="0"/>
            <a:t>Victim services and community advocates</a:t>
          </a:r>
          <a:endParaRPr lang="en-US" sz="1400" kern="1200" dirty="0"/>
        </a:p>
      </dsp:txBody>
      <dsp:txXfrm>
        <a:off x="34383" y="1398177"/>
        <a:ext cx="4162715" cy="635573"/>
      </dsp:txXfrm>
    </dsp:sp>
    <dsp:sp modelId="{B672F5C9-167C-4C2B-A819-F57ECC335969}">
      <dsp:nvSpPr>
        <dsp:cNvPr id="0" name=""/>
        <dsp:cNvSpPr/>
      </dsp:nvSpPr>
      <dsp:spPr>
        <a:xfrm>
          <a:off x="0" y="2108455"/>
          <a:ext cx="4231481" cy="704339"/>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CA" sz="1400" kern="1200" dirty="0"/>
            <a:t>Counselling and Psychologist assessments</a:t>
          </a:r>
          <a:endParaRPr lang="en-US" sz="1400" kern="1200" dirty="0"/>
        </a:p>
      </dsp:txBody>
      <dsp:txXfrm>
        <a:off x="34383" y="2142838"/>
        <a:ext cx="4162715" cy="635573"/>
      </dsp:txXfrm>
    </dsp:sp>
    <dsp:sp modelId="{1C982DC0-56B9-4201-A9FB-02520C1F7933}">
      <dsp:nvSpPr>
        <dsp:cNvPr id="0" name=""/>
        <dsp:cNvSpPr/>
      </dsp:nvSpPr>
      <dsp:spPr>
        <a:xfrm>
          <a:off x="0" y="2853114"/>
          <a:ext cx="4231481" cy="704339"/>
        </a:xfrm>
        <a:prstGeom prst="roundRect">
          <a:avLst/>
        </a:prstGeom>
        <a:solidFill>
          <a:schemeClr val="accent5">
            <a:hueOff val="1767588"/>
            <a:satOff val="-8452"/>
            <a:lumOff val="92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CA" sz="1400" kern="1200" dirty="0"/>
            <a:t>Trauma informed hearings </a:t>
          </a:r>
          <a:endParaRPr lang="en-US" sz="1400" kern="1200" dirty="0"/>
        </a:p>
      </dsp:txBody>
      <dsp:txXfrm>
        <a:off x="34383" y="2887497"/>
        <a:ext cx="4162715" cy="635573"/>
      </dsp:txXfrm>
    </dsp:sp>
    <dsp:sp modelId="{D03BCAF4-2A30-476D-B4F8-01D9C0CAA10A}">
      <dsp:nvSpPr>
        <dsp:cNvPr id="0" name=""/>
        <dsp:cNvSpPr/>
      </dsp:nvSpPr>
      <dsp:spPr>
        <a:xfrm>
          <a:off x="0" y="3597775"/>
          <a:ext cx="4231481" cy="704339"/>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CA" sz="1400" kern="1200" dirty="0"/>
            <a:t>For refugees who have suffered sexual assault or sexual harassment within Canada there are also support resources.</a:t>
          </a:r>
          <a:endParaRPr lang="en-US" sz="1400" kern="1200" dirty="0"/>
        </a:p>
      </dsp:txBody>
      <dsp:txXfrm>
        <a:off x="34383" y="3632158"/>
        <a:ext cx="4162715" cy="6355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517322-451E-4161-8FAD-8AEFF3DCD6F0}">
      <dsp:nvSpPr>
        <dsp:cNvPr id="0" name=""/>
        <dsp:cNvSpPr/>
      </dsp:nvSpPr>
      <dsp:spPr>
        <a:xfrm>
          <a:off x="0" y="64206"/>
          <a:ext cx="4231481" cy="770006"/>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CA" sz="1200" kern="1200" dirty="0"/>
            <a:t>Typically a spouse  is sponsored to Canada under the family class.</a:t>
          </a:r>
          <a:endParaRPr lang="en-US" sz="1200" kern="1200" dirty="0"/>
        </a:p>
      </dsp:txBody>
      <dsp:txXfrm>
        <a:off x="37589" y="101795"/>
        <a:ext cx="4156303" cy="694828"/>
      </dsp:txXfrm>
    </dsp:sp>
    <dsp:sp modelId="{5FB08AA1-7148-4E66-AF21-012E4F604DFC}">
      <dsp:nvSpPr>
        <dsp:cNvPr id="0" name=""/>
        <dsp:cNvSpPr/>
      </dsp:nvSpPr>
      <dsp:spPr>
        <a:xfrm>
          <a:off x="0" y="868772"/>
          <a:ext cx="4231481" cy="770006"/>
        </a:xfrm>
        <a:prstGeom prst="roundRect">
          <a:avLst/>
        </a:prstGeom>
        <a:solidFill>
          <a:schemeClr val="accent5">
            <a:hueOff val="471357"/>
            <a:satOff val="-2254"/>
            <a:lumOff val="24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CA" sz="1200" kern="1200" dirty="0"/>
            <a:t>They are sponsored under a Sponsorship Agreement where the Sponsor has signed an undertaking to provide the essentials to the spouse. This is a three-year undertaking signed with the Federal government but assigned to the provinces</a:t>
          </a:r>
          <a:endParaRPr lang="en-US" sz="1200" kern="1200" dirty="0"/>
        </a:p>
      </dsp:txBody>
      <dsp:txXfrm>
        <a:off x="37589" y="906361"/>
        <a:ext cx="4156303" cy="694828"/>
      </dsp:txXfrm>
    </dsp:sp>
    <dsp:sp modelId="{96DAA12A-5ECF-4255-B328-B0668F1CBEAA}">
      <dsp:nvSpPr>
        <dsp:cNvPr id="0" name=""/>
        <dsp:cNvSpPr/>
      </dsp:nvSpPr>
      <dsp:spPr>
        <a:xfrm>
          <a:off x="0" y="1673338"/>
          <a:ext cx="4231481" cy="770006"/>
        </a:xfrm>
        <a:prstGeom prst="roundRect">
          <a:avLst/>
        </a:prstGeom>
        <a:solidFill>
          <a:schemeClr val="accent5">
            <a:hueOff val="942713"/>
            <a:satOff val="-4508"/>
            <a:lumOff val="49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CA" sz="1200" kern="1200" dirty="0"/>
            <a:t>The Sponsored person also signs this document and is told to rely on the support of the Sponsor and not seek social assistance.</a:t>
          </a:r>
          <a:endParaRPr lang="en-US" sz="1200" kern="1200" dirty="0"/>
        </a:p>
      </dsp:txBody>
      <dsp:txXfrm>
        <a:off x="37589" y="1710927"/>
        <a:ext cx="4156303" cy="694828"/>
      </dsp:txXfrm>
    </dsp:sp>
    <dsp:sp modelId="{8F07D47C-F9A5-492F-AA83-AABBE046010E}">
      <dsp:nvSpPr>
        <dsp:cNvPr id="0" name=""/>
        <dsp:cNvSpPr/>
      </dsp:nvSpPr>
      <dsp:spPr>
        <a:xfrm>
          <a:off x="0" y="2477905"/>
          <a:ext cx="4231481" cy="770006"/>
        </a:xfrm>
        <a:prstGeom prst="roundRect">
          <a:avLst/>
        </a:prstGeom>
        <a:solidFill>
          <a:schemeClr val="accent5">
            <a:hueOff val="1414070"/>
            <a:satOff val="-6762"/>
            <a:lumOff val="74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CA" sz="1200" kern="1200" dirty="0"/>
            <a:t>If a sponsored spouse is abused there is provision that allows them to seek social assistance - a built-in remedy to leave the abusive relationship.</a:t>
          </a:r>
          <a:endParaRPr lang="en-US" sz="1200" kern="1200" dirty="0"/>
        </a:p>
      </dsp:txBody>
      <dsp:txXfrm>
        <a:off x="37589" y="2515494"/>
        <a:ext cx="4156303" cy="694828"/>
      </dsp:txXfrm>
    </dsp:sp>
    <dsp:sp modelId="{09817189-9EAB-4164-A526-8595B0E42C3C}">
      <dsp:nvSpPr>
        <dsp:cNvPr id="0" name=""/>
        <dsp:cNvSpPr/>
      </dsp:nvSpPr>
      <dsp:spPr>
        <a:xfrm>
          <a:off x="0" y="3282471"/>
          <a:ext cx="4231481" cy="770006"/>
        </a:xfrm>
        <a:prstGeom prst="roundRect">
          <a:avLst/>
        </a:prstGeom>
        <a:solidFill>
          <a:schemeClr val="accent5">
            <a:hueOff val="1885427"/>
            <a:satOff val="-9016"/>
            <a:lumOff val="9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This creates a sponsorship debt on the Sponsor.</a:t>
          </a:r>
        </a:p>
      </dsp:txBody>
      <dsp:txXfrm>
        <a:off x="37589" y="3320060"/>
        <a:ext cx="4156303" cy="694828"/>
      </dsp:txXfrm>
    </dsp:sp>
    <dsp:sp modelId="{C405E421-A412-431F-B179-5B923A319799}">
      <dsp:nvSpPr>
        <dsp:cNvPr id="0" name=""/>
        <dsp:cNvSpPr/>
      </dsp:nvSpPr>
      <dsp:spPr>
        <a:xfrm>
          <a:off x="0" y="4087037"/>
          <a:ext cx="4231481" cy="770006"/>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Myth of “you will be deported if you report the abuse.”</a:t>
          </a:r>
        </a:p>
      </dsp:txBody>
      <dsp:txXfrm>
        <a:off x="37589" y="4124626"/>
        <a:ext cx="4156303" cy="69482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A5AC8-BF55-4F74-A052-6E1F5DE82DD5}">
      <dsp:nvSpPr>
        <dsp:cNvPr id="0" name=""/>
        <dsp:cNvSpPr/>
      </dsp:nvSpPr>
      <dsp:spPr>
        <a:xfrm>
          <a:off x="0" y="57051"/>
          <a:ext cx="4231481" cy="1162906"/>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CA" sz="1800" kern="1200" dirty="0"/>
            <a:t>Flip side – a sponsor being abused by their sponsored spouse.</a:t>
          </a:r>
          <a:endParaRPr lang="en-US" sz="1800" kern="1200" dirty="0"/>
        </a:p>
      </dsp:txBody>
      <dsp:txXfrm>
        <a:off x="56768" y="113819"/>
        <a:ext cx="4117945" cy="1049370"/>
      </dsp:txXfrm>
    </dsp:sp>
    <dsp:sp modelId="{3DF86592-8D78-48FF-8A1C-9F639F095871}">
      <dsp:nvSpPr>
        <dsp:cNvPr id="0" name=""/>
        <dsp:cNvSpPr/>
      </dsp:nvSpPr>
      <dsp:spPr>
        <a:xfrm>
          <a:off x="0" y="1271798"/>
          <a:ext cx="4231481" cy="1162906"/>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CA" sz="1800" kern="1200" dirty="0"/>
            <a:t>If they leave the relationship, then real possibility that abusive spouse will go on social assistance and create a sponsorship debt to be paid by the Sponsor.</a:t>
          </a:r>
          <a:endParaRPr lang="en-US" sz="1800" kern="1200" dirty="0"/>
        </a:p>
      </dsp:txBody>
      <dsp:txXfrm>
        <a:off x="56768" y="1328566"/>
        <a:ext cx="4117945" cy="1049370"/>
      </dsp:txXfrm>
    </dsp:sp>
    <dsp:sp modelId="{89B6B61C-B9EF-4100-BC1B-794721A1C499}">
      <dsp:nvSpPr>
        <dsp:cNvPr id="0" name=""/>
        <dsp:cNvSpPr/>
      </dsp:nvSpPr>
      <dsp:spPr>
        <a:xfrm>
          <a:off x="0" y="2486545"/>
          <a:ext cx="4231481" cy="1162906"/>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CA" sz="1800" kern="1200" dirty="0"/>
            <a:t>Until December 2021 the province of BC would seek to recover the sponsorship debt from the Sponsor despite the Sponsor being a victim of abuse.</a:t>
          </a:r>
          <a:endParaRPr lang="en-US" sz="1800" kern="1200" dirty="0"/>
        </a:p>
      </dsp:txBody>
      <dsp:txXfrm>
        <a:off x="56768" y="2543313"/>
        <a:ext cx="4117945" cy="1049370"/>
      </dsp:txXfrm>
    </dsp:sp>
    <dsp:sp modelId="{E0326A58-5C4B-41CB-8C71-AF5A700C4E4B}">
      <dsp:nvSpPr>
        <dsp:cNvPr id="0" name=""/>
        <dsp:cNvSpPr/>
      </dsp:nvSpPr>
      <dsp:spPr>
        <a:xfrm>
          <a:off x="0" y="3701291"/>
          <a:ext cx="4231481" cy="1162906"/>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CA" sz="1800" kern="1200" dirty="0"/>
            <a:t>Now these debts are ‘written off’ in cases of abuse.</a:t>
          </a:r>
          <a:endParaRPr lang="en-US" sz="1800" kern="1200" dirty="0"/>
        </a:p>
      </dsp:txBody>
      <dsp:txXfrm>
        <a:off x="56768" y="3758059"/>
        <a:ext cx="4117945" cy="10493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0CDB1-67C7-4E05-920C-6ACB6B2BFF7F}" type="datetimeFigureOut">
              <a:rPr lang="en-CA" smtClean="0"/>
              <a:pPr/>
              <a:t>2023-06-19</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1135C5-B48C-49FC-8C9B-6E6F48CB8F6A}"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GIVE EXAMPLE OF THE CASE WHERE COURT WAS SUPPORTING CHILDREN’S ABILIT TO SEE THEIR FATHER</a:t>
            </a:r>
          </a:p>
        </p:txBody>
      </p:sp>
      <p:sp>
        <p:nvSpPr>
          <p:cNvPr id="4" name="Slide Number Placeholder 3"/>
          <p:cNvSpPr>
            <a:spLocks noGrp="1"/>
          </p:cNvSpPr>
          <p:nvPr>
            <p:ph type="sldNum" sz="quarter" idx="5"/>
          </p:nvPr>
        </p:nvSpPr>
        <p:spPr/>
        <p:txBody>
          <a:bodyPr/>
          <a:lstStyle/>
          <a:p>
            <a:fld id="{281135C5-B48C-49FC-8C9B-6E6F48CB8F6A}" type="slidenum">
              <a:rPr lang="en-CA" smtClean="0"/>
              <a:pPr/>
              <a:t>22</a:t>
            </a:fld>
            <a:endParaRPr lang="en-CA" dirty="0"/>
          </a:p>
        </p:txBody>
      </p:sp>
    </p:spTree>
    <p:extLst>
      <p:ext uri="{BB962C8B-B14F-4D97-AF65-F5344CB8AC3E}">
        <p14:creationId xmlns:p14="http://schemas.microsoft.com/office/powerpoint/2010/main" val="4236432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E8B71C2-07BC-4E63-A46A-3ED3320FE0C7}" type="datetimeFigureOut">
              <a:rPr lang="en-CA" smtClean="0"/>
              <a:pPr/>
              <a:t>2023-06-19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36BDC6-9DC0-4240-8902-363AE4F17B35}" type="slidenum">
              <a:rPr lang="en-CA" smtClean="0"/>
              <a:pPr/>
              <a:t>‹#›</a:t>
            </a:fld>
            <a:endParaRPr lang="en-CA"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083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B71C2-07BC-4E63-A46A-3ED3320FE0C7}" type="datetimeFigureOut">
              <a:rPr lang="en-CA" smtClean="0"/>
              <a:pPr/>
              <a:t>2023-06-19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36BDC6-9DC0-4240-8902-363AE4F17B35}" type="slidenum">
              <a:rPr lang="en-CA" smtClean="0"/>
              <a:pPr/>
              <a:t>‹#›</a:t>
            </a:fld>
            <a:endParaRPr lang="en-CA" dirty="0"/>
          </a:p>
        </p:txBody>
      </p:sp>
    </p:spTree>
    <p:extLst>
      <p:ext uri="{BB962C8B-B14F-4D97-AF65-F5344CB8AC3E}">
        <p14:creationId xmlns:p14="http://schemas.microsoft.com/office/powerpoint/2010/main" val="4025346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B71C2-07BC-4E63-A46A-3ED3320FE0C7}" type="datetimeFigureOut">
              <a:rPr lang="en-CA" smtClean="0"/>
              <a:pPr/>
              <a:t>2023-06-19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36BDC6-9DC0-4240-8902-363AE4F17B35}" type="slidenum">
              <a:rPr lang="en-CA" smtClean="0"/>
              <a:pPr/>
              <a:t>‹#›</a:t>
            </a:fld>
            <a:endParaRPr lang="en-CA"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6119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B71C2-07BC-4E63-A46A-3ED3320FE0C7}" type="datetimeFigureOut">
              <a:rPr lang="en-CA" smtClean="0"/>
              <a:pPr/>
              <a:t>2023-06-19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36BDC6-9DC0-4240-8902-363AE4F17B35}" type="slidenum">
              <a:rPr lang="en-CA" smtClean="0"/>
              <a:pPr/>
              <a:t>‹#›</a:t>
            </a:fld>
            <a:endParaRPr lang="en-CA" dirty="0"/>
          </a:p>
        </p:txBody>
      </p:sp>
    </p:spTree>
    <p:extLst>
      <p:ext uri="{BB962C8B-B14F-4D97-AF65-F5344CB8AC3E}">
        <p14:creationId xmlns:p14="http://schemas.microsoft.com/office/powerpoint/2010/main" val="1808315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8B71C2-07BC-4E63-A46A-3ED3320FE0C7}" type="datetimeFigureOut">
              <a:rPr lang="en-CA" smtClean="0"/>
              <a:pPr/>
              <a:t>2023-06-19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F36BDC6-9DC0-4240-8902-363AE4F17B35}" type="slidenum">
              <a:rPr lang="en-CA" smtClean="0"/>
              <a:pPr/>
              <a:t>‹#›</a:t>
            </a:fld>
            <a:endParaRPr lang="en-CA"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959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8B71C2-07BC-4E63-A46A-3ED3320FE0C7}" type="datetimeFigureOut">
              <a:rPr lang="en-CA" smtClean="0"/>
              <a:pPr/>
              <a:t>2023-06-19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F36BDC6-9DC0-4240-8902-363AE4F17B35}" type="slidenum">
              <a:rPr lang="en-CA" smtClean="0"/>
              <a:pPr/>
              <a:t>‹#›</a:t>
            </a:fld>
            <a:endParaRPr lang="en-CA" dirty="0"/>
          </a:p>
        </p:txBody>
      </p:sp>
    </p:spTree>
    <p:extLst>
      <p:ext uri="{BB962C8B-B14F-4D97-AF65-F5344CB8AC3E}">
        <p14:creationId xmlns:p14="http://schemas.microsoft.com/office/powerpoint/2010/main" val="401409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8B71C2-07BC-4E63-A46A-3ED3320FE0C7}" type="datetimeFigureOut">
              <a:rPr lang="en-CA" smtClean="0"/>
              <a:pPr/>
              <a:t>2023-06-19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AF36BDC6-9DC0-4240-8902-363AE4F17B35}" type="slidenum">
              <a:rPr lang="en-CA" smtClean="0"/>
              <a:pPr/>
              <a:t>‹#›</a:t>
            </a:fld>
            <a:endParaRPr lang="en-CA" dirty="0"/>
          </a:p>
        </p:txBody>
      </p:sp>
    </p:spTree>
    <p:extLst>
      <p:ext uri="{BB962C8B-B14F-4D97-AF65-F5344CB8AC3E}">
        <p14:creationId xmlns:p14="http://schemas.microsoft.com/office/powerpoint/2010/main" val="47609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8B71C2-07BC-4E63-A46A-3ED3320FE0C7}" type="datetimeFigureOut">
              <a:rPr lang="en-CA" smtClean="0"/>
              <a:pPr/>
              <a:t>2023-06-19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AF36BDC6-9DC0-4240-8902-363AE4F17B35}" type="slidenum">
              <a:rPr lang="en-CA" smtClean="0"/>
              <a:pPr/>
              <a:t>‹#›</a:t>
            </a:fld>
            <a:endParaRPr lang="en-CA" dirty="0"/>
          </a:p>
        </p:txBody>
      </p:sp>
    </p:spTree>
    <p:extLst>
      <p:ext uri="{BB962C8B-B14F-4D97-AF65-F5344CB8AC3E}">
        <p14:creationId xmlns:p14="http://schemas.microsoft.com/office/powerpoint/2010/main" val="874433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B71C2-07BC-4E63-A46A-3ED3320FE0C7}" type="datetimeFigureOut">
              <a:rPr lang="en-CA" smtClean="0"/>
              <a:pPr/>
              <a:t>2023-06-19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AF36BDC6-9DC0-4240-8902-363AE4F17B35}" type="slidenum">
              <a:rPr lang="en-CA" smtClean="0"/>
              <a:pPr/>
              <a:t>‹#›</a:t>
            </a:fld>
            <a:endParaRPr lang="en-CA" dirty="0"/>
          </a:p>
        </p:txBody>
      </p:sp>
    </p:spTree>
    <p:extLst>
      <p:ext uri="{BB962C8B-B14F-4D97-AF65-F5344CB8AC3E}">
        <p14:creationId xmlns:p14="http://schemas.microsoft.com/office/powerpoint/2010/main" val="507179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8B71C2-07BC-4E63-A46A-3ED3320FE0C7}" type="datetimeFigureOut">
              <a:rPr lang="en-CA" smtClean="0"/>
              <a:pPr/>
              <a:t>2023-06-19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F36BDC6-9DC0-4240-8902-363AE4F17B35}" type="slidenum">
              <a:rPr lang="en-CA" smtClean="0"/>
              <a:pPr/>
              <a:t>‹#›</a:t>
            </a:fld>
            <a:endParaRPr lang="en-CA" dirty="0"/>
          </a:p>
        </p:txBody>
      </p:sp>
    </p:spTree>
    <p:extLst>
      <p:ext uri="{BB962C8B-B14F-4D97-AF65-F5344CB8AC3E}">
        <p14:creationId xmlns:p14="http://schemas.microsoft.com/office/powerpoint/2010/main" val="1250542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E8B71C2-07BC-4E63-A46A-3ED3320FE0C7}" type="datetimeFigureOut">
              <a:rPr lang="en-CA" smtClean="0"/>
              <a:pPr/>
              <a:t>2023-06-19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F36BDC6-9DC0-4240-8902-363AE4F17B35}" type="slidenum">
              <a:rPr lang="en-CA" smtClean="0"/>
              <a:pPr/>
              <a:t>‹#›</a:t>
            </a:fld>
            <a:endParaRPr lang="en-CA"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827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E8B71C2-07BC-4E63-A46A-3ED3320FE0C7}" type="datetimeFigureOut">
              <a:rPr lang="en-CA" smtClean="0"/>
              <a:pPr/>
              <a:t>2023-06-19</a:t>
            </a:fld>
            <a:endParaRPr lang="en-CA"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CA"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F36BDC6-9DC0-4240-8902-363AE4F17B35}" type="slidenum">
              <a:rPr lang="en-CA" smtClean="0"/>
              <a:pPr/>
              <a:t>‹#›</a:t>
            </a:fld>
            <a:endParaRPr lang="en-CA"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4978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anada.ca/en/immigration-refugees-citizenship/corporate/publications-manuals/operational-bulletins-manuals/temporary-residents/permits/family-violence.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2" Type="http://schemas.openxmlformats.org/officeDocument/2006/relationships/hyperlink" Target="http://www.unodc.org/documents/treaties/UNTOC/Publications/TOC%20Convention/TOCebook-e.pdf#page=4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anada.ca/en/immigration-refugees-citizenship/corporate/publications-manuals/operational-bulletins-manuals/temporary-residents/permits/considerations-specific-victims-human-trafficking.html#sec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87DED590-291C-4D46-BBE6-EE5F0C44D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081EC9D6-90B6-4037-BCD1-DF32371E21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86184"/>
            <a:ext cx="2436391" cy="588563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type="subTitle" idx="1"/>
          </p:nvPr>
        </p:nvSpPr>
        <p:spPr>
          <a:xfrm>
            <a:off x="576363" y="858475"/>
            <a:ext cx="1972296" cy="5141050"/>
          </a:xfrm>
        </p:spPr>
        <p:txBody>
          <a:bodyPr vert="horz" lIns="45720" tIns="45720" rIns="45720" bIns="45720" rtlCol="0">
            <a:normAutofit/>
          </a:bodyPr>
          <a:lstStyle/>
          <a:p>
            <a:pPr lvl="1" algn="r"/>
            <a:endParaRPr lang="en-US" sz="1900" dirty="0">
              <a:solidFill>
                <a:schemeClr val="bg1"/>
              </a:solidFill>
            </a:endParaRPr>
          </a:p>
          <a:p>
            <a:pPr lvl="1" algn="r"/>
            <a:endParaRPr lang="en-US" sz="1900" dirty="0">
              <a:solidFill>
                <a:schemeClr val="bg1"/>
              </a:solidFill>
            </a:endParaRPr>
          </a:p>
          <a:p>
            <a:pPr lvl="1" algn="r"/>
            <a:endParaRPr lang="en-US" sz="1900" dirty="0">
              <a:solidFill>
                <a:schemeClr val="bg1"/>
              </a:solidFill>
            </a:endParaRPr>
          </a:p>
          <a:p>
            <a:pPr lvl="1" algn="r"/>
            <a:r>
              <a:rPr lang="en-US" sz="1900" dirty="0">
                <a:solidFill>
                  <a:schemeClr val="bg1"/>
                </a:solidFill>
              </a:rPr>
              <a:t>Kamaljit K. Lehal </a:t>
            </a:r>
          </a:p>
          <a:p>
            <a:pPr lvl="1" algn="r"/>
            <a:r>
              <a:rPr lang="en-US" sz="1900" dirty="0">
                <a:solidFill>
                  <a:schemeClr val="bg1"/>
                </a:solidFill>
              </a:rPr>
              <a:t>Barrister &amp; Solicitor</a:t>
            </a:r>
          </a:p>
          <a:p>
            <a:pPr lvl="1" algn="r"/>
            <a:r>
              <a:rPr lang="en-US" sz="1900" dirty="0">
                <a:solidFill>
                  <a:schemeClr val="bg1"/>
                </a:solidFill>
              </a:rPr>
              <a:t>Lehal Law Corporation</a:t>
            </a:r>
          </a:p>
          <a:p>
            <a:pPr lvl="1" algn="r"/>
            <a:r>
              <a:rPr lang="en-US" sz="1900" dirty="0">
                <a:solidFill>
                  <a:schemeClr val="bg1"/>
                </a:solidFill>
              </a:rPr>
              <a:t>kklehal@lehallaw.com</a:t>
            </a:r>
          </a:p>
          <a:p>
            <a:pPr lvl="1" algn="r"/>
            <a:endParaRPr lang="en-US" sz="1900" dirty="0">
              <a:solidFill>
                <a:schemeClr val="bg1"/>
              </a:solidFill>
            </a:endParaRPr>
          </a:p>
          <a:p>
            <a:pPr lvl="1" algn="r"/>
            <a:endParaRPr lang="en-US" sz="1900" dirty="0">
              <a:solidFill>
                <a:schemeClr val="bg1"/>
              </a:solidFill>
            </a:endParaRPr>
          </a:p>
          <a:p>
            <a:pPr lvl="1" algn="r"/>
            <a:r>
              <a:rPr lang="en-US" sz="1900" dirty="0">
                <a:solidFill>
                  <a:schemeClr val="bg1"/>
                </a:solidFill>
              </a:rPr>
              <a:t>June 20, 2023</a:t>
            </a:r>
          </a:p>
          <a:p>
            <a:pPr lvl="1" algn="r"/>
            <a:endParaRPr lang="en-US" sz="1900" dirty="0">
              <a:solidFill>
                <a:schemeClr val="bg1"/>
              </a:solidFill>
            </a:endParaRPr>
          </a:p>
          <a:p>
            <a:pPr lvl="1" algn="r"/>
            <a:endParaRPr lang="en-US" sz="1900" dirty="0">
              <a:solidFill>
                <a:schemeClr val="bg1"/>
              </a:solidFill>
            </a:endParaRPr>
          </a:p>
          <a:p>
            <a:pPr lvl="1" algn="r"/>
            <a:endParaRPr lang="en-US" sz="1900" dirty="0">
              <a:solidFill>
                <a:schemeClr val="bg1"/>
              </a:solidFill>
            </a:endParaRPr>
          </a:p>
          <a:p>
            <a:pPr lvl="1" algn="r"/>
            <a:endParaRPr lang="en-US" sz="1900" dirty="0">
              <a:solidFill>
                <a:schemeClr val="bg1"/>
              </a:solidFill>
            </a:endParaRPr>
          </a:p>
        </p:txBody>
      </p:sp>
      <p:pic>
        <p:nvPicPr>
          <p:cNvPr id="30" name="Picture 29">
            <a:extLst>
              <a:ext uri="{FF2B5EF4-FFF2-40B4-BE49-F238E27FC236}">
                <a16:creationId xmlns:a16="http://schemas.microsoft.com/office/drawing/2014/main" id="{D39E0647-B64D-3AFA-C646-BA7C830B0D4F}"/>
              </a:ext>
            </a:extLst>
          </p:cNvPr>
          <p:cNvPicPr>
            <a:picLocks noChangeAspect="1"/>
          </p:cNvPicPr>
          <p:nvPr/>
        </p:nvPicPr>
        <p:blipFill rotWithShape="1">
          <a:blip r:embed="rId2">
            <a:duotone>
              <a:schemeClr val="accent1">
                <a:shade val="45000"/>
                <a:satMod val="135000"/>
              </a:schemeClr>
              <a:prstClr val="white"/>
            </a:duotone>
          </a:blip>
          <a:srcRect l="10269" r="10271" b="2"/>
          <a:stretch/>
        </p:blipFill>
        <p:spPr>
          <a:xfrm>
            <a:off x="2923308" y="486184"/>
            <a:ext cx="5846042" cy="5885632"/>
          </a:xfrm>
          <a:prstGeom prst="rect">
            <a:avLst/>
          </a:prstGeom>
        </p:spPr>
      </p:pic>
      <p:sp>
        <p:nvSpPr>
          <p:cNvPr id="55" name="Rectangle 54">
            <a:extLst>
              <a:ext uri="{FF2B5EF4-FFF2-40B4-BE49-F238E27FC236}">
                <a16:creationId xmlns:a16="http://schemas.microsoft.com/office/drawing/2014/main" id="{09DFC1FD-759F-47F1-B791-6DD75BB7F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86184"/>
            <a:ext cx="5846042" cy="5885631"/>
          </a:xfrm>
          <a:prstGeom prst="rect">
            <a:avLst/>
          </a:pr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ctrTitle"/>
          </p:nvPr>
        </p:nvSpPr>
        <p:spPr>
          <a:xfrm>
            <a:off x="3224719" y="858475"/>
            <a:ext cx="5238344" cy="5141050"/>
          </a:xfrm>
        </p:spPr>
        <p:txBody>
          <a:bodyPr vert="horz" lIns="91440" tIns="45720" rIns="91440" bIns="45720" rtlCol="0">
            <a:normAutofit/>
          </a:bodyPr>
          <a:lstStyle/>
          <a:p>
            <a:pPr algn="l"/>
            <a:r>
              <a:rPr lang="en-US" sz="5200" spc="100" dirty="0">
                <a:solidFill>
                  <a:srgbClr val="FFFFFF"/>
                </a:solidFill>
              </a:rPr>
              <a:t>Immigration issues in cases of sexual assault and harassment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8A1A6-9C8D-F3C4-7DB0-0E5C6BEF15D7}"/>
              </a:ext>
            </a:extLst>
          </p:cNvPr>
          <p:cNvSpPr>
            <a:spLocks noGrp="1"/>
          </p:cNvSpPr>
          <p:nvPr>
            <p:ph type="title"/>
          </p:nvPr>
        </p:nvSpPr>
        <p:spPr>
          <a:xfrm>
            <a:off x="768096" y="585216"/>
            <a:ext cx="6013704" cy="1499616"/>
          </a:xfrm>
        </p:spPr>
        <p:txBody>
          <a:bodyPr>
            <a:normAutofit/>
          </a:bodyPr>
          <a:lstStyle/>
          <a:p>
            <a:r>
              <a:rPr lang="en-CA" dirty="0"/>
              <a:t>Remedies for trafficked in persons</a:t>
            </a:r>
          </a:p>
        </p:txBody>
      </p:sp>
      <p:sp>
        <p:nvSpPr>
          <p:cNvPr id="3" name="Content Placeholder 2">
            <a:extLst>
              <a:ext uri="{FF2B5EF4-FFF2-40B4-BE49-F238E27FC236}">
                <a16:creationId xmlns:a16="http://schemas.microsoft.com/office/drawing/2014/main" id="{2298AD8D-8F4A-152C-A9C9-C931A7C6C6C2}"/>
              </a:ext>
            </a:extLst>
          </p:cNvPr>
          <p:cNvSpPr>
            <a:spLocks noGrp="1"/>
          </p:cNvSpPr>
          <p:nvPr>
            <p:ph idx="1"/>
          </p:nvPr>
        </p:nvSpPr>
        <p:spPr>
          <a:xfrm>
            <a:off x="768096" y="2286000"/>
            <a:ext cx="6013703" cy="4023360"/>
          </a:xfrm>
        </p:spPr>
        <p:txBody>
          <a:bodyPr>
            <a:normAutofit/>
          </a:bodyPr>
          <a:lstStyle/>
          <a:p>
            <a:pPr>
              <a:buFont typeface="Arial" panose="020B0604020202020204" pitchFamily="34" charset="0"/>
              <a:buChar char="•"/>
            </a:pPr>
            <a:r>
              <a:rPr lang="en-CA" dirty="0"/>
              <a:t> Longer term VTIP – TRP</a:t>
            </a:r>
          </a:p>
          <a:p>
            <a:pPr lvl="1">
              <a:buFont typeface="Arial" panose="020B0604020202020204" pitchFamily="34" charset="0"/>
              <a:buChar char="•"/>
            </a:pPr>
            <a:r>
              <a:rPr lang="en-CA" dirty="0"/>
              <a:t>Starting point again is whether there are reasonable grounds to believe VTIP – may require more robust interviewing</a:t>
            </a:r>
          </a:p>
          <a:p>
            <a:pPr lvl="1">
              <a:buFont typeface="Arial" panose="020B0604020202020204" pitchFamily="34" charset="0"/>
              <a:buChar char="•"/>
            </a:pPr>
            <a:r>
              <a:rPr lang="en-US" b="0" i="0" dirty="0">
                <a:effectLst/>
                <a:latin typeface="Tw Cen MT" panose="020B0602020104020603" pitchFamily="34" charset="0"/>
              </a:rPr>
              <a:t>Officers will need to consider the following factors, as per the MIs, in arriving at a decision to issue a longer-term VTIP TRP:</a:t>
            </a:r>
          </a:p>
          <a:p>
            <a:pPr lvl="2">
              <a:buFont typeface="Arial" panose="020B0604020202020204" pitchFamily="34" charset="0"/>
              <a:buChar char="•"/>
            </a:pPr>
            <a:r>
              <a:rPr lang="en-US" b="0" i="0" dirty="0">
                <a:effectLst/>
                <a:latin typeface="Noto Sans" panose="020B0502040504020204" pitchFamily="34" charset="0"/>
              </a:rPr>
              <a:t>whether it is reasonably safe and possible for the victim to return to and re-establish a life in their country of origin or last permanent residence</a:t>
            </a:r>
          </a:p>
          <a:p>
            <a:pPr lvl="2">
              <a:buFont typeface="Arial" panose="020B0604020202020204" pitchFamily="34" charset="0"/>
              <a:buChar char="•"/>
            </a:pPr>
            <a:r>
              <a:rPr lang="en-US" b="0" i="0" dirty="0">
                <a:effectLst/>
                <a:latin typeface="Noto Sans" panose="020B0502040504020204" pitchFamily="34" charset="0"/>
              </a:rPr>
              <a:t>whether the victims are needed, and willing, to assist authorities in an investigation and/or in criminal proceedings of a trafficking offence</a:t>
            </a:r>
          </a:p>
          <a:p>
            <a:pPr lvl="1">
              <a:buFont typeface="Arial" panose="020B0604020202020204" pitchFamily="34" charset="0"/>
              <a:buChar char="•"/>
            </a:pPr>
            <a:r>
              <a:rPr lang="en-US" dirty="0">
                <a:latin typeface="+mj-lt"/>
              </a:rPr>
              <a:t>Officers are required to be sensitive to the trauma experienced by the individual</a:t>
            </a:r>
            <a:endParaRPr lang="en-CA" dirty="0">
              <a:latin typeface="+mj-lt"/>
            </a:endParaRPr>
          </a:p>
          <a:p>
            <a:endParaRPr lang="en-CA"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5853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049D519-6C9B-62A7-F5FB-A5EEC3F7CD79}"/>
              </a:ext>
            </a:extLst>
          </p:cNvPr>
          <p:cNvSpPr>
            <a:spLocks noGrp="1"/>
          </p:cNvSpPr>
          <p:nvPr>
            <p:ph type="title"/>
          </p:nvPr>
        </p:nvSpPr>
        <p:spPr>
          <a:xfrm>
            <a:off x="482601" y="643467"/>
            <a:ext cx="2561709" cy="5571066"/>
          </a:xfrm>
        </p:spPr>
        <p:txBody>
          <a:bodyPr>
            <a:normAutofit/>
          </a:bodyPr>
          <a:lstStyle/>
          <a:p>
            <a:r>
              <a:rPr lang="en-CA" dirty="0">
                <a:solidFill>
                  <a:srgbClr val="FFFFFF"/>
                </a:solidFill>
              </a:rPr>
              <a:t>Refugees	</a:t>
            </a:r>
          </a:p>
        </p:txBody>
      </p:sp>
      <p:graphicFrame>
        <p:nvGraphicFramePr>
          <p:cNvPr id="5" name="Content Placeholder 2">
            <a:extLst>
              <a:ext uri="{FF2B5EF4-FFF2-40B4-BE49-F238E27FC236}">
                <a16:creationId xmlns:a16="http://schemas.microsoft.com/office/drawing/2014/main" id="{AFB96FFD-AAE6-3A69-D22D-69BD9A96B7ED}"/>
              </a:ext>
            </a:extLst>
          </p:cNvPr>
          <p:cNvGraphicFramePr>
            <a:graphicFrameLocks noGrp="1"/>
          </p:cNvGraphicFramePr>
          <p:nvPr>
            <p:ph idx="1"/>
            <p:extLst>
              <p:ext uri="{D42A27DB-BD31-4B8C-83A1-F6EECF244321}">
                <p14:modId xmlns:p14="http://schemas.microsoft.com/office/powerpoint/2010/main" val="2615003668"/>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5714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7EF9A7A-D58F-D502-4BF1-1655A31ADEF4}"/>
              </a:ext>
            </a:extLst>
          </p:cNvPr>
          <p:cNvSpPr>
            <a:spLocks noGrp="1"/>
          </p:cNvSpPr>
          <p:nvPr>
            <p:ph type="title"/>
          </p:nvPr>
        </p:nvSpPr>
        <p:spPr>
          <a:xfrm>
            <a:off x="482601" y="643467"/>
            <a:ext cx="2561709" cy="5571066"/>
          </a:xfrm>
        </p:spPr>
        <p:txBody>
          <a:bodyPr>
            <a:normAutofit/>
          </a:bodyPr>
          <a:lstStyle/>
          <a:p>
            <a:r>
              <a:rPr lang="en-CA" dirty="0">
                <a:solidFill>
                  <a:srgbClr val="FFFFFF"/>
                </a:solidFill>
              </a:rPr>
              <a:t>Refugee claimant - remedies</a:t>
            </a:r>
          </a:p>
        </p:txBody>
      </p:sp>
      <p:graphicFrame>
        <p:nvGraphicFramePr>
          <p:cNvPr id="5" name="Content Placeholder 2">
            <a:extLst>
              <a:ext uri="{FF2B5EF4-FFF2-40B4-BE49-F238E27FC236}">
                <a16:creationId xmlns:a16="http://schemas.microsoft.com/office/drawing/2014/main" id="{0FC1D05F-9857-A2E1-FC0C-0A4B33BE4460}"/>
              </a:ext>
            </a:extLst>
          </p:cNvPr>
          <p:cNvGraphicFramePr>
            <a:graphicFrameLocks noGrp="1"/>
          </p:cNvGraphicFramePr>
          <p:nvPr>
            <p:ph idx="1"/>
            <p:extLst>
              <p:ext uri="{D42A27DB-BD31-4B8C-83A1-F6EECF244321}">
                <p14:modId xmlns:p14="http://schemas.microsoft.com/office/powerpoint/2010/main" val="1568550692"/>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4248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C6D5EAC-D752-F8DA-0DAE-40B6DD2D95E4}"/>
              </a:ext>
            </a:extLst>
          </p:cNvPr>
          <p:cNvSpPr>
            <a:spLocks noGrp="1"/>
          </p:cNvSpPr>
          <p:nvPr>
            <p:ph type="title"/>
          </p:nvPr>
        </p:nvSpPr>
        <p:spPr>
          <a:xfrm>
            <a:off x="482601" y="643467"/>
            <a:ext cx="2561709" cy="5571066"/>
          </a:xfrm>
        </p:spPr>
        <p:txBody>
          <a:bodyPr>
            <a:normAutofit/>
          </a:bodyPr>
          <a:lstStyle/>
          <a:p>
            <a:r>
              <a:rPr lang="en-CA" dirty="0">
                <a:solidFill>
                  <a:srgbClr val="FFFFFF"/>
                </a:solidFill>
              </a:rPr>
              <a:t>Sponsored persons</a:t>
            </a:r>
          </a:p>
        </p:txBody>
      </p:sp>
      <p:graphicFrame>
        <p:nvGraphicFramePr>
          <p:cNvPr id="5" name="Content Placeholder 2">
            <a:extLst>
              <a:ext uri="{FF2B5EF4-FFF2-40B4-BE49-F238E27FC236}">
                <a16:creationId xmlns:a16="http://schemas.microsoft.com/office/drawing/2014/main" id="{B32750AD-2F47-2720-8953-D71C5DFF7BD0}"/>
              </a:ext>
            </a:extLst>
          </p:cNvPr>
          <p:cNvGraphicFramePr>
            <a:graphicFrameLocks noGrp="1"/>
          </p:cNvGraphicFramePr>
          <p:nvPr>
            <p:ph idx="1"/>
            <p:extLst>
              <p:ext uri="{D42A27DB-BD31-4B8C-83A1-F6EECF244321}">
                <p14:modId xmlns:p14="http://schemas.microsoft.com/office/powerpoint/2010/main" val="2021789473"/>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9257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E1ECBF-2422-3034-E1F7-A305E08B772B}"/>
              </a:ext>
            </a:extLst>
          </p:cNvPr>
          <p:cNvSpPr>
            <a:spLocks noGrp="1"/>
          </p:cNvSpPr>
          <p:nvPr>
            <p:ph type="title"/>
          </p:nvPr>
        </p:nvSpPr>
        <p:spPr>
          <a:xfrm>
            <a:off x="482601" y="643467"/>
            <a:ext cx="2561709" cy="5571066"/>
          </a:xfrm>
        </p:spPr>
        <p:txBody>
          <a:bodyPr>
            <a:normAutofit/>
          </a:bodyPr>
          <a:lstStyle/>
          <a:p>
            <a:r>
              <a:rPr lang="en-CA" sz="4100" dirty="0">
                <a:solidFill>
                  <a:srgbClr val="FFFFFF"/>
                </a:solidFill>
              </a:rPr>
              <a:t>Sponsorship debt</a:t>
            </a:r>
          </a:p>
        </p:txBody>
      </p:sp>
      <p:graphicFrame>
        <p:nvGraphicFramePr>
          <p:cNvPr id="5" name="Content Placeholder 2">
            <a:extLst>
              <a:ext uri="{FF2B5EF4-FFF2-40B4-BE49-F238E27FC236}">
                <a16:creationId xmlns:a16="http://schemas.microsoft.com/office/drawing/2014/main" id="{BA758C93-2C66-6CA7-B6C2-3B24F1C0952F}"/>
              </a:ext>
            </a:extLst>
          </p:cNvPr>
          <p:cNvGraphicFramePr>
            <a:graphicFrameLocks noGrp="1"/>
          </p:cNvGraphicFramePr>
          <p:nvPr>
            <p:ph idx="1"/>
            <p:extLst>
              <p:ext uri="{D42A27DB-BD31-4B8C-83A1-F6EECF244321}">
                <p14:modId xmlns:p14="http://schemas.microsoft.com/office/powerpoint/2010/main" val="2323942904"/>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1049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7D01FF-AC82-42A9-F071-AC839B379EA6}"/>
              </a:ext>
            </a:extLst>
          </p:cNvPr>
          <p:cNvSpPr>
            <a:spLocks noGrp="1"/>
          </p:cNvSpPr>
          <p:nvPr>
            <p:ph type="title"/>
          </p:nvPr>
        </p:nvSpPr>
        <p:spPr>
          <a:xfrm>
            <a:off x="723591" y="804333"/>
            <a:ext cx="2543925" cy="5249334"/>
          </a:xfrm>
        </p:spPr>
        <p:txBody>
          <a:bodyPr>
            <a:normAutofit/>
          </a:bodyPr>
          <a:lstStyle/>
          <a:p>
            <a:pPr algn="r"/>
            <a:r>
              <a:rPr lang="en-CA" sz="3700" dirty="0">
                <a:solidFill>
                  <a:srgbClr val="FFFFFF"/>
                </a:solidFill>
              </a:rPr>
              <a:t>Spousal   relationships </a:t>
            </a:r>
          </a:p>
        </p:txBody>
      </p:sp>
      <p:sp>
        <p:nvSpPr>
          <p:cNvPr id="3" name="Content Placeholder 2">
            <a:extLst>
              <a:ext uri="{FF2B5EF4-FFF2-40B4-BE49-F238E27FC236}">
                <a16:creationId xmlns:a16="http://schemas.microsoft.com/office/drawing/2014/main" id="{BC0EF911-5879-BAA4-9A3F-90A07A54D4E4}"/>
              </a:ext>
            </a:extLst>
          </p:cNvPr>
          <p:cNvSpPr>
            <a:spLocks noGrp="1"/>
          </p:cNvSpPr>
          <p:nvPr>
            <p:ph idx="1"/>
          </p:nvPr>
        </p:nvSpPr>
        <p:spPr>
          <a:xfrm>
            <a:off x="3713286" y="804333"/>
            <a:ext cx="4729502" cy="5249334"/>
          </a:xfrm>
        </p:spPr>
        <p:txBody>
          <a:bodyPr anchor="ctr">
            <a:normAutofit/>
          </a:bodyPr>
          <a:lstStyle/>
          <a:p>
            <a:pPr>
              <a:buFont typeface="Arial" panose="020B0604020202020204" pitchFamily="34" charset="0"/>
              <a:buChar char="•"/>
            </a:pPr>
            <a:r>
              <a:rPr lang="en-CA" dirty="0"/>
              <a:t>Typical scenario a foreign national is in a relationship with a PR or Canadian Citizen.</a:t>
            </a:r>
          </a:p>
          <a:p>
            <a:pPr>
              <a:buFont typeface="Arial" panose="020B0604020202020204" pitchFamily="34" charset="0"/>
              <a:buChar char="•"/>
            </a:pPr>
            <a:r>
              <a:rPr lang="en-CA" dirty="0"/>
              <a:t>Their partner promises to sponsor them and never does or doesn’t complete it.</a:t>
            </a:r>
          </a:p>
          <a:p>
            <a:pPr>
              <a:buFont typeface="Arial" panose="020B0604020202020204" pitchFamily="34" charset="0"/>
              <a:buChar char="•"/>
            </a:pPr>
            <a:r>
              <a:rPr lang="en-CA" dirty="0"/>
              <a:t>They may let their immigration status lapse based on these promises.</a:t>
            </a:r>
          </a:p>
          <a:p>
            <a:pPr>
              <a:buFont typeface="Arial" panose="020B0604020202020204" pitchFamily="34" charset="0"/>
              <a:buChar char="•"/>
            </a:pPr>
            <a:r>
              <a:rPr lang="en-CA" dirty="0"/>
              <a:t>Or they may be on temporary status, visitor, work, student.</a:t>
            </a:r>
          </a:p>
          <a:p>
            <a:pPr>
              <a:buFont typeface="Arial" panose="020B0604020202020204" pitchFamily="34" charset="0"/>
              <a:buChar char="•"/>
            </a:pPr>
            <a:r>
              <a:rPr lang="en-CA" dirty="0"/>
              <a:t>They are typically told if they report the abuse they will be deported.</a:t>
            </a:r>
          </a:p>
          <a:p>
            <a:pPr>
              <a:buFont typeface="Arial" panose="020B0604020202020204" pitchFamily="34" charset="0"/>
              <a:buChar char="•"/>
            </a:pPr>
            <a:r>
              <a:rPr lang="en-CA" dirty="0"/>
              <a:t>For those out of status this is a real risk of removal from Canada.</a:t>
            </a:r>
          </a:p>
        </p:txBody>
      </p:sp>
    </p:spTree>
    <p:extLst>
      <p:ext uri="{BB962C8B-B14F-4D97-AF65-F5344CB8AC3E}">
        <p14:creationId xmlns:p14="http://schemas.microsoft.com/office/powerpoint/2010/main" val="1948424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80370B6-B46C-E8D9-AB43-56F35C0487CD}"/>
              </a:ext>
            </a:extLst>
          </p:cNvPr>
          <p:cNvSpPr>
            <a:spLocks noGrp="1"/>
          </p:cNvSpPr>
          <p:nvPr>
            <p:ph type="title"/>
          </p:nvPr>
        </p:nvSpPr>
        <p:spPr>
          <a:xfrm>
            <a:off x="723591" y="804333"/>
            <a:ext cx="2543925" cy="5249334"/>
          </a:xfrm>
        </p:spPr>
        <p:txBody>
          <a:bodyPr>
            <a:normAutofit/>
          </a:bodyPr>
          <a:lstStyle/>
          <a:p>
            <a:pPr algn="r"/>
            <a:r>
              <a:rPr lang="en-CA" sz="3700" dirty="0">
                <a:solidFill>
                  <a:srgbClr val="FFFFFF"/>
                </a:solidFill>
              </a:rPr>
              <a:t>Spousal relationships - remedies</a:t>
            </a:r>
          </a:p>
        </p:txBody>
      </p:sp>
      <p:sp>
        <p:nvSpPr>
          <p:cNvPr id="3" name="Content Placeholder 2">
            <a:extLst>
              <a:ext uri="{FF2B5EF4-FFF2-40B4-BE49-F238E27FC236}">
                <a16:creationId xmlns:a16="http://schemas.microsoft.com/office/drawing/2014/main" id="{B7B55037-A576-1EB2-A51A-3A9ACA1D32C8}"/>
              </a:ext>
            </a:extLst>
          </p:cNvPr>
          <p:cNvSpPr>
            <a:spLocks noGrp="1"/>
          </p:cNvSpPr>
          <p:nvPr>
            <p:ph idx="1"/>
          </p:nvPr>
        </p:nvSpPr>
        <p:spPr>
          <a:xfrm>
            <a:off x="3713286" y="804333"/>
            <a:ext cx="4729502" cy="5249334"/>
          </a:xfrm>
        </p:spPr>
        <p:txBody>
          <a:bodyPr anchor="ctr">
            <a:normAutofit/>
          </a:bodyPr>
          <a:lstStyle/>
          <a:p>
            <a:pPr>
              <a:buFont typeface="Arial" panose="020B0604020202020204" pitchFamily="34" charset="0"/>
              <a:buChar char="•"/>
            </a:pPr>
            <a:r>
              <a:rPr lang="en-CA" dirty="0"/>
              <a:t>If the person is without status, then they can apply for an expedited TRP with the coding “FV”.</a:t>
            </a:r>
          </a:p>
          <a:p>
            <a:pPr lvl="1">
              <a:buFont typeface="Arial" panose="020B0604020202020204" pitchFamily="34" charset="0"/>
              <a:buChar char="•"/>
            </a:pPr>
            <a:r>
              <a:rPr lang="en-CA" dirty="0"/>
              <a:t>The “FV” is coding that is intended to flag the file for expedited processing.</a:t>
            </a:r>
          </a:p>
          <a:p>
            <a:pPr lvl="1">
              <a:buFont typeface="Arial" panose="020B0604020202020204" pitchFamily="34" charset="0"/>
              <a:buChar char="•"/>
            </a:pPr>
            <a:r>
              <a:rPr lang="en-CA" dirty="0"/>
              <a:t>This will give temporary status in Canada. </a:t>
            </a:r>
          </a:p>
          <a:p>
            <a:pPr lvl="1">
              <a:buFont typeface="Arial" panose="020B0604020202020204" pitchFamily="34" charset="0"/>
              <a:buChar char="•"/>
            </a:pPr>
            <a:r>
              <a:rPr lang="en-CA" dirty="0"/>
              <a:t>Usually a one year TRP is given, but a subsequent one can also be provided.</a:t>
            </a:r>
          </a:p>
          <a:p>
            <a:pPr lvl="1">
              <a:buFont typeface="Arial" panose="020B0604020202020204" pitchFamily="34" charset="0"/>
              <a:buChar char="•"/>
            </a:pPr>
            <a:r>
              <a:rPr lang="en-CA" dirty="0"/>
              <a:t>The individual can simultaneously apply for a work permit</a:t>
            </a:r>
          </a:p>
          <a:p>
            <a:pPr lvl="1">
              <a:buFont typeface="Arial" panose="020B0604020202020204" pitchFamily="34" charset="0"/>
              <a:buChar char="•"/>
            </a:pPr>
            <a:r>
              <a:rPr lang="en-CA" dirty="0"/>
              <a:t>There are no application fees.</a:t>
            </a:r>
          </a:p>
          <a:p>
            <a:pPr lvl="1">
              <a:buFont typeface="Arial" panose="020B0604020202020204" pitchFamily="34" charset="0"/>
              <a:buChar char="•"/>
            </a:pPr>
            <a:r>
              <a:rPr lang="en-CA" dirty="0"/>
              <a:t>Removals is put on hold during this process.</a:t>
            </a:r>
          </a:p>
          <a:p>
            <a:pPr lvl="1">
              <a:buFont typeface="Arial" panose="020B0604020202020204" pitchFamily="34" charset="0"/>
              <a:buChar char="•"/>
            </a:pPr>
            <a:r>
              <a:rPr lang="en-CA" sz="1600" dirty="0">
                <a:hlinkClick r:id="rId2"/>
              </a:rPr>
              <a:t>https://www.canada.ca/en/immigration-refugees-citizenship/corporate/publications-manuals/operational-bulletins-manuals/temporary-residents/permits/family-violence.html</a:t>
            </a:r>
            <a:endParaRPr lang="en-CA" sz="1600" dirty="0"/>
          </a:p>
          <a:p>
            <a:pPr lvl="1">
              <a:buFont typeface="Arial" panose="020B0604020202020204" pitchFamily="34" charset="0"/>
              <a:buChar char="•"/>
            </a:pPr>
            <a:endParaRPr lang="en-CA" dirty="0"/>
          </a:p>
          <a:p>
            <a:pPr marL="128016" lvl="1" indent="0">
              <a:buNone/>
            </a:pPr>
            <a:endParaRPr lang="en-CA" dirty="0"/>
          </a:p>
          <a:p>
            <a:pPr lvl="2">
              <a:buFont typeface="Arial" panose="020B0604020202020204" pitchFamily="34" charset="0"/>
              <a:buChar char="•"/>
            </a:pPr>
            <a:endParaRPr lang="en-CA" dirty="0"/>
          </a:p>
          <a:p>
            <a:pPr lvl="1">
              <a:buFont typeface="Arial" panose="020B0604020202020204" pitchFamily="34" charset="0"/>
              <a:buChar char="•"/>
            </a:pPr>
            <a:endParaRPr lang="en-CA" dirty="0"/>
          </a:p>
          <a:p>
            <a:pPr lvl="1">
              <a:buFont typeface="Arial" panose="020B0604020202020204" pitchFamily="34" charset="0"/>
              <a:buChar char="•"/>
            </a:pPr>
            <a:endParaRPr lang="en-CA" dirty="0"/>
          </a:p>
        </p:txBody>
      </p:sp>
    </p:spTree>
    <p:extLst>
      <p:ext uri="{BB962C8B-B14F-4D97-AF65-F5344CB8AC3E}">
        <p14:creationId xmlns:p14="http://schemas.microsoft.com/office/powerpoint/2010/main" val="1461984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FDBDCC6-D27F-02A4-846D-03CEF4495406}"/>
              </a:ext>
            </a:extLst>
          </p:cNvPr>
          <p:cNvSpPr>
            <a:spLocks noGrp="1"/>
          </p:cNvSpPr>
          <p:nvPr>
            <p:ph type="title"/>
          </p:nvPr>
        </p:nvSpPr>
        <p:spPr>
          <a:xfrm>
            <a:off x="723591" y="804333"/>
            <a:ext cx="2543925" cy="5249334"/>
          </a:xfrm>
        </p:spPr>
        <p:txBody>
          <a:bodyPr>
            <a:normAutofit/>
          </a:bodyPr>
          <a:lstStyle/>
          <a:p>
            <a:pPr algn="r"/>
            <a:r>
              <a:rPr lang="en-CA" sz="3700" dirty="0">
                <a:solidFill>
                  <a:srgbClr val="FFFFFF"/>
                </a:solidFill>
              </a:rPr>
              <a:t>SPOUSAL RELATIONSHIP- remedies</a:t>
            </a:r>
          </a:p>
        </p:txBody>
      </p:sp>
      <p:sp>
        <p:nvSpPr>
          <p:cNvPr id="3" name="Content Placeholder 2">
            <a:extLst>
              <a:ext uri="{FF2B5EF4-FFF2-40B4-BE49-F238E27FC236}">
                <a16:creationId xmlns:a16="http://schemas.microsoft.com/office/drawing/2014/main" id="{3CB9B42C-4B90-DC43-70C9-2847F1FDD1C0}"/>
              </a:ext>
            </a:extLst>
          </p:cNvPr>
          <p:cNvSpPr>
            <a:spLocks noGrp="1"/>
          </p:cNvSpPr>
          <p:nvPr>
            <p:ph idx="1"/>
          </p:nvPr>
        </p:nvSpPr>
        <p:spPr>
          <a:xfrm>
            <a:off x="3713286" y="804333"/>
            <a:ext cx="4729502" cy="5249334"/>
          </a:xfrm>
        </p:spPr>
        <p:txBody>
          <a:bodyPr anchor="ctr">
            <a:normAutofit/>
          </a:bodyPr>
          <a:lstStyle/>
          <a:p>
            <a:pPr>
              <a:buFont typeface="Arial" panose="020B0604020202020204" pitchFamily="34" charset="0"/>
              <a:buChar char="•"/>
            </a:pPr>
            <a:r>
              <a:rPr lang="en-CA" dirty="0"/>
              <a:t>The individual can also apply for a H &amp; C application with coding “FV”</a:t>
            </a:r>
          </a:p>
          <a:p>
            <a:pPr lvl="1">
              <a:buFont typeface="Arial" panose="020B0604020202020204" pitchFamily="34" charset="0"/>
              <a:buChar char="•"/>
            </a:pPr>
            <a:r>
              <a:rPr lang="en-CA" dirty="0"/>
              <a:t>This will give them permanent resident status in Canada.</a:t>
            </a:r>
          </a:p>
          <a:p>
            <a:pPr lvl="1">
              <a:buFont typeface="Arial" panose="020B0604020202020204" pitchFamily="34" charset="0"/>
              <a:buChar char="•"/>
            </a:pPr>
            <a:r>
              <a:rPr lang="en-CA" dirty="0"/>
              <a:t>Once approval in principal is given, they can apply for a work permit.</a:t>
            </a:r>
          </a:p>
          <a:p>
            <a:pPr lvl="1">
              <a:buFont typeface="Arial" panose="020B0604020202020204" pitchFamily="34" charset="0"/>
              <a:buChar char="•"/>
            </a:pPr>
            <a:r>
              <a:rPr lang="en-CA" dirty="0"/>
              <a:t>Note: social assistance and inadmissibility – officer can waive this provision (s.39 </a:t>
            </a:r>
            <a:r>
              <a:rPr lang="en-CA" i="1" dirty="0"/>
              <a:t>IRPA).</a:t>
            </a:r>
            <a:endParaRPr lang="en-CA" dirty="0"/>
          </a:p>
          <a:p>
            <a:pPr lvl="1">
              <a:buFont typeface="Arial" panose="020B0604020202020204" pitchFamily="34" charset="0"/>
              <a:buChar char="•"/>
            </a:pPr>
            <a:r>
              <a:rPr lang="en-CA" dirty="0"/>
              <a:t>Removals is not put on hold but typically with expedited processing this should not be a big hurdle.</a:t>
            </a:r>
          </a:p>
          <a:p>
            <a:pPr lvl="2">
              <a:buFont typeface="Arial" panose="020B0604020202020204" pitchFamily="34" charset="0"/>
              <a:buChar char="•"/>
            </a:pPr>
            <a:r>
              <a:rPr lang="en-CA" dirty="0"/>
              <a:t>But if removals is being pursued a Deferral can be requested.</a:t>
            </a:r>
          </a:p>
          <a:p>
            <a:pPr lvl="2">
              <a:buFont typeface="Arial" panose="020B0604020202020204" pitchFamily="34" charset="0"/>
              <a:buChar char="•"/>
            </a:pPr>
            <a:r>
              <a:rPr lang="en-CA" dirty="0"/>
              <a:t>And if required a Stay of Removals through Federal Court.</a:t>
            </a:r>
          </a:p>
          <a:p>
            <a:endParaRPr lang="en-CA" dirty="0"/>
          </a:p>
        </p:txBody>
      </p:sp>
    </p:spTree>
    <p:extLst>
      <p:ext uri="{BB962C8B-B14F-4D97-AF65-F5344CB8AC3E}">
        <p14:creationId xmlns:p14="http://schemas.microsoft.com/office/powerpoint/2010/main" val="3163031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22B95D5-884F-4028-AFD4-5CE85781EB8E}"/>
              </a:ext>
            </a:extLst>
          </p:cNvPr>
          <p:cNvSpPr>
            <a:spLocks noGrp="1"/>
          </p:cNvSpPr>
          <p:nvPr>
            <p:ph type="title"/>
          </p:nvPr>
        </p:nvSpPr>
        <p:spPr>
          <a:xfrm>
            <a:off x="723591" y="804333"/>
            <a:ext cx="2543925" cy="5249334"/>
          </a:xfrm>
        </p:spPr>
        <p:txBody>
          <a:bodyPr>
            <a:normAutofit/>
          </a:bodyPr>
          <a:lstStyle/>
          <a:p>
            <a:pPr algn="r"/>
            <a:r>
              <a:rPr lang="en-CA" sz="4100" dirty="0">
                <a:solidFill>
                  <a:srgbClr val="FFFFFF"/>
                </a:solidFill>
              </a:rPr>
              <a:t>Evidence in support of TRPS AND h &amp; c APPLICAITONS</a:t>
            </a:r>
          </a:p>
        </p:txBody>
      </p:sp>
      <p:sp>
        <p:nvSpPr>
          <p:cNvPr id="3" name="Content Placeholder 2">
            <a:extLst>
              <a:ext uri="{FF2B5EF4-FFF2-40B4-BE49-F238E27FC236}">
                <a16:creationId xmlns:a16="http://schemas.microsoft.com/office/drawing/2014/main" id="{0826CFEC-8C5B-4285-A884-435781D63F0E}"/>
              </a:ext>
            </a:extLst>
          </p:cNvPr>
          <p:cNvSpPr>
            <a:spLocks noGrp="1"/>
          </p:cNvSpPr>
          <p:nvPr>
            <p:ph idx="1"/>
          </p:nvPr>
        </p:nvSpPr>
        <p:spPr>
          <a:xfrm>
            <a:off x="3713286" y="804333"/>
            <a:ext cx="4729502" cy="5249334"/>
          </a:xfrm>
        </p:spPr>
        <p:txBody>
          <a:bodyPr anchor="ctr">
            <a:normAutofit/>
          </a:bodyPr>
          <a:lstStyle/>
          <a:p>
            <a:pPr>
              <a:buFont typeface="Arial" panose="020B0604020202020204" pitchFamily="34" charset="0"/>
              <a:buChar char="•"/>
            </a:pPr>
            <a:r>
              <a:rPr lang="en-CA" dirty="0"/>
              <a:t>Evidence could include:</a:t>
            </a:r>
          </a:p>
          <a:p>
            <a:pPr lvl="1">
              <a:buFont typeface="Arial" panose="020B0604020202020204" pitchFamily="34" charset="0"/>
              <a:buChar char="•"/>
            </a:pPr>
            <a:r>
              <a:rPr lang="en-CA" dirty="0"/>
              <a:t>Police records</a:t>
            </a:r>
          </a:p>
          <a:p>
            <a:pPr lvl="1">
              <a:buFont typeface="Arial" panose="020B0604020202020204" pitchFamily="34" charset="0"/>
              <a:buChar char="•"/>
            </a:pPr>
            <a:r>
              <a:rPr lang="en-CA" dirty="0"/>
              <a:t>Criminal or family court documents</a:t>
            </a:r>
          </a:p>
          <a:p>
            <a:pPr lvl="1">
              <a:buFont typeface="Arial" panose="020B0604020202020204" pitchFamily="34" charset="0"/>
              <a:buChar char="•"/>
            </a:pPr>
            <a:r>
              <a:rPr lang="en-CA" dirty="0"/>
              <a:t>Letters, statements or reports from </a:t>
            </a:r>
          </a:p>
          <a:p>
            <a:pPr lvl="2">
              <a:buFont typeface="Arial" panose="020B0604020202020204" pitchFamily="34" charset="0"/>
              <a:buChar char="•"/>
            </a:pPr>
            <a:r>
              <a:rPr lang="en-CA" dirty="0"/>
              <a:t>Victim assistance program</a:t>
            </a:r>
          </a:p>
          <a:p>
            <a:pPr lvl="2">
              <a:buFont typeface="Arial" panose="020B0604020202020204" pitchFamily="34" charset="0"/>
              <a:buChar char="•"/>
            </a:pPr>
            <a:r>
              <a:rPr lang="en-CA" dirty="0"/>
              <a:t>Women’s shelter or domestic abuse support organization</a:t>
            </a:r>
          </a:p>
          <a:p>
            <a:pPr lvl="2">
              <a:buFont typeface="Arial" panose="020B0604020202020204" pitchFamily="34" charset="0"/>
              <a:buChar char="•"/>
            </a:pPr>
            <a:r>
              <a:rPr lang="en-CA" dirty="0"/>
              <a:t>Hospital</a:t>
            </a:r>
          </a:p>
          <a:p>
            <a:pPr lvl="2">
              <a:buFont typeface="Arial" panose="020B0604020202020204" pitchFamily="34" charset="0"/>
              <a:buChar char="•"/>
            </a:pPr>
            <a:r>
              <a:rPr lang="en-CA" dirty="0"/>
              <a:t>Medical doctor or healthcare professional</a:t>
            </a:r>
          </a:p>
          <a:p>
            <a:pPr lvl="2">
              <a:buFont typeface="Arial" panose="020B0604020202020204" pitchFamily="34" charset="0"/>
              <a:buChar char="•"/>
            </a:pPr>
            <a:r>
              <a:rPr lang="en-CA" dirty="0"/>
              <a:t>Counsellor</a:t>
            </a:r>
          </a:p>
          <a:p>
            <a:pPr lvl="2">
              <a:buFont typeface="Arial" panose="020B0604020202020204" pitchFamily="34" charset="0"/>
              <a:buChar char="•"/>
            </a:pPr>
            <a:r>
              <a:rPr lang="en-CA" dirty="0"/>
              <a:t>Family, friends, neighbour, co-worker, witnesses</a:t>
            </a:r>
          </a:p>
          <a:p>
            <a:pPr lvl="1">
              <a:buFont typeface="Arial" panose="020B0604020202020204" pitchFamily="34" charset="0"/>
              <a:buChar char="•"/>
            </a:pPr>
            <a:r>
              <a:rPr lang="en-CA" dirty="0"/>
              <a:t>Assessments by:</a:t>
            </a:r>
          </a:p>
          <a:p>
            <a:pPr lvl="2">
              <a:buFont typeface="Arial" panose="020B0604020202020204" pitchFamily="34" charset="0"/>
              <a:buChar char="•"/>
            </a:pPr>
            <a:r>
              <a:rPr lang="en-CA" dirty="0"/>
              <a:t>Psychologist</a:t>
            </a:r>
          </a:p>
          <a:p>
            <a:pPr lvl="2">
              <a:buFont typeface="Arial" panose="020B0604020202020204" pitchFamily="34" charset="0"/>
              <a:buChar char="•"/>
            </a:pPr>
            <a:r>
              <a:rPr lang="en-CA" dirty="0"/>
              <a:t>Psychiatrist</a:t>
            </a:r>
          </a:p>
          <a:p>
            <a:pPr lvl="2">
              <a:buFont typeface="Arial" panose="020B0604020202020204" pitchFamily="34" charset="0"/>
              <a:buChar char="•"/>
            </a:pPr>
            <a:r>
              <a:rPr lang="en-CA" dirty="0"/>
              <a:t>Other health care professional</a:t>
            </a:r>
          </a:p>
          <a:p>
            <a:pPr lvl="1">
              <a:buFont typeface="Arial" panose="020B0604020202020204" pitchFamily="34" charset="0"/>
              <a:buChar char="•"/>
            </a:pPr>
            <a:r>
              <a:rPr lang="en-CA" dirty="0"/>
              <a:t>Photos of injuries</a:t>
            </a:r>
          </a:p>
          <a:p>
            <a:pPr lvl="1">
              <a:buFont typeface="Arial" panose="020B0604020202020204" pitchFamily="34" charset="0"/>
              <a:buChar char="•"/>
            </a:pPr>
            <a:r>
              <a:rPr lang="en-CA" dirty="0"/>
              <a:t>Copies of emails or text messages</a:t>
            </a:r>
          </a:p>
          <a:p>
            <a:pPr lvl="2">
              <a:buFont typeface="Arial" panose="020B0604020202020204" pitchFamily="34" charset="0"/>
              <a:buChar char="•"/>
            </a:pPr>
            <a:endParaRPr lang="en-CA" dirty="0"/>
          </a:p>
          <a:p>
            <a:pPr lvl="2">
              <a:buFont typeface="Arial" panose="020B0604020202020204" pitchFamily="34" charset="0"/>
              <a:buChar char="•"/>
            </a:pPr>
            <a:endParaRPr lang="en-CA" dirty="0"/>
          </a:p>
        </p:txBody>
      </p:sp>
    </p:spTree>
    <p:extLst>
      <p:ext uri="{BB962C8B-B14F-4D97-AF65-F5344CB8AC3E}">
        <p14:creationId xmlns:p14="http://schemas.microsoft.com/office/powerpoint/2010/main" val="992038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71ADB8-C937-4430-A018-5057C0C2D8E7}"/>
              </a:ext>
            </a:extLst>
          </p:cNvPr>
          <p:cNvSpPr>
            <a:spLocks noGrp="1"/>
          </p:cNvSpPr>
          <p:nvPr>
            <p:ph type="title"/>
          </p:nvPr>
        </p:nvSpPr>
        <p:spPr>
          <a:xfrm>
            <a:off x="723591" y="804333"/>
            <a:ext cx="2543925" cy="5249334"/>
          </a:xfrm>
        </p:spPr>
        <p:txBody>
          <a:bodyPr>
            <a:normAutofit/>
          </a:bodyPr>
          <a:lstStyle/>
          <a:p>
            <a:pPr algn="r"/>
            <a:r>
              <a:rPr lang="en-CA" dirty="0">
                <a:solidFill>
                  <a:srgbClr val="FFFFFF"/>
                </a:solidFill>
              </a:rPr>
              <a:t>Factors considered in H &amp; C application</a:t>
            </a:r>
          </a:p>
        </p:txBody>
      </p:sp>
      <p:sp>
        <p:nvSpPr>
          <p:cNvPr id="3" name="Content Placeholder 2">
            <a:extLst>
              <a:ext uri="{FF2B5EF4-FFF2-40B4-BE49-F238E27FC236}">
                <a16:creationId xmlns:a16="http://schemas.microsoft.com/office/drawing/2014/main" id="{1B2EBDFC-0430-48E6-BBA0-DA42C609952F}"/>
              </a:ext>
            </a:extLst>
          </p:cNvPr>
          <p:cNvSpPr>
            <a:spLocks noGrp="1"/>
          </p:cNvSpPr>
          <p:nvPr>
            <p:ph idx="1"/>
          </p:nvPr>
        </p:nvSpPr>
        <p:spPr>
          <a:xfrm>
            <a:off x="3713286" y="804333"/>
            <a:ext cx="4729502" cy="5249334"/>
          </a:xfrm>
        </p:spPr>
        <p:txBody>
          <a:bodyPr anchor="ctr">
            <a:normAutofit/>
          </a:bodyPr>
          <a:lstStyle/>
          <a:p>
            <a:r>
              <a:rPr lang="en-CA" dirty="0"/>
              <a:t>In an H &amp; C application the following factors are considered:</a:t>
            </a:r>
            <a:endParaRPr lang="en-US" dirty="0"/>
          </a:p>
          <a:p>
            <a:pPr lvl="0">
              <a:buFont typeface="Arial" panose="020B0604020202020204" pitchFamily="34" charset="0"/>
              <a:buChar char="•"/>
            </a:pPr>
            <a:r>
              <a:rPr lang="en-CA" dirty="0"/>
              <a:t>Hardship in being asked to leave Canada;</a:t>
            </a:r>
            <a:endParaRPr lang="en-US" dirty="0"/>
          </a:p>
          <a:p>
            <a:pPr lvl="0">
              <a:buFont typeface="Arial" panose="020B0604020202020204" pitchFamily="34" charset="0"/>
              <a:buChar char="•"/>
            </a:pPr>
            <a:r>
              <a:rPr lang="en-CA" dirty="0"/>
              <a:t>Family Relationships;</a:t>
            </a:r>
            <a:endParaRPr lang="en-US" dirty="0"/>
          </a:p>
          <a:p>
            <a:pPr lvl="0">
              <a:buFont typeface="Arial" panose="020B0604020202020204" pitchFamily="34" charset="0"/>
              <a:buChar char="•"/>
            </a:pPr>
            <a:r>
              <a:rPr lang="en-CA" dirty="0"/>
              <a:t>Best Interests of the Child;</a:t>
            </a:r>
            <a:endParaRPr lang="en-US" dirty="0"/>
          </a:p>
          <a:p>
            <a:pPr lvl="0">
              <a:buFont typeface="Arial" panose="020B0604020202020204" pitchFamily="34" charset="0"/>
              <a:buChar char="•"/>
            </a:pPr>
            <a:r>
              <a:rPr lang="en-CA" dirty="0"/>
              <a:t>Degree of establishment to Canada;</a:t>
            </a:r>
            <a:endParaRPr lang="en-US" dirty="0"/>
          </a:p>
          <a:p>
            <a:pPr lvl="0">
              <a:buFont typeface="Arial" panose="020B0604020202020204" pitchFamily="34" charset="0"/>
              <a:buChar char="•"/>
            </a:pPr>
            <a:r>
              <a:rPr lang="en-US" dirty="0"/>
              <a:t>Financial Resources</a:t>
            </a:r>
          </a:p>
          <a:p>
            <a:endParaRPr lang="en-CA" dirty="0"/>
          </a:p>
        </p:txBody>
      </p:sp>
    </p:spTree>
    <p:extLst>
      <p:ext uri="{BB962C8B-B14F-4D97-AF65-F5344CB8AC3E}">
        <p14:creationId xmlns:p14="http://schemas.microsoft.com/office/powerpoint/2010/main" val="3335460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43467"/>
            <a:ext cx="2561709" cy="5571066"/>
          </a:xfrm>
        </p:spPr>
        <p:txBody>
          <a:bodyPr>
            <a:normAutofit/>
          </a:bodyPr>
          <a:lstStyle/>
          <a:p>
            <a:r>
              <a:rPr lang="en-CA" sz="4100" dirty="0">
                <a:solidFill>
                  <a:srgbClr val="FFFFFF"/>
                </a:solidFill>
              </a:rPr>
              <a:t>Victims of sexual assault and or sexual harassment</a:t>
            </a:r>
          </a:p>
        </p:txBody>
      </p:sp>
      <p:graphicFrame>
        <p:nvGraphicFramePr>
          <p:cNvPr id="15" name="Content Placeholder 2">
            <a:extLst>
              <a:ext uri="{FF2B5EF4-FFF2-40B4-BE49-F238E27FC236}">
                <a16:creationId xmlns:a16="http://schemas.microsoft.com/office/drawing/2014/main" id="{73AFAEB4-EF05-8168-FC15-4146D034F369}"/>
              </a:ext>
            </a:extLst>
          </p:cNvPr>
          <p:cNvGraphicFramePr>
            <a:graphicFrameLocks noGrp="1"/>
          </p:cNvGraphicFramePr>
          <p:nvPr>
            <p:ph idx="1"/>
            <p:extLst>
              <p:ext uri="{D42A27DB-BD31-4B8C-83A1-F6EECF244321}">
                <p14:modId xmlns:p14="http://schemas.microsoft.com/office/powerpoint/2010/main" val="1915039286"/>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5F32701-8D3A-45AF-9042-9638E6A24C0E}"/>
              </a:ext>
            </a:extLst>
          </p:cNvPr>
          <p:cNvSpPr>
            <a:spLocks noGrp="1"/>
          </p:cNvSpPr>
          <p:nvPr>
            <p:ph type="title"/>
          </p:nvPr>
        </p:nvSpPr>
        <p:spPr>
          <a:xfrm>
            <a:off x="723591" y="804333"/>
            <a:ext cx="2543925" cy="5249334"/>
          </a:xfrm>
        </p:spPr>
        <p:txBody>
          <a:bodyPr>
            <a:normAutofit/>
          </a:bodyPr>
          <a:lstStyle/>
          <a:p>
            <a:pPr algn="r"/>
            <a:r>
              <a:rPr lang="en-CA" dirty="0">
                <a:solidFill>
                  <a:srgbClr val="FFFFFF"/>
                </a:solidFill>
              </a:rPr>
              <a:t>Hardship in leaving canada</a:t>
            </a:r>
          </a:p>
        </p:txBody>
      </p:sp>
      <p:sp>
        <p:nvSpPr>
          <p:cNvPr id="3" name="Content Placeholder 2">
            <a:extLst>
              <a:ext uri="{FF2B5EF4-FFF2-40B4-BE49-F238E27FC236}">
                <a16:creationId xmlns:a16="http://schemas.microsoft.com/office/drawing/2014/main" id="{4D806816-9F30-4811-9392-C9849519E24A}"/>
              </a:ext>
            </a:extLst>
          </p:cNvPr>
          <p:cNvSpPr>
            <a:spLocks noGrp="1"/>
          </p:cNvSpPr>
          <p:nvPr>
            <p:ph idx="1"/>
          </p:nvPr>
        </p:nvSpPr>
        <p:spPr>
          <a:xfrm>
            <a:off x="3713286" y="804333"/>
            <a:ext cx="4729502" cy="5249334"/>
          </a:xfrm>
        </p:spPr>
        <p:txBody>
          <a:bodyPr anchor="ctr">
            <a:normAutofit/>
          </a:bodyPr>
          <a:lstStyle/>
          <a:p>
            <a:pPr>
              <a:buFont typeface="Arial" panose="020B0604020202020204" pitchFamily="34" charset="0"/>
              <a:buChar char="•"/>
            </a:pPr>
            <a:r>
              <a:rPr lang="en-CA" dirty="0"/>
              <a:t>Examples: </a:t>
            </a:r>
          </a:p>
          <a:p>
            <a:pPr lvl="1">
              <a:buFont typeface="Arial" panose="020B0604020202020204" pitchFamily="34" charset="0"/>
              <a:buChar char="•"/>
            </a:pPr>
            <a:r>
              <a:rPr lang="en-CA" dirty="0"/>
              <a:t>Children in Canada and court orders preventing removal.</a:t>
            </a:r>
          </a:p>
          <a:p>
            <a:pPr lvl="1">
              <a:buFont typeface="Arial" panose="020B0604020202020204" pitchFamily="34" charset="0"/>
              <a:buChar char="•"/>
            </a:pPr>
            <a:r>
              <a:rPr lang="en-CA" dirty="0"/>
              <a:t>Pending criminal charges and need to testify.</a:t>
            </a:r>
          </a:p>
          <a:p>
            <a:pPr lvl="1">
              <a:buFont typeface="Arial" panose="020B0604020202020204" pitchFamily="34" charset="0"/>
              <a:buChar char="•"/>
            </a:pPr>
            <a:r>
              <a:rPr lang="en-CA" dirty="0"/>
              <a:t>Resources and counselling in Canada.</a:t>
            </a:r>
          </a:p>
          <a:p>
            <a:pPr lvl="1">
              <a:buFont typeface="Arial" panose="020B0604020202020204" pitchFamily="34" charset="0"/>
              <a:buChar char="•"/>
            </a:pPr>
            <a:r>
              <a:rPr lang="en-CA" dirty="0"/>
              <a:t>Lack of similar resources in home country.</a:t>
            </a:r>
          </a:p>
          <a:p>
            <a:pPr lvl="1">
              <a:buFont typeface="Arial" panose="020B0604020202020204" pitchFamily="34" charset="0"/>
              <a:buChar char="•"/>
            </a:pPr>
            <a:r>
              <a:rPr lang="en-CA" dirty="0"/>
              <a:t>Inability of family abroad to support the woman.</a:t>
            </a:r>
          </a:p>
          <a:p>
            <a:pPr lvl="1">
              <a:buFont typeface="Arial" panose="020B0604020202020204" pitchFamily="34" charset="0"/>
              <a:buChar char="•"/>
            </a:pPr>
            <a:r>
              <a:rPr lang="en-CA" dirty="0"/>
              <a:t>Family abroad concerned with dishonor and shame if the woman returns.</a:t>
            </a:r>
          </a:p>
          <a:p>
            <a:pPr lvl="1">
              <a:buFont typeface="Arial" panose="020B0604020202020204" pitchFamily="34" charset="0"/>
              <a:buChar char="•"/>
            </a:pPr>
            <a:r>
              <a:rPr lang="en-CA" dirty="0"/>
              <a:t>Risks to safety of single woman returning to home country.</a:t>
            </a:r>
          </a:p>
          <a:p>
            <a:pPr lvl="1">
              <a:buFont typeface="Arial" panose="020B0604020202020204" pitchFamily="34" charset="0"/>
              <a:buChar char="•"/>
            </a:pPr>
            <a:endParaRPr lang="en-CA" dirty="0"/>
          </a:p>
          <a:p>
            <a:pPr lvl="1">
              <a:buFont typeface="Arial" panose="020B0604020202020204" pitchFamily="34" charset="0"/>
              <a:buChar char="•"/>
            </a:pPr>
            <a:endParaRPr lang="en-CA" dirty="0"/>
          </a:p>
        </p:txBody>
      </p:sp>
    </p:spTree>
    <p:extLst>
      <p:ext uri="{BB962C8B-B14F-4D97-AF65-F5344CB8AC3E}">
        <p14:creationId xmlns:p14="http://schemas.microsoft.com/office/powerpoint/2010/main" val="229643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EA74EC-999F-4CBC-9659-97A9311DEDA7}"/>
              </a:ext>
            </a:extLst>
          </p:cNvPr>
          <p:cNvSpPr>
            <a:spLocks noGrp="1"/>
          </p:cNvSpPr>
          <p:nvPr>
            <p:ph type="title"/>
          </p:nvPr>
        </p:nvSpPr>
        <p:spPr>
          <a:xfrm>
            <a:off x="723591" y="804333"/>
            <a:ext cx="2543925" cy="5249334"/>
          </a:xfrm>
        </p:spPr>
        <p:txBody>
          <a:bodyPr>
            <a:normAutofit/>
          </a:bodyPr>
          <a:lstStyle/>
          <a:p>
            <a:pPr algn="r"/>
            <a:r>
              <a:rPr lang="en-CA" sz="3700" dirty="0">
                <a:solidFill>
                  <a:srgbClr val="FFFFFF"/>
                </a:solidFill>
              </a:rPr>
              <a:t>Family relationships</a:t>
            </a:r>
          </a:p>
        </p:txBody>
      </p:sp>
      <p:sp>
        <p:nvSpPr>
          <p:cNvPr id="3" name="Content Placeholder 2">
            <a:extLst>
              <a:ext uri="{FF2B5EF4-FFF2-40B4-BE49-F238E27FC236}">
                <a16:creationId xmlns:a16="http://schemas.microsoft.com/office/drawing/2014/main" id="{30BE6FCE-50BB-4915-8BC7-F81C7C3E4301}"/>
              </a:ext>
            </a:extLst>
          </p:cNvPr>
          <p:cNvSpPr>
            <a:spLocks noGrp="1"/>
          </p:cNvSpPr>
          <p:nvPr>
            <p:ph idx="1"/>
          </p:nvPr>
        </p:nvSpPr>
        <p:spPr>
          <a:xfrm>
            <a:off x="3713286" y="804333"/>
            <a:ext cx="4729502" cy="5249334"/>
          </a:xfrm>
        </p:spPr>
        <p:txBody>
          <a:bodyPr anchor="ctr">
            <a:normAutofit/>
          </a:bodyPr>
          <a:lstStyle/>
          <a:p>
            <a:pPr marL="0" indent="0">
              <a:buNone/>
            </a:pPr>
            <a:r>
              <a:rPr lang="en-CA" dirty="0"/>
              <a:t>Points that could be made:</a:t>
            </a:r>
          </a:p>
          <a:p>
            <a:pPr>
              <a:buFont typeface="Arial" panose="020B0604020202020204" pitchFamily="34" charset="0"/>
              <a:buChar char="•"/>
            </a:pPr>
            <a:r>
              <a:rPr lang="en-CA" dirty="0"/>
              <a:t>There is lack of family support in home country.</a:t>
            </a:r>
          </a:p>
          <a:p>
            <a:pPr>
              <a:buFont typeface="Arial" panose="020B0604020202020204" pitchFamily="34" charset="0"/>
              <a:buChar char="•"/>
            </a:pPr>
            <a:r>
              <a:rPr lang="en-CA" dirty="0"/>
              <a:t>If there are children involved there may be an inability for any family abroad to provide the support they need.</a:t>
            </a:r>
          </a:p>
          <a:p>
            <a:pPr>
              <a:buFont typeface="Arial" panose="020B0604020202020204" pitchFamily="34" charset="0"/>
              <a:buChar char="•"/>
            </a:pPr>
            <a:r>
              <a:rPr lang="en-CA" dirty="0"/>
              <a:t>Feelings of dishonor and shame by family abroad.</a:t>
            </a:r>
          </a:p>
          <a:p>
            <a:pPr>
              <a:buFont typeface="Arial" panose="020B0604020202020204" pitchFamily="34" charset="0"/>
              <a:buChar char="•"/>
            </a:pPr>
            <a:r>
              <a:rPr lang="en-CA" dirty="0"/>
              <a:t>There are family or friends in Canada that can be a source of support.</a:t>
            </a:r>
          </a:p>
          <a:p>
            <a:pPr marL="0" indent="0">
              <a:buNone/>
            </a:pPr>
            <a:endParaRPr lang="en-CA" dirty="0"/>
          </a:p>
        </p:txBody>
      </p:sp>
    </p:spTree>
    <p:extLst>
      <p:ext uri="{BB962C8B-B14F-4D97-AF65-F5344CB8AC3E}">
        <p14:creationId xmlns:p14="http://schemas.microsoft.com/office/powerpoint/2010/main" val="433085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674D0C-F699-4A57-80EC-0A5E1DB9DE4B}"/>
              </a:ext>
            </a:extLst>
          </p:cNvPr>
          <p:cNvSpPr>
            <a:spLocks noGrp="1"/>
          </p:cNvSpPr>
          <p:nvPr>
            <p:ph type="title"/>
          </p:nvPr>
        </p:nvSpPr>
        <p:spPr>
          <a:xfrm>
            <a:off x="723591" y="804333"/>
            <a:ext cx="2543925" cy="5249334"/>
          </a:xfrm>
        </p:spPr>
        <p:txBody>
          <a:bodyPr>
            <a:normAutofit/>
          </a:bodyPr>
          <a:lstStyle/>
          <a:p>
            <a:pPr algn="r"/>
            <a:r>
              <a:rPr lang="en-CA" dirty="0">
                <a:solidFill>
                  <a:srgbClr val="FFFFFF"/>
                </a:solidFill>
              </a:rPr>
              <a:t>Best interests of the child</a:t>
            </a:r>
          </a:p>
        </p:txBody>
      </p:sp>
      <p:sp>
        <p:nvSpPr>
          <p:cNvPr id="3" name="Content Placeholder 2">
            <a:extLst>
              <a:ext uri="{FF2B5EF4-FFF2-40B4-BE49-F238E27FC236}">
                <a16:creationId xmlns:a16="http://schemas.microsoft.com/office/drawing/2014/main" id="{2C2AA2EA-008A-4663-9673-99528D873CE2}"/>
              </a:ext>
            </a:extLst>
          </p:cNvPr>
          <p:cNvSpPr>
            <a:spLocks noGrp="1"/>
          </p:cNvSpPr>
          <p:nvPr>
            <p:ph idx="1"/>
          </p:nvPr>
        </p:nvSpPr>
        <p:spPr>
          <a:xfrm>
            <a:off x="3713286" y="804333"/>
            <a:ext cx="4729502" cy="5249334"/>
          </a:xfrm>
        </p:spPr>
        <p:txBody>
          <a:bodyPr anchor="ctr">
            <a:normAutofit lnSpcReduction="10000"/>
          </a:bodyPr>
          <a:lstStyle/>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r>
              <a:rPr lang="en-CA" dirty="0"/>
              <a:t>This is an important criteria, a lot of consideration is given to what is in the best interests of any child.</a:t>
            </a:r>
          </a:p>
          <a:p>
            <a:pPr>
              <a:buFont typeface="Arial" panose="020B0604020202020204" pitchFamily="34" charset="0"/>
              <a:buChar char="•"/>
            </a:pPr>
            <a:r>
              <a:rPr lang="en-CA" dirty="0"/>
              <a:t>If the child/ren has witnessed abuse and needs counselling.</a:t>
            </a:r>
          </a:p>
          <a:p>
            <a:pPr>
              <a:buFont typeface="Arial" panose="020B0604020202020204" pitchFamily="34" charset="0"/>
              <a:buChar char="•"/>
            </a:pPr>
            <a:r>
              <a:rPr lang="en-CA" dirty="0"/>
              <a:t>If there are custody issues and order preventing removal of the child/ren from the Canada.</a:t>
            </a:r>
          </a:p>
          <a:p>
            <a:pPr>
              <a:buFont typeface="Arial" panose="020B0604020202020204" pitchFamily="34" charset="0"/>
              <a:buChar char="•"/>
            </a:pPr>
            <a:r>
              <a:rPr lang="en-CA" dirty="0"/>
              <a:t>The best interests in the child/ren having some form of contact with the abusive spouse.</a:t>
            </a:r>
          </a:p>
          <a:p>
            <a:pPr>
              <a:buFont typeface="Arial" panose="020B0604020202020204" pitchFamily="34" charset="0"/>
              <a:buChar char="•"/>
            </a:pPr>
            <a:r>
              <a:rPr lang="en-CA" dirty="0"/>
              <a:t>If schooling and other supports are in place in Canada and would be difficult to obtain outside of Canada;</a:t>
            </a:r>
          </a:p>
          <a:p>
            <a:pPr marL="0" indent="0">
              <a:buNone/>
            </a:pPr>
            <a:endParaRPr lang="en-CA" dirty="0"/>
          </a:p>
          <a:p>
            <a:endParaRPr lang="en-CA" dirty="0"/>
          </a:p>
          <a:p>
            <a:endParaRPr lang="en-CA" dirty="0"/>
          </a:p>
          <a:p>
            <a:pPr>
              <a:buFont typeface="Arial" panose="020B0604020202020204" pitchFamily="34" charset="0"/>
              <a:buChar char="•"/>
            </a:pPr>
            <a:endParaRPr lang="en-CA" dirty="0"/>
          </a:p>
        </p:txBody>
      </p:sp>
    </p:spTree>
    <p:extLst>
      <p:ext uri="{BB962C8B-B14F-4D97-AF65-F5344CB8AC3E}">
        <p14:creationId xmlns:p14="http://schemas.microsoft.com/office/powerpoint/2010/main" val="3801865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4B54AE-8194-4B98-AA2F-4DA02B93C8EC}"/>
              </a:ext>
            </a:extLst>
          </p:cNvPr>
          <p:cNvSpPr>
            <a:spLocks noGrp="1"/>
          </p:cNvSpPr>
          <p:nvPr>
            <p:ph type="title"/>
          </p:nvPr>
        </p:nvSpPr>
        <p:spPr>
          <a:xfrm>
            <a:off x="723591" y="804333"/>
            <a:ext cx="2543925" cy="5249334"/>
          </a:xfrm>
        </p:spPr>
        <p:txBody>
          <a:bodyPr>
            <a:normAutofit/>
          </a:bodyPr>
          <a:lstStyle/>
          <a:p>
            <a:pPr algn="r"/>
            <a:r>
              <a:rPr lang="en-CA" dirty="0">
                <a:solidFill>
                  <a:srgbClr val="FFFFFF"/>
                </a:solidFill>
              </a:rPr>
              <a:t>Established in canada</a:t>
            </a:r>
          </a:p>
        </p:txBody>
      </p:sp>
      <p:sp>
        <p:nvSpPr>
          <p:cNvPr id="3" name="Content Placeholder 2">
            <a:extLst>
              <a:ext uri="{FF2B5EF4-FFF2-40B4-BE49-F238E27FC236}">
                <a16:creationId xmlns:a16="http://schemas.microsoft.com/office/drawing/2014/main" id="{C5BB2D3D-2828-4E8A-A346-9561189CCD8E}"/>
              </a:ext>
            </a:extLst>
          </p:cNvPr>
          <p:cNvSpPr>
            <a:spLocks noGrp="1"/>
          </p:cNvSpPr>
          <p:nvPr>
            <p:ph idx="1"/>
          </p:nvPr>
        </p:nvSpPr>
        <p:spPr>
          <a:xfrm>
            <a:off x="3713286" y="804333"/>
            <a:ext cx="4729502" cy="5249334"/>
          </a:xfrm>
        </p:spPr>
        <p:txBody>
          <a:bodyPr anchor="ctr">
            <a:normAutofit/>
          </a:bodyPr>
          <a:lstStyle/>
          <a:p>
            <a:pPr>
              <a:buFont typeface="Arial" panose="020B0604020202020204" pitchFamily="34" charset="0"/>
              <a:buChar char="•"/>
            </a:pPr>
            <a:r>
              <a:rPr lang="en-CA" dirty="0"/>
              <a:t>Need to show steps made to become established in Canada:</a:t>
            </a:r>
          </a:p>
          <a:p>
            <a:pPr lvl="1">
              <a:buFont typeface="Arial" panose="020B0604020202020204" pitchFamily="34" charset="0"/>
              <a:buChar char="•"/>
            </a:pPr>
            <a:r>
              <a:rPr lang="en-CA" dirty="0"/>
              <a:t>Working in Canada.</a:t>
            </a:r>
          </a:p>
          <a:p>
            <a:pPr lvl="1">
              <a:buFont typeface="Arial" panose="020B0604020202020204" pitchFamily="34" charset="0"/>
              <a:buChar char="•"/>
            </a:pPr>
            <a:r>
              <a:rPr lang="en-CA" dirty="0"/>
              <a:t>Volunteering.</a:t>
            </a:r>
          </a:p>
          <a:p>
            <a:pPr lvl="1">
              <a:buFont typeface="Arial" panose="020B0604020202020204" pitchFamily="34" charset="0"/>
              <a:buChar char="•"/>
            </a:pPr>
            <a:r>
              <a:rPr lang="en-CA" dirty="0"/>
              <a:t>Being involved in the community.</a:t>
            </a:r>
          </a:p>
          <a:p>
            <a:pPr lvl="1">
              <a:buFont typeface="Arial" panose="020B0604020202020204" pitchFamily="34" charset="0"/>
              <a:buChar char="•"/>
            </a:pPr>
            <a:r>
              <a:rPr lang="en-CA" dirty="0"/>
              <a:t>Efforts made to learn the language.</a:t>
            </a:r>
          </a:p>
          <a:p>
            <a:pPr lvl="1">
              <a:buFont typeface="Arial" panose="020B0604020202020204" pitchFamily="34" charset="0"/>
              <a:buChar char="•"/>
            </a:pPr>
            <a:r>
              <a:rPr lang="en-CA" dirty="0"/>
              <a:t>Essentially trying to place roots in Canada.</a:t>
            </a:r>
          </a:p>
        </p:txBody>
      </p:sp>
    </p:spTree>
    <p:extLst>
      <p:ext uri="{BB962C8B-B14F-4D97-AF65-F5344CB8AC3E}">
        <p14:creationId xmlns:p14="http://schemas.microsoft.com/office/powerpoint/2010/main" val="2134981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23FD4AA-6F00-4623-9E64-F267D5105583}"/>
              </a:ext>
            </a:extLst>
          </p:cNvPr>
          <p:cNvSpPr>
            <a:spLocks noGrp="1"/>
          </p:cNvSpPr>
          <p:nvPr>
            <p:ph type="title"/>
          </p:nvPr>
        </p:nvSpPr>
        <p:spPr>
          <a:xfrm>
            <a:off x="723591" y="804333"/>
            <a:ext cx="2543925" cy="5249334"/>
          </a:xfrm>
        </p:spPr>
        <p:txBody>
          <a:bodyPr>
            <a:normAutofit/>
          </a:bodyPr>
          <a:lstStyle/>
          <a:p>
            <a:pPr algn="r"/>
            <a:r>
              <a:rPr lang="en-CA" dirty="0">
                <a:solidFill>
                  <a:srgbClr val="FFFFFF"/>
                </a:solidFill>
              </a:rPr>
              <a:t>Financial status</a:t>
            </a:r>
          </a:p>
        </p:txBody>
      </p:sp>
      <p:sp>
        <p:nvSpPr>
          <p:cNvPr id="3" name="Content Placeholder 2">
            <a:extLst>
              <a:ext uri="{FF2B5EF4-FFF2-40B4-BE49-F238E27FC236}">
                <a16:creationId xmlns:a16="http://schemas.microsoft.com/office/drawing/2014/main" id="{CA3E7B4E-512E-4125-A5DF-12058BC91010}"/>
              </a:ext>
            </a:extLst>
          </p:cNvPr>
          <p:cNvSpPr>
            <a:spLocks noGrp="1"/>
          </p:cNvSpPr>
          <p:nvPr>
            <p:ph idx="1"/>
          </p:nvPr>
        </p:nvSpPr>
        <p:spPr>
          <a:xfrm>
            <a:off x="3713286" y="804333"/>
            <a:ext cx="4729502" cy="5249334"/>
          </a:xfrm>
        </p:spPr>
        <p:txBody>
          <a:bodyPr anchor="ctr">
            <a:normAutofit/>
          </a:bodyPr>
          <a:lstStyle/>
          <a:p>
            <a:r>
              <a:rPr lang="en-CA" dirty="0"/>
              <a:t>Need to show that you are able to financially support yourself:</a:t>
            </a:r>
          </a:p>
          <a:p>
            <a:pPr>
              <a:buFont typeface="Arial" panose="020B0604020202020204" pitchFamily="34" charset="0"/>
              <a:buChar char="•"/>
            </a:pPr>
            <a:r>
              <a:rPr lang="en-CA" dirty="0"/>
              <a:t>Working in Canada.</a:t>
            </a:r>
          </a:p>
          <a:p>
            <a:pPr>
              <a:buFont typeface="Arial" panose="020B0604020202020204" pitchFamily="34" charset="0"/>
              <a:buChar char="•"/>
            </a:pPr>
            <a:r>
              <a:rPr lang="en-CA" dirty="0"/>
              <a:t>If not working due to lack of a work permit show that the victim skills to work when a work permit is issued or is willing to acquire skills or has canvassed work opportunities.</a:t>
            </a:r>
          </a:p>
          <a:p>
            <a:pPr>
              <a:buFont typeface="Arial" panose="020B0604020202020204" pitchFamily="34" charset="0"/>
              <a:buChar char="•"/>
            </a:pPr>
            <a:r>
              <a:rPr lang="en-CA" dirty="0"/>
              <a:t>Relying on community resources and support.</a:t>
            </a:r>
          </a:p>
          <a:p>
            <a:pPr>
              <a:buFont typeface="Arial" panose="020B0604020202020204" pitchFamily="34" charset="0"/>
              <a:buChar char="•"/>
            </a:pPr>
            <a:r>
              <a:rPr lang="en-CA" dirty="0"/>
              <a:t>If the victim cannot work due to trauma seek a waiver of the social assistance inadmissibility provision.</a:t>
            </a:r>
          </a:p>
          <a:p>
            <a:pPr>
              <a:buFont typeface="Arial" panose="020B0604020202020204" pitchFamily="34" charset="0"/>
              <a:buChar char="•"/>
            </a:pPr>
            <a:endParaRPr lang="en-CA" dirty="0"/>
          </a:p>
        </p:txBody>
      </p:sp>
    </p:spTree>
    <p:extLst>
      <p:ext uri="{BB962C8B-B14F-4D97-AF65-F5344CB8AC3E}">
        <p14:creationId xmlns:p14="http://schemas.microsoft.com/office/powerpoint/2010/main" val="2586680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5EE10C-59C7-944F-A249-03C347635AC9}"/>
              </a:ext>
            </a:extLst>
          </p:cNvPr>
          <p:cNvSpPr>
            <a:spLocks noGrp="1"/>
          </p:cNvSpPr>
          <p:nvPr>
            <p:ph type="title"/>
          </p:nvPr>
        </p:nvSpPr>
        <p:spPr>
          <a:xfrm>
            <a:off x="482601" y="643467"/>
            <a:ext cx="2561709" cy="5571066"/>
          </a:xfrm>
        </p:spPr>
        <p:txBody>
          <a:bodyPr>
            <a:normAutofit/>
          </a:bodyPr>
          <a:lstStyle/>
          <a:p>
            <a:r>
              <a:rPr lang="en-CA" dirty="0">
                <a:solidFill>
                  <a:srgbClr val="FFFFFF"/>
                </a:solidFill>
              </a:rPr>
              <a:t>Trp and H &amp; C remedies</a:t>
            </a:r>
          </a:p>
        </p:txBody>
      </p:sp>
      <p:graphicFrame>
        <p:nvGraphicFramePr>
          <p:cNvPr id="5" name="Content Placeholder 2">
            <a:extLst>
              <a:ext uri="{FF2B5EF4-FFF2-40B4-BE49-F238E27FC236}">
                <a16:creationId xmlns:a16="http://schemas.microsoft.com/office/drawing/2014/main" id="{03C00330-CD08-0E99-8BFF-72E161CBB7DF}"/>
              </a:ext>
            </a:extLst>
          </p:cNvPr>
          <p:cNvGraphicFramePr>
            <a:graphicFrameLocks noGrp="1"/>
          </p:cNvGraphicFramePr>
          <p:nvPr>
            <p:ph idx="1"/>
            <p:extLst>
              <p:ext uri="{D42A27DB-BD31-4B8C-83A1-F6EECF244321}">
                <p14:modId xmlns:p14="http://schemas.microsoft.com/office/powerpoint/2010/main" val="3104401147"/>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7381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3E2428-EB67-466D-9316-F720DE398126}"/>
              </a:ext>
            </a:extLst>
          </p:cNvPr>
          <p:cNvSpPr>
            <a:spLocks noGrp="1"/>
          </p:cNvSpPr>
          <p:nvPr>
            <p:ph type="title"/>
          </p:nvPr>
        </p:nvSpPr>
        <p:spPr>
          <a:xfrm>
            <a:off x="723591" y="804333"/>
            <a:ext cx="2543925" cy="5249334"/>
          </a:xfrm>
        </p:spPr>
        <p:txBody>
          <a:bodyPr>
            <a:normAutofit/>
          </a:bodyPr>
          <a:lstStyle/>
          <a:p>
            <a:pPr algn="r"/>
            <a:r>
              <a:rPr lang="en-CA" dirty="0">
                <a:solidFill>
                  <a:srgbClr val="FFFFFF"/>
                </a:solidFill>
              </a:rPr>
              <a:t>Legal aid coverage</a:t>
            </a:r>
          </a:p>
        </p:txBody>
      </p:sp>
      <p:sp>
        <p:nvSpPr>
          <p:cNvPr id="3" name="Content Placeholder 2">
            <a:extLst>
              <a:ext uri="{FF2B5EF4-FFF2-40B4-BE49-F238E27FC236}">
                <a16:creationId xmlns:a16="http://schemas.microsoft.com/office/drawing/2014/main" id="{4C4B45DE-0576-4C45-BC33-D5CCC4603C38}"/>
              </a:ext>
            </a:extLst>
          </p:cNvPr>
          <p:cNvSpPr>
            <a:spLocks noGrp="1"/>
          </p:cNvSpPr>
          <p:nvPr>
            <p:ph idx="1"/>
          </p:nvPr>
        </p:nvSpPr>
        <p:spPr>
          <a:xfrm>
            <a:off x="3713286" y="804333"/>
            <a:ext cx="4729502" cy="5249334"/>
          </a:xfrm>
        </p:spPr>
        <p:txBody>
          <a:bodyPr anchor="ctr">
            <a:normAutofit/>
          </a:bodyPr>
          <a:lstStyle/>
          <a:p>
            <a:pPr>
              <a:buFont typeface="Arial" panose="020B0604020202020204" pitchFamily="34" charset="0"/>
              <a:buChar char="•"/>
            </a:pPr>
            <a:r>
              <a:rPr lang="en-CA" dirty="0"/>
              <a:t>Important to note that Legal Aid BC does provide coverage for lawyers to prepare both TRP applications and H &amp; C applications.</a:t>
            </a:r>
          </a:p>
          <a:p>
            <a:pPr>
              <a:buFont typeface="Arial" panose="020B0604020202020204" pitchFamily="34" charset="0"/>
              <a:buChar char="•"/>
            </a:pPr>
            <a:r>
              <a:rPr lang="en-CA" dirty="0"/>
              <a:t>There is even coverage for some of the application fees.</a:t>
            </a:r>
          </a:p>
          <a:p>
            <a:endParaRPr lang="en-CA" dirty="0"/>
          </a:p>
        </p:txBody>
      </p:sp>
    </p:spTree>
    <p:extLst>
      <p:ext uri="{BB962C8B-B14F-4D97-AF65-F5344CB8AC3E}">
        <p14:creationId xmlns:p14="http://schemas.microsoft.com/office/powerpoint/2010/main" val="1648642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5068B1C-1A28-475A-A0E0-4C23200D8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731CB7A-EF7F-862E-E1A1-EB24EBC92784}"/>
              </a:ext>
            </a:extLst>
          </p:cNvPr>
          <p:cNvSpPr>
            <a:spLocks noGrp="1"/>
          </p:cNvSpPr>
          <p:nvPr>
            <p:ph type="title"/>
          </p:nvPr>
        </p:nvSpPr>
        <p:spPr>
          <a:xfrm>
            <a:off x="482600" y="804333"/>
            <a:ext cx="3718717" cy="5249334"/>
          </a:xfrm>
        </p:spPr>
        <p:txBody>
          <a:bodyPr>
            <a:normAutofit/>
          </a:bodyPr>
          <a:lstStyle/>
          <a:p>
            <a:pPr algn="r"/>
            <a:r>
              <a:rPr lang="en-CA" dirty="0">
                <a:solidFill>
                  <a:schemeClr val="bg1"/>
                </a:solidFill>
              </a:rPr>
              <a:t>summary</a:t>
            </a:r>
          </a:p>
        </p:txBody>
      </p:sp>
      <p:sp>
        <p:nvSpPr>
          <p:cNvPr id="10" name="Rectangle 9">
            <a:extLst>
              <a:ext uri="{FF2B5EF4-FFF2-40B4-BE49-F238E27FC236}">
                <a16:creationId xmlns:a16="http://schemas.microsoft.com/office/drawing/2014/main" id="{6D428773-F789-43B7-B5FD-AE49E5BD2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28204F-8F88-EF0E-15F7-B13526AF2AB7}"/>
              </a:ext>
            </a:extLst>
          </p:cNvPr>
          <p:cNvSpPr>
            <a:spLocks noGrp="1"/>
          </p:cNvSpPr>
          <p:nvPr>
            <p:ph idx="1"/>
          </p:nvPr>
        </p:nvSpPr>
        <p:spPr>
          <a:xfrm>
            <a:off x="4933950" y="804333"/>
            <a:ext cx="3848100" cy="5249334"/>
          </a:xfrm>
        </p:spPr>
        <p:txBody>
          <a:bodyPr anchor="ctr">
            <a:normAutofit/>
          </a:bodyPr>
          <a:lstStyle/>
          <a:p>
            <a:pPr>
              <a:buFont typeface="Arial" panose="020B0604020202020204" pitchFamily="34" charset="0"/>
              <a:buChar char="•"/>
            </a:pPr>
            <a:r>
              <a:rPr lang="en-CA" dirty="0">
                <a:solidFill>
                  <a:srgbClr val="FFFFFF"/>
                </a:solidFill>
              </a:rPr>
              <a:t>There are many ways victims of sexual assault and sexual harassment can be emersed in intersecting immigration issues impacting their status.</a:t>
            </a:r>
          </a:p>
          <a:p>
            <a:pPr>
              <a:buFont typeface="Arial" panose="020B0604020202020204" pitchFamily="34" charset="0"/>
              <a:buChar char="•"/>
            </a:pPr>
            <a:r>
              <a:rPr lang="en-CA" dirty="0">
                <a:solidFill>
                  <a:srgbClr val="FFFFFF"/>
                </a:solidFill>
              </a:rPr>
              <a:t>There are various remedies available to them depending upon their particular circumstances.</a:t>
            </a:r>
          </a:p>
          <a:p>
            <a:pPr lvl="1">
              <a:buFont typeface="Arial" panose="020B0604020202020204" pitchFamily="34" charset="0"/>
              <a:buChar char="•"/>
            </a:pPr>
            <a:r>
              <a:rPr lang="en-CA" dirty="0">
                <a:solidFill>
                  <a:srgbClr val="FFFFFF"/>
                </a:solidFill>
              </a:rPr>
              <a:t>Some have been crafted specifically for certain situations.</a:t>
            </a:r>
          </a:p>
          <a:p>
            <a:pPr lvl="1">
              <a:buFont typeface="Arial" panose="020B0604020202020204" pitchFamily="34" charset="0"/>
              <a:buChar char="•"/>
            </a:pPr>
            <a:r>
              <a:rPr lang="en-CA" dirty="0">
                <a:solidFill>
                  <a:srgbClr val="FFFFFF"/>
                </a:solidFill>
              </a:rPr>
              <a:t>Some are more general and available as potential remedies.</a:t>
            </a:r>
          </a:p>
        </p:txBody>
      </p:sp>
    </p:spTree>
    <p:extLst>
      <p:ext uri="{BB962C8B-B14F-4D97-AF65-F5344CB8AC3E}">
        <p14:creationId xmlns:p14="http://schemas.microsoft.com/office/powerpoint/2010/main" val="4285801457"/>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8" name="Straight Connector 77">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624B25-7972-47C0-ACD4-260F06B0797F}"/>
              </a:ext>
            </a:extLst>
          </p:cNvPr>
          <p:cNvSpPr>
            <a:spLocks noGrp="1"/>
          </p:cNvSpPr>
          <p:nvPr>
            <p:ph type="title"/>
          </p:nvPr>
        </p:nvSpPr>
        <p:spPr>
          <a:xfrm>
            <a:off x="475875" y="640080"/>
            <a:ext cx="3014572" cy="3339348"/>
          </a:xfrm>
        </p:spPr>
        <p:txBody>
          <a:bodyPr vert="horz" lIns="91440" tIns="45720" rIns="91440" bIns="45720" rtlCol="0" anchor="b">
            <a:normAutofit/>
          </a:bodyPr>
          <a:lstStyle/>
          <a:p>
            <a:pPr algn="r"/>
            <a:r>
              <a:rPr lang="en-US" sz="3800" spc="200" dirty="0">
                <a:solidFill>
                  <a:srgbClr val="FFFFFF"/>
                </a:solidFill>
              </a:rPr>
              <a:t>Thank you!!</a:t>
            </a:r>
            <a:br>
              <a:rPr lang="en-US" sz="3800" spc="200" dirty="0">
                <a:solidFill>
                  <a:srgbClr val="FFFFFF"/>
                </a:solidFill>
              </a:rPr>
            </a:br>
            <a:br>
              <a:rPr lang="en-US" sz="3800" spc="200" dirty="0">
                <a:solidFill>
                  <a:srgbClr val="FFFFFF"/>
                </a:solidFill>
              </a:rPr>
            </a:br>
            <a:br>
              <a:rPr lang="en-US" sz="3800" spc="200" dirty="0">
                <a:solidFill>
                  <a:srgbClr val="FFFFFF"/>
                </a:solidFill>
              </a:rPr>
            </a:br>
            <a:r>
              <a:rPr lang="en-US" sz="3800" spc="200" dirty="0">
                <a:solidFill>
                  <a:srgbClr val="FFFFFF"/>
                </a:solidFill>
              </a:rPr>
              <a:t>Questions????</a:t>
            </a:r>
          </a:p>
        </p:txBody>
      </p:sp>
      <p:cxnSp>
        <p:nvCxnSpPr>
          <p:cNvPr id="84" name="Straight Connector 83">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4156010"/>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339957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F8A6DF-D834-8382-167E-4615B7495B7A}"/>
              </a:ext>
            </a:extLst>
          </p:cNvPr>
          <p:cNvSpPr>
            <a:spLocks noGrp="1"/>
          </p:cNvSpPr>
          <p:nvPr>
            <p:ph type="title"/>
          </p:nvPr>
        </p:nvSpPr>
        <p:spPr>
          <a:xfrm>
            <a:off x="482601" y="643467"/>
            <a:ext cx="2561709" cy="5571066"/>
          </a:xfrm>
        </p:spPr>
        <p:txBody>
          <a:bodyPr>
            <a:normAutofit/>
          </a:bodyPr>
          <a:lstStyle/>
          <a:p>
            <a:r>
              <a:rPr lang="en-CA" dirty="0">
                <a:solidFill>
                  <a:srgbClr val="FFFFFF"/>
                </a:solidFill>
              </a:rPr>
              <a:t>students</a:t>
            </a:r>
          </a:p>
        </p:txBody>
      </p:sp>
      <p:graphicFrame>
        <p:nvGraphicFramePr>
          <p:cNvPr id="5" name="Content Placeholder 2">
            <a:extLst>
              <a:ext uri="{FF2B5EF4-FFF2-40B4-BE49-F238E27FC236}">
                <a16:creationId xmlns:a16="http://schemas.microsoft.com/office/drawing/2014/main" id="{70A37535-C8B1-FC24-9675-446522957254}"/>
              </a:ext>
            </a:extLst>
          </p:cNvPr>
          <p:cNvGraphicFramePr>
            <a:graphicFrameLocks noGrp="1"/>
          </p:cNvGraphicFramePr>
          <p:nvPr>
            <p:ph idx="1"/>
            <p:extLst>
              <p:ext uri="{D42A27DB-BD31-4B8C-83A1-F6EECF244321}">
                <p14:modId xmlns:p14="http://schemas.microsoft.com/office/powerpoint/2010/main" val="1345639265"/>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24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9C55F38-5F3D-B35C-3A08-21155BBF85CF}"/>
              </a:ext>
            </a:extLst>
          </p:cNvPr>
          <p:cNvSpPr>
            <a:spLocks noGrp="1"/>
          </p:cNvSpPr>
          <p:nvPr>
            <p:ph type="title"/>
          </p:nvPr>
        </p:nvSpPr>
        <p:spPr>
          <a:xfrm>
            <a:off x="482601" y="643467"/>
            <a:ext cx="2561709" cy="5571066"/>
          </a:xfrm>
        </p:spPr>
        <p:txBody>
          <a:bodyPr>
            <a:normAutofit/>
          </a:bodyPr>
          <a:lstStyle/>
          <a:p>
            <a:r>
              <a:rPr lang="en-CA" dirty="0">
                <a:solidFill>
                  <a:srgbClr val="FFFFFF"/>
                </a:solidFill>
              </a:rPr>
              <a:t>Remedies for Students – authorized leave</a:t>
            </a:r>
          </a:p>
        </p:txBody>
      </p:sp>
      <p:graphicFrame>
        <p:nvGraphicFramePr>
          <p:cNvPr id="12" name="Content Placeholder 2">
            <a:extLst>
              <a:ext uri="{FF2B5EF4-FFF2-40B4-BE49-F238E27FC236}">
                <a16:creationId xmlns:a16="http://schemas.microsoft.com/office/drawing/2014/main" id="{C07C8292-9423-D26B-5432-7C2D3C73E751}"/>
              </a:ext>
            </a:extLst>
          </p:cNvPr>
          <p:cNvGraphicFramePr>
            <a:graphicFrameLocks noGrp="1"/>
          </p:cNvGraphicFramePr>
          <p:nvPr>
            <p:ph idx="1"/>
            <p:extLst>
              <p:ext uri="{D42A27DB-BD31-4B8C-83A1-F6EECF244321}">
                <p14:modId xmlns:p14="http://schemas.microsoft.com/office/powerpoint/2010/main" val="2696640243"/>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9416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10216E-3EAA-C8D4-4824-A32594140858}"/>
              </a:ext>
            </a:extLst>
          </p:cNvPr>
          <p:cNvSpPr>
            <a:spLocks noGrp="1"/>
          </p:cNvSpPr>
          <p:nvPr>
            <p:ph type="title"/>
          </p:nvPr>
        </p:nvSpPr>
        <p:spPr>
          <a:xfrm>
            <a:off x="482601" y="643467"/>
            <a:ext cx="2561709" cy="5571066"/>
          </a:xfrm>
        </p:spPr>
        <p:txBody>
          <a:bodyPr>
            <a:normAutofit/>
          </a:bodyPr>
          <a:lstStyle/>
          <a:p>
            <a:r>
              <a:rPr lang="en-CA" dirty="0">
                <a:solidFill>
                  <a:srgbClr val="FFFFFF"/>
                </a:solidFill>
              </a:rPr>
              <a:t>Foreign workers</a:t>
            </a:r>
          </a:p>
        </p:txBody>
      </p:sp>
      <p:graphicFrame>
        <p:nvGraphicFramePr>
          <p:cNvPr id="5" name="Content Placeholder 2">
            <a:extLst>
              <a:ext uri="{FF2B5EF4-FFF2-40B4-BE49-F238E27FC236}">
                <a16:creationId xmlns:a16="http://schemas.microsoft.com/office/drawing/2014/main" id="{885C80F7-1766-E6A9-AE7C-668599EBD699}"/>
              </a:ext>
            </a:extLst>
          </p:cNvPr>
          <p:cNvGraphicFramePr>
            <a:graphicFrameLocks noGrp="1"/>
          </p:cNvGraphicFramePr>
          <p:nvPr>
            <p:ph idx="1"/>
            <p:extLst>
              <p:ext uri="{D42A27DB-BD31-4B8C-83A1-F6EECF244321}">
                <p14:modId xmlns:p14="http://schemas.microsoft.com/office/powerpoint/2010/main" val="1160739928"/>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185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E24CB9F-EE65-C654-5A94-D83AA538D1EF}"/>
              </a:ext>
            </a:extLst>
          </p:cNvPr>
          <p:cNvSpPr>
            <a:spLocks noGrp="1"/>
          </p:cNvSpPr>
          <p:nvPr>
            <p:ph type="title"/>
          </p:nvPr>
        </p:nvSpPr>
        <p:spPr>
          <a:xfrm>
            <a:off x="482601" y="643467"/>
            <a:ext cx="2561709" cy="5571066"/>
          </a:xfrm>
        </p:spPr>
        <p:txBody>
          <a:bodyPr>
            <a:normAutofit/>
          </a:bodyPr>
          <a:lstStyle/>
          <a:p>
            <a:r>
              <a:rPr lang="en-CA" dirty="0">
                <a:solidFill>
                  <a:srgbClr val="FFFFFF"/>
                </a:solidFill>
              </a:rPr>
              <a:t>Remedies for foreign workers</a:t>
            </a:r>
          </a:p>
        </p:txBody>
      </p:sp>
      <p:graphicFrame>
        <p:nvGraphicFramePr>
          <p:cNvPr id="5" name="Content Placeholder 2">
            <a:extLst>
              <a:ext uri="{FF2B5EF4-FFF2-40B4-BE49-F238E27FC236}">
                <a16:creationId xmlns:a16="http://schemas.microsoft.com/office/drawing/2014/main" id="{920F8F68-C9E4-53D8-3FDA-F605B9E0377F}"/>
              </a:ext>
            </a:extLst>
          </p:cNvPr>
          <p:cNvGraphicFramePr>
            <a:graphicFrameLocks noGrp="1"/>
          </p:cNvGraphicFramePr>
          <p:nvPr>
            <p:ph idx="1"/>
            <p:extLst>
              <p:ext uri="{D42A27DB-BD31-4B8C-83A1-F6EECF244321}">
                <p14:modId xmlns:p14="http://schemas.microsoft.com/office/powerpoint/2010/main" val="1665111674"/>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7115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E07A1-8882-02DB-D4A8-EB57A04D8FC4}"/>
              </a:ext>
            </a:extLst>
          </p:cNvPr>
          <p:cNvSpPr>
            <a:spLocks noGrp="1"/>
          </p:cNvSpPr>
          <p:nvPr>
            <p:ph type="title"/>
          </p:nvPr>
        </p:nvSpPr>
        <p:spPr>
          <a:xfrm>
            <a:off x="768096" y="585216"/>
            <a:ext cx="6013704" cy="1499616"/>
          </a:xfrm>
        </p:spPr>
        <p:txBody>
          <a:bodyPr>
            <a:normAutofit/>
          </a:bodyPr>
          <a:lstStyle/>
          <a:p>
            <a:r>
              <a:rPr lang="en-CA" dirty="0"/>
              <a:t>Trafficked in persons</a:t>
            </a:r>
          </a:p>
        </p:txBody>
      </p:sp>
      <p:sp>
        <p:nvSpPr>
          <p:cNvPr id="3" name="Content Placeholder 2">
            <a:extLst>
              <a:ext uri="{FF2B5EF4-FFF2-40B4-BE49-F238E27FC236}">
                <a16:creationId xmlns:a16="http://schemas.microsoft.com/office/drawing/2014/main" id="{A734E97B-1005-C6AF-56AF-39B732869025}"/>
              </a:ext>
            </a:extLst>
          </p:cNvPr>
          <p:cNvSpPr>
            <a:spLocks noGrp="1"/>
          </p:cNvSpPr>
          <p:nvPr>
            <p:ph idx="1"/>
          </p:nvPr>
        </p:nvSpPr>
        <p:spPr>
          <a:xfrm>
            <a:off x="768096" y="2286000"/>
            <a:ext cx="6013703" cy="4023360"/>
          </a:xfrm>
        </p:spPr>
        <p:txBody>
          <a:bodyPr>
            <a:normAutofit/>
          </a:bodyPr>
          <a:lstStyle/>
          <a:p>
            <a:r>
              <a:rPr lang="en-US" b="0" i="0" dirty="0">
                <a:effectLst/>
                <a:latin typeface="Noto Sans" panose="020B0502040504020204" pitchFamily="34" charset="0"/>
              </a:rPr>
              <a:t>Article 3 of The United Nations Protocol to Prevent, Suppress and Punish Trafficking in Persons, Especially Women and Children (</a:t>
            </a:r>
            <a:r>
              <a:rPr lang="en-US" b="0" i="0" u="sng" dirty="0">
                <a:effectLst/>
                <a:latin typeface="Noto Sans" panose="020B0502040504020204" pitchFamily="34" charset="0"/>
                <a:hlinkClick r:id="rId2"/>
              </a:rPr>
              <a:t>Trafficking Protocol</a:t>
            </a:r>
            <a:r>
              <a:rPr lang="en-US" b="0" i="0" dirty="0">
                <a:effectLst/>
                <a:latin typeface="Noto Sans" panose="020B0502040504020204" pitchFamily="34" charset="0"/>
              </a:rPr>
              <a:t>), ratified by Canada in 2002 defines trafficking in persons as:</a:t>
            </a:r>
          </a:p>
          <a:p>
            <a:pPr lvl="1"/>
            <a:r>
              <a:rPr lang="en-US" b="0" i="0" dirty="0">
                <a:effectLst/>
                <a:latin typeface="Noto Sans" panose="020B0502040504020204" pitchFamily="34" charset="0"/>
              </a:rPr>
              <a:t>the recruitment, transportation, transfer, harbouring or receipt of persons, by means of the threat or use of force or other forms of coercion, of abduction, of fraud, of deception, of the abuse of power or of a position of vulnerability or of the giving or receiving of payments or benefits to achieve the consent of a person having control over another person, for the purpose of exploitation. Exploitation shall include, at a minimum, the exploitation of the </a:t>
            </a:r>
            <a:r>
              <a:rPr lang="en-US" b="0" i="0" dirty="0">
                <a:effectLst/>
                <a:highlight>
                  <a:srgbClr val="FFFF00"/>
                </a:highlight>
                <a:latin typeface="Noto Sans" panose="020B0502040504020204" pitchFamily="34" charset="0"/>
              </a:rPr>
              <a:t>prostitution of others or other forms of sexual exploitation,</a:t>
            </a:r>
            <a:r>
              <a:rPr lang="en-US" b="0" i="0" dirty="0">
                <a:effectLst/>
                <a:latin typeface="Noto Sans" panose="020B0502040504020204" pitchFamily="34" charset="0"/>
              </a:rPr>
              <a:t> forced labour or services, slavery or practices similar to slavery, servitude or the removal of organs;</a:t>
            </a:r>
          </a:p>
          <a:p>
            <a:endParaRPr lang="en-US" b="0" i="0" dirty="0">
              <a:effectLst/>
              <a:latin typeface="Noto Sans" panose="020B0502040504020204" pitchFamily="34" charset="0"/>
            </a:endParaRPr>
          </a:p>
          <a:p>
            <a:endParaRPr lang="en-US" dirty="0">
              <a:latin typeface="Noto Sans" panose="020B0502040504020204" pitchFamily="34" charset="0"/>
            </a:endParaRPr>
          </a:p>
          <a:p>
            <a:endParaRPr lang="en-US" b="0" i="0" dirty="0">
              <a:effectLst/>
              <a:latin typeface="Noto Sans" panose="020B0502040504020204" pitchFamily="34" charset="0"/>
            </a:endParaRPr>
          </a:p>
          <a:p>
            <a:endParaRPr lang="en-US" dirty="0">
              <a:latin typeface="Noto Sans" panose="020B0502040504020204" pitchFamily="34" charset="0"/>
            </a:endParaRPr>
          </a:p>
          <a:p>
            <a:endParaRPr lang="en-CA" dirty="0"/>
          </a:p>
        </p:txBody>
      </p:sp>
      <p:sp>
        <p:nvSpPr>
          <p:cNvPr id="14"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814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A222E-7A05-443C-CC45-A19F2359E755}"/>
              </a:ext>
            </a:extLst>
          </p:cNvPr>
          <p:cNvSpPr>
            <a:spLocks noGrp="1"/>
          </p:cNvSpPr>
          <p:nvPr>
            <p:ph type="title"/>
          </p:nvPr>
        </p:nvSpPr>
        <p:spPr>
          <a:xfrm>
            <a:off x="768096" y="585216"/>
            <a:ext cx="6013704" cy="1499616"/>
          </a:xfrm>
        </p:spPr>
        <p:txBody>
          <a:bodyPr>
            <a:normAutofit/>
          </a:bodyPr>
          <a:lstStyle/>
          <a:p>
            <a:r>
              <a:rPr lang="en-CA" dirty="0"/>
              <a:t>Trafficked in persons</a:t>
            </a:r>
          </a:p>
        </p:txBody>
      </p:sp>
      <p:sp>
        <p:nvSpPr>
          <p:cNvPr id="3" name="Content Placeholder 2">
            <a:extLst>
              <a:ext uri="{FF2B5EF4-FFF2-40B4-BE49-F238E27FC236}">
                <a16:creationId xmlns:a16="http://schemas.microsoft.com/office/drawing/2014/main" id="{771A500C-F3CF-17A4-8F2F-BD282ACEC441}"/>
              </a:ext>
            </a:extLst>
          </p:cNvPr>
          <p:cNvSpPr>
            <a:spLocks noGrp="1"/>
          </p:cNvSpPr>
          <p:nvPr>
            <p:ph idx="1"/>
          </p:nvPr>
        </p:nvSpPr>
        <p:spPr>
          <a:xfrm>
            <a:off x="768096" y="2286000"/>
            <a:ext cx="6013703" cy="4023360"/>
          </a:xfrm>
        </p:spPr>
        <p:txBody>
          <a:bodyPr>
            <a:normAutofit/>
          </a:bodyPr>
          <a:lstStyle/>
          <a:p>
            <a:r>
              <a:rPr lang="en-US" sz="1400" b="0" i="0" dirty="0">
                <a:effectLst/>
                <a:latin typeface="Noto Sans" panose="020B0502040504020204" pitchFamily="34" charset="0"/>
              </a:rPr>
              <a:t>According to this definition, trafficking in persons involves 3 key elements:</a:t>
            </a:r>
          </a:p>
          <a:p>
            <a:pPr marL="128016" lvl="1" indent="0">
              <a:buNone/>
            </a:pPr>
            <a:endParaRPr lang="en-US" sz="1400" dirty="0">
              <a:latin typeface="Noto Sans" panose="020B0502040504020204" pitchFamily="34" charset="0"/>
            </a:endParaRPr>
          </a:p>
          <a:p>
            <a:pPr marL="470916" lvl="1" indent="-342900">
              <a:buFont typeface="+mj-lt"/>
              <a:buAutoNum type="arabicPeriod"/>
            </a:pPr>
            <a:r>
              <a:rPr lang="en-US" sz="1400" dirty="0">
                <a:latin typeface="Noto Sans" panose="020B0502040504020204" pitchFamily="34" charset="0"/>
              </a:rPr>
              <a:t>A</a:t>
            </a:r>
            <a:r>
              <a:rPr lang="en-US" sz="1400" b="0" i="0" dirty="0">
                <a:effectLst/>
                <a:latin typeface="Noto Sans" panose="020B0502040504020204" pitchFamily="34" charset="0"/>
              </a:rPr>
              <a:t> physical act: for example, recruitment, transportation, or harboring of a person</a:t>
            </a:r>
          </a:p>
          <a:p>
            <a:pPr marL="470916" lvl="1" indent="-342900">
              <a:buFont typeface="+mj-lt"/>
              <a:buAutoNum type="arabicPeriod"/>
            </a:pPr>
            <a:endParaRPr lang="en-US" sz="1400" b="0" i="0" dirty="0">
              <a:effectLst/>
              <a:latin typeface="Noto Sans" panose="020B0502040504020204" pitchFamily="34" charset="0"/>
            </a:endParaRPr>
          </a:p>
          <a:p>
            <a:pPr marL="470916" lvl="1" indent="-342900">
              <a:buFont typeface="+mj-lt"/>
              <a:buAutoNum type="arabicPeriod"/>
            </a:pPr>
            <a:r>
              <a:rPr lang="en-US" sz="1400" dirty="0">
                <a:latin typeface="Noto Sans" panose="020B0502040504020204" pitchFamily="34" charset="0"/>
              </a:rPr>
              <a:t>Accomplished through threats, force, coercion or deception</a:t>
            </a:r>
          </a:p>
          <a:p>
            <a:pPr marL="470916" lvl="1" indent="-342900">
              <a:buFont typeface="+mj-lt"/>
              <a:buAutoNum type="arabicPeriod"/>
            </a:pPr>
            <a:endParaRPr lang="en-US" sz="1400" dirty="0">
              <a:latin typeface="Noto Sans" panose="020B0502040504020204" pitchFamily="34" charset="0"/>
            </a:endParaRPr>
          </a:p>
          <a:p>
            <a:pPr marL="470916" lvl="1" indent="-342900">
              <a:buFont typeface="+mj-lt"/>
              <a:buAutoNum type="arabicPeriod"/>
            </a:pPr>
            <a:r>
              <a:rPr lang="en-US" sz="1400" dirty="0">
                <a:latin typeface="Noto Sans" panose="020B0502040504020204" pitchFamily="34" charset="0"/>
              </a:rPr>
              <a:t>For a specified purpose – exploitation of victims</a:t>
            </a:r>
          </a:p>
          <a:p>
            <a:pPr marL="470916" lvl="1" indent="-342900">
              <a:buFont typeface="+mj-lt"/>
              <a:buAutoNum type="arabicPeriod"/>
            </a:pPr>
            <a:endParaRPr lang="en-US" sz="1400" dirty="0">
              <a:latin typeface="Noto Sans" panose="020B0502040504020204" pitchFamily="34" charset="0"/>
            </a:endParaRPr>
          </a:p>
          <a:p>
            <a:pPr marL="128016" lvl="1" indent="0">
              <a:buNone/>
            </a:pPr>
            <a:r>
              <a:rPr lang="en-US" sz="1400" dirty="0">
                <a:latin typeface="Noto Sans" panose="020B0502040504020204" pitchFamily="34" charset="0"/>
              </a:rPr>
              <a:t>S.118(1) of the </a:t>
            </a:r>
            <a:r>
              <a:rPr lang="en-US" sz="1400" i="1" dirty="0">
                <a:latin typeface="Noto Sans" panose="020B0502040504020204" pitchFamily="34" charset="0"/>
              </a:rPr>
              <a:t>Immigration and Refugee Protection Act </a:t>
            </a:r>
            <a:r>
              <a:rPr lang="en-US" sz="1400" dirty="0">
                <a:latin typeface="Noto Sans" panose="020B0502040504020204" pitchFamily="34" charset="0"/>
              </a:rPr>
              <a:t>is the provision against trafficking:</a:t>
            </a:r>
          </a:p>
          <a:p>
            <a:pPr marL="128016" lvl="1" indent="0">
              <a:buNone/>
            </a:pPr>
            <a:r>
              <a:rPr lang="en-US" sz="1400" b="0" i="0" dirty="0">
                <a:effectLst/>
                <a:latin typeface="Noto Sans" panose="020B0502040504020204" pitchFamily="34" charset="0"/>
              </a:rPr>
              <a:t>	No person shall knowingly organize the coming into 	Canada of 	one or more persons by means of abduction, 	fraud, deception or 	use or threat of force or coercion</a:t>
            </a:r>
          </a:p>
          <a:p>
            <a:pPr marL="128016" lvl="1" indent="0">
              <a:buNone/>
            </a:pPr>
            <a:r>
              <a:rPr lang="en-US" sz="1400" dirty="0">
                <a:latin typeface="Noto Sans" panose="020B0502040504020204" pitchFamily="34" charset="0"/>
              </a:rPr>
              <a:t>	Penalty: fine or imprisonment</a:t>
            </a:r>
          </a:p>
          <a:p>
            <a:pPr marL="128016" lvl="1" indent="0">
              <a:buNone/>
            </a:pPr>
            <a:endParaRPr lang="en-US" sz="1400" dirty="0">
              <a:latin typeface="Noto Sans" panose="020B0502040504020204" pitchFamily="34" charset="0"/>
            </a:endParaRPr>
          </a:p>
          <a:p>
            <a:pPr marL="470916" lvl="1" indent="-342900">
              <a:buFont typeface="+mj-lt"/>
              <a:buAutoNum type="arabicPeriod"/>
            </a:pPr>
            <a:endParaRPr lang="en-US" sz="1400" dirty="0">
              <a:latin typeface="Noto Sans" panose="020B0502040504020204" pitchFamily="34" charset="0"/>
            </a:endParaRPr>
          </a:p>
          <a:p>
            <a:endParaRPr lang="en-CA" sz="1400"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53646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FA3DC-ACC7-F220-F639-926DE83F330F}"/>
              </a:ext>
            </a:extLst>
          </p:cNvPr>
          <p:cNvSpPr>
            <a:spLocks noGrp="1"/>
          </p:cNvSpPr>
          <p:nvPr>
            <p:ph type="title"/>
          </p:nvPr>
        </p:nvSpPr>
        <p:spPr>
          <a:xfrm>
            <a:off x="768096" y="585216"/>
            <a:ext cx="6013704" cy="1499616"/>
          </a:xfrm>
        </p:spPr>
        <p:txBody>
          <a:bodyPr>
            <a:normAutofit/>
          </a:bodyPr>
          <a:lstStyle/>
          <a:p>
            <a:r>
              <a:rPr lang="en-CA" dirty="0"/>
              <a:t>Remedies for trafficked in persons</a:t>
            </a:r>
          </a:p>
        </p:txBody>
      </p:sp>
      <p:sp>
        <p:nvSpPr>
          <p:cNvPr id="3" name="Content Placeholder 2">
            <a:extLst>
              <a:ext uri="{FF2B5EF4-FFF2-40B4-BE49-F238E27FC236}">
                <a16:creationId xmlns:a16="http://schemas.microsoft.com/office/drawing/2014/main" id="{5B5AE26C-BF40-9879-446B-DF25AAE618E4}"/>
              </a:ext>
            </a:extLst>
          </p:cNvPr>
          <p:cNvSpPr>
            <a:spLocks noGrp="1"/>
          </p:cNvSpPr>
          <p:nvPr>
            <p:ph idx="1"/>
          </p:nvPr>
        </p:nvSpPr>
        <p:spPr>
          <a:xfrm>
            <a:off x="768096" y="2286000"/>
            <a:ext cx="6013703" cy="4023360"/>
          </a:xfrm>
        </p:spPr>
        <p:txBody>
          <a:bodyPr>
            <a:normAutofit/>
          </a:bodyPr>
          <a:lstStyle/>
          <a:p>
            <a:pPr>
              <a:buFont typeface="Arial" panose="020B0604020202020204" pitchFamily="34" charset="0"/>
              <a:buChar char="•"/>
            </a:pPr>
            <a:r>
              <a:rPr lang="en-CA" dirty="0"/>
              <a:t>VTIP – TRP </a:t>
            </a:r>
          </a:p>
          <a:p>
            <a:pPr lvl="1">
              <a:buFont typeface="Arial" panose="020B0604020202020204" pitchFamily="34" charset="0"/>
              <a:buChar char="•"/>
            </a:pPr>
            <a:r>
              <a:rPr lang="en-CA" dirty="0"/>
              <a:t>Victims of Trafficked in Persons – Temporary Resident Permit</a:t>
            </a:r>
          </a:p>
          <a:p>
            <a:pPr lvl="2">
              <a:buFont typeface="Arial" panose="020B0604020202020204" pitchFamily="34" charset="0"/>
              <a:buChar char="•"/>
            </a:pPr>
            <a:r>
              <a:rPr lang="en-CA" dirty="0"/>
              <a:t>Can be issued a Short TRP – for 180 days</a:t>
            </a:r>
          </a:p>
          <a:p>
            <a:pPr lvl="2">
              <a:buFont typeface="Arial" panose="020B0604020202020204" pitchFamily="34" charset="0"/>
              <a:buChar char="•"/>
            </a:pPr>
            <a:r>
              <a:rPr lang="en-CA" dirty="0"/>
              <a:t>Longer term or subsequent TRP for up to 3 years</a:t>
            </a:r>
          </a:p>
          <a:p>
            <a:pPr lvl="2">
              <a:buFont typeface="Arial" panose="020B0604020202020204" pitchFamily="34" charset="0"/>
              <a:buChar char="•"/>
            </a:pPr>
            <a:endParaRPr lang="en-CA" dirty="0"/>
          </a:p>
          <a:p>
            <a:pPr lvl="1">
              <a:buFont typeface="Arial" panose="020B0604020202020204" pitchFamily="34" charset="0"/>
              <a:buChar char="•"/>
            </a:pPr>
            <a:r>
              <a:rPr lang="en-CA" dirty="0"/>
              <a:t>Complex process:</a:t>
            </a:r>
          </a:p>
          <a:p>
            <a:pPr lvl="2">
              <a:buFont typeface="Arial" panose="020B0604020202020204" pitchFamily="34" charset="0"/>
              <a:buChar char="•"/>
            </a:pPr>
            <a:r>
              <a:rPr lang="en-CA" dirty="0">
                <a:hlinkClick r:id="rId2"/>
              </a:rPr>
              <a:t>https://www.canada.ca/en/immigration-refugees-citizenship/corporate/publications-manuals/operational-bulletins-manuals/temporary-residents/permits/considerations-specific-victims-human-trafficking.html#sec1</a:t>
            </a:r>
            <a:endParaRPr lang="en-CA" dirty="0"/>
          </a:p>
          <a:p>
            <a:pPr lvl="2">
              <a:buFont typeface="Arial" panose="020B0604020202020204" pitchFamily="34" charset="0"/>
              <a:buChar char="•"/>
            </a:pPr>
            <a:endParaRPr lang="en-CA" dirty="0"/>
          </a:p>
          <a:p>
            <a:pPr lvl="1">
              <a:buFont typeface="Arial" panose="020B0604020202020204" pitchFamily="34" charset="0"/>
              <a:buChar char="•"/>
            </a:pPr>
            <a:r>
              <a:rPr lang="en-CA" dirty="0"/>
              <a:t>Short Term VTIP -TRP</a:t>
            </a:r>
          </a:p>
          <a:p>
            <a:pPr lvl="2">
              <a:buFont typeface="Arial" panose="020B0604020202020204" pitchFamily="34" charset="0"/>
              <a:buChar char="•"/>
            </a:pPr>
            <a:r>
              <a:rPr lang="en-CA" dirty="0"/>
              <a:t>Officer has to be convinced that there are reasonable grounds to believe person is a VTIP – based on preliminary assessment of circumstances</a:t>
            </a:r>
          </a:p>
          <a:p>
            <a:pPr lvl="2">
              <a:buFont typeface="Arial" panose="020B0604020202020204" pitchFamily="34" charset="0"/>
              <a:buChar char="•"/>
            </a:pPr>
            <a:r>
              <a:rPr lang="en-CA" dirty="0"/>
              <a:t>If they are found not to be then may be other options: i.e. refugee claim,  H &amp; C Claim</a:t>
            </a:r>
          </a:p>
          <a:p>
            <a:pPr lvl="2">
              <a:buFont typeface="Arial" panose="020B0604020202020204" pitchFamily="34" charset="0"/>
              <a:buChar char="•"/>
            </a:pPr>
            <a:r>
              <a:rPr lang="en-CA" dirty="0"/>
              <a:t>If they are found to be VTIP then will be issued initial short term TRP to allow them time to make a decision; get assistance; consider cooperating with authorities, i.e. be a witness.</a:t>
            </a:r>
          </a:p>
          <a:p>
            <a:pPr>
              <a:buFont typeface="Arial" panose="020B0604020202020204" pitchFamily="34" charset="0"/>
              <a:buChar char="•"/>
            </a:pPr>
            <a:endParaRPr lang="en-CA"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69941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8580</TotalTime>
  <Words>2303</Words>
  <Application>Microsoft Office PowerPoint</Application>
  <PresentationFormat>On-screen Show (4:3)</PresentationFormat>
  <Paragraphs>222</Paragraphs>
  <Slides>28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Noto Sans</vt:lpstr>
      <vt:lpstr>Tw Cen MT</vt:lpstr>
      <vt:lpstr>Tw Cen MT Condensed</vt:lpstr>
      <vt:lpstr>Wingdings 3</vt:lpstr>
      <vt:lpstr>Integral</vt:lpstr>
      <vt:lpstr>Immigration issues in cases of sexual assault and harassment</vt:lpstr>
      <vt:lpstr>Victims of sexual assault and or sexual harassment</vt:lpstr>
      <vt:lpstr>students</vt:lpstr>
      <vt:lpstr>Remedies for Students – authorized leave</vt:lpstr>
      <vt:lpstr>Foreign workers</vt:lpstr>
      <vt:lpstr>Remedies for foreign workers</vt:lpstr>
      <vt:lpstr>Trafficked in persons</vt:lpstr>
      <vt:lpstr>Trafficked in persons</vt:lpstr>
      <vt:lpstr>Remedies for trafficked in persons</vt:lpstr>
      <vt:lpstr>Remedies for trafficked in persons</vt:lpstr>
      <vt:lpstr>Refugees </vt:lpstr>
      <vt:lpstr>Refugee claimant - remedies</vt:lpstr>
      <vt:lpstr>Sponsored persons</vt:lpstr>
      <vt:lpstr>Sponsorship debt</vt:lpstr>
      <vt:lpstr>Spousal   relationships </vt:lpstr>
      <vt:lpstr>Spousal relationships - remedies</vt:lpstr>
      <vt:lpstr>SPOUSAL RELATIONSHIP- remedies</vt:lpstr>
      <vt:lpstr>Evidence in support of TRPS AND h &amp; c APPLICAITONS</vt:lpstr>
      <vt:lpstr>Factors considered in H &amp; C application</vt:lpstr>
      <vt:lpstr>Hardship in leaving canada</vt:lpstr>
      <vt:lpstr>Family relationships</vt:lpstr>
      <vt:lpstr>Best interests of the child</vt:lpstr>
      <vt:lpstr>Established in canada</vt:lpstr>
      <vt:lpstr>Financial status</vt:lpstr>
      <vt:lpstr>Trp and H &amp; C remedies</vt:lpstr>
      <vt:lpstr>Legal aid coverage</vt:lpstr>
      <vt:lpstr>summary</vt:lpstr>
      <vt:lpstr>Thank you!!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FLEEING VIOLENCE WHO ARE OUT OF STATUS OR HAVE PRECARIOUS STATUS.</dc:title>
  <dc:creator>kamaljit lehal</dc:creator>
  <cp:lastModifiedBy>kamaljit lehal</cp:lastModifiedBy>
  <cp:revision>16</cp:revision>
  <dcterms:created xsi:type="dcterms:W3CDTF">2020-07-25T22:54:07Z</dcterms:created>
  <dcterms:modified xsi:type="dcterms:W3CDTF">2023-06-19T18:16:23Z</dcterms:modified>
</cp:coreProperties>
</file>