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notesMasterIdLst>
    <p:notesMasterId r:id="rId33"/>
  </p:notesMasterIdLst>
  <p:sldIdLst>
    <p:sldId id="256" r:id="rId2"/>
    <p:sldId id="279" r:id="rId3"/>
    <p:sldId id="280" r:id="rId4"/>
    <p:sldId id="270" r:id="rId5"/>
    <p:sldId id="261" r:id="rId6"/>
    <p:sldId id="276" r:id="rId7"/>
    <p:sldId id="272" r:id="rId8"/>
    <p:sldId id="277" r:id="rId9"/>
    <p:sldId id="295" r:id="rId10"/>
    <p:sldId id="293" r:id="rId11"/>
    <p:sldId id="287" r:id="rId12"/>
    <p:sldId id="263" r:id="rId13"/>
    <p:sldId id="283" r:id="rId14"/>
    <p:sldId id="265" r:id="rId15"/>
    <p:sldId id="288" r:id="rId16"/>
    <p:sldId id="267" r:id="rId17"/>
    <p:sldId id="257" r:id="rId18"/>
    <p:sldId id="264" r:id="rId19"/>
    <p:sldId id="266" r:id="rId20"/>
    <p:sldId id="289" r:id="rId21"/>
    <p:sldId id="290" r:id="rId22"/>
    <p:sldId id="291" r:id="rId23"/>
    <p:sldId id="262" r:id="rId24"/>
    <p:sldId id="292" r:id="rId25"/>
    <p:sldId id="259" r:id="rId26"/>
    <p:sldId id="260" r:id="rId27"/>
    <p:sldId id="284" r:id="rId28"/>
    <p:sldId id="285" r:id="rId29"/>
    <p:sldId id="286" r:id="rId30"/>
    <p:sldId id="294" r:id="rId31"/>
    <p:sldId id="27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0"/>
    <p:restoredTop sz="91399"/>
  </p:normalViewPr>
  <p:slideViewPr>
    <p:cSldViewPr snapToGrid="0">
      <p:cViewPr varScale="1">
        <p:scale>
          <a:sx n="79" d="100"/>
          <a:sy n="79" d="100"/>
        </p:scale>
        <p:origin x="240" y="728"/>
      </p:cViewPr>
      <p:guideLst/>
    </p:cSldViewPr>
  </p:slideViewPr>
  <p:outlineViewPr>
    <p:cViewPr>
      <p:scale>
        <a:sx n="33" d="100"/>
        <a:sy n="33" d="100"/>
      </p:scale>
      <p:origin x="0" y="-27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000" dirty="0"/>
              <a:t>Dysart &amp; Strange, 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Recent past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241-D848-A825-FC771E496B9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241-D848-A825-FC771E496B90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241-D848-A825-FC771E496B90}"/>
              </c:ext>
            </c:extLst>
          </c:dPt>
          <c:cat>
            <c:strRef>
              <c:f>Sheet1!$A$2:$A$7</c:f>
              <c:strCache>
                <c:ptCount val="6"/>
                <c:pt idx="0">
                  <c:v>Family members</c:v>
                </c:pt>
                <c:pt idx="1">
                  <c:v>Significant others</c:v>
                </c:pt>
                <c:pt idx="2">
                  <c:v>Friends</c:v>
                </c:pt>
                <c:pt idx="3">
                  <c:v>Acquaintances</c:v>
                </c:pt>
                <c:pt idx="4">
                  <c:v>Strangers</c:v>
                </c:pt>
                <c:pt idx="5">
                  <c:v>Physical evidence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40.1</c:v>
                </c:pt>
                <c:pt idx="1">
                  <c:v>34</c:v>
                </c:pt>
                <c:pt idx="2">
                  <c:v>35.9</c:v>
                </c:pt>
                <c:pt idx="3">
                  <c:v>23.4</c:v>
                </c:pt>
                <c:pt idx="4">
                  <c:v>13.2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1-1C4E-B480-89D22D3AC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2941168"/>
        <c:axId val="983094944"/>
      </c:barChart>
      <c:catAx>
        <c:axId val="9829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094944"/>
        <c:crosses val="autoZero"/>
        <c:auto val="1"/>
        <c:lblAlgn val="ctr"/>
        <c:lblOffset val="100"/>
        <c:noMultiLvlLbl val="0"/>
      </c:catAx>
      <c:valAx>
        <c:axId val="98309494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800" dirty="0"/>
                  <a:t>% of suspects’ alibis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94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Olson &amp; </a:t>
            </a:r>
            <a:r>
              <a:rPr lang="en-CA" dirty="0" err="1"/>
              <a:t>Charman</a:t>
            </a:r>
            <a:r>
              <a:rPr lang="en-CA" dirty="0"/>
              <a:t>, 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Recent past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Initial memory</c:v>
                </c:pt>
                <c:pt idx="1">
                  <c:v>Motivated witnesses</c:v>
                </c:pt>
                <c:pt idx="2">
                  <c:v>Non-motivated witnesses</c:v>
                </c:pt>
                <c:pt idx="3">
                  <c:v>Physical evidence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98</c:v>
                </c:pt>
                <c:pt idx="1">
                  <c:v>85</c:v>
                </c:pt>
                <c:pt idx="2">
                  <c:v>7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1-1C4E-B480-89D22D3AC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Distant past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Initial memory</c:v>
                </c:pt>
                <c:pt idx="1">
                  <c:v>Motivated witnesses</c:v>
                </c:pt>
                <c:pt idx="2">
                  <c:v>Non-motivated witnesses</c:v>
                </c:pt>
                <c:pt idx="3">
                  <c:v>Physical evidence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</c:v>
                </c:pt>
                <c:pt idx="1">
                  <c:v>74</c:v>
                </c:pt>
                <c:pt idx="2">
                  <c:v>5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1-1C4E-B480-89D22D3AC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2941168"/>
        <c:axId val="983094944"/>
      </c:barChart>
      <c:catAx>
        <c:axId val="9829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094944"/>
        <c:crosses val="autoZero"/>
        <c:auto val="1"/>
        <c:lblAlgn val="ctr"/>
        <c:lblOffset val="100"/>
        <c:noMultiLvlLbl val="0"/>
      </c:catAx>
      <c:valAx>
        <c:axId val="9830949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94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 err="1"/>
              <a:t>Nieuwkamp</a:t>
            </a:r>
            <a:r>
              <a:rPr lang="en-CA" dirty="0"/>
              <a:t> et al.,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Recent past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Motivated witnesses</c:v>
                </c:pt>
                <c:pt idx="1">
                  <c:v>Non-motivated witnesses</c:v>
                </c:pt>
                <c:pt idx="2">
                  <c:v>Multiple wintesses</c:v>
                </c:pt>
                <c:pt idx="3">
                  <c:v>Physical evidence</c:v>
                </c:pt>
                <c:pt idx="4">
                  <c:v>Knowledge evidence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</c:v>
                </c:pt>
                <c:pt idx="1">
                  <c:v>16</c:v>
                </c:pt>
                <c:pt idx="2">
                  <c:v>64</c:v>
                </c:pt>
                <c:pt idx="3">
                  <c:v>25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1-1C4E-B480-89D22D3AC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2941168"/>
        <c:axId val="983094944"/>
      </c:barChart>
      <c:catAx>
        <c:axId val="9829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094944"/>
        <c:crosses val="autoZero"/>
        <c:auto val="1"/>
        <c:lblAlgn val="ctr"/>
        <c:lblOffset val="100"/>
        <c:noMultiLvlLbl val="0"/>
      </c:catAx>
      <c:valAx>
        <c:axId val="9830949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400" dirty="0"/>
                  <a:t>% of true alibis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94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Honest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D18-B942-9D8B-21F0A31083A9}"/>
              </c:ext>
            </c:extLst>
          </c:dPt>
          <c:dPt>
            <c:idx val="1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18-B942-9D8B-21F0A31083A9}"/>
              </c:ext>
            </c:extLst>
          </c:dPt>
          <c:dPt>
            <c:idx val="2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D18-B942-9D8B-21F0A31083A9}"/>
              </c:ext>
            </c:extLst>
          </c:dPt>
          <c:dPt>
            <c:idx val="3"/>
            <c:invertIfNegative val="0"/>
            <c:bubble3D val="0"/>
            <c:spPr>
              <a:pattFill prst="wdDnDiag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C7C-9748-83F5-104640D864DB}"/>
              </c:ext>
            </c:extLst>
          </c:dPt>
          <c:cat>
            <c:strRef>
              <c:f>Sheet1!$A$2:$A$8</c:f>
              <c:strCache>
                <c:ptCount val="7"/>
                <c:pt idx="0">
                  <c:v>Witness evidence</c:v>
                </c:pt>
                <c:pt idx="1">
                  <c:v>Non-motivated witnesses</c:v>
                </c:pt>
                <c:pt idx="2">
                  <c:v>Physical evidence</c:v>
                </c:pt>
                <c:pt idx="3">
                  <c:v>Multiple witnesses</c:v>
                </c:pt>
                <c:pt idx="4">
                  <c:v>Motivated witnesses</c:v>
                </c:pt>
                <c:pt idx="5">
                  <c:v>Non-motivated witnesses</c:v>
                </c:pt>
                <c:pt idx="6">
                  <c:v>Physical evidence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</c:v>
                </c:pt>
                <c:pt idx="1">
                  <c:v>16</c:v>
                </c:pt>
                <c:pt idx="2">
                  <c:v>29</c:v>
                </c:pt>
                <c:pt idx="3">
                  <c:v>29</c:v>
                </c:pt>
                <c:pt idx="4">
                  <c:v>40</c:v>
                </c:pt>
                <c:pt idx="5">
                  <c:v>7.5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1-1C4E-B480-89D22D3AC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Deceptive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18-B942-9D8B-21F0A31083A9}"/>
              </c:ext>
            </c:extLst>
          </c:dPt>
          <c:dPt>
            <c:idx val="1"/>
            <c:invertIfNegative val="0"/>
            <c:bubble3D val="0"/>
            <c:spPr>
              <a:pattFill prst="wdDn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D18-B942-9D8B-21F0A31083A9}"/>
              </c:ext>
            </c:extLst>
          </c:dPt>
          <c:dPt>
            <c:idx val="2"/>
            <c:invertIfNegative val="0"/>
            <c:bubble3D val="0"/>
            <c:spPr>
              <a:pattFill prst="wdDn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18-B942-9D8B-21F0A31083A9}"/>
              </c:ext>
            </c:extLst>
          </c:dPt>
          <c:dPt>
            <c:idx val="3"/>
            <c:invertIfNegative val="0"/>
            <c:bubble3D val="0"/>
            <c:spPr>
              <a:pattFill prst="wdDnDiag">
                <a:fgClr>
                  <a:schemeClr val="bg1">
                    <a:lumMod val="6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C7C-9748-83F5-104640D864DB}"/>
              </c:ext>
            </c:extLst>
          </c:dPt>
          <c:cat>
            <c:strRef>
              <c:f>Sheet1!$A$2:$A$8</c:f>
              <c:strCache>
                <c:ptCount val="7"/>
                <c:pt idx="0">
                  <c:v>Witness evidence</c:v>
                </c:pt>
                <c:pt idx="1">
                  <c:v>Non-motivated witnesses</c:v>
                </c:pt>
                <c:pt idx="2">
                  <c:v>Physical evidence</c:v>
                </c:pt>
                <c:pt idx="3">
                  <c:v>Multiple witnesses</c:v>
                </c:pt>
                <c:pt idx="4">
                  <c:v>Motivated witnesses</c:v>
                </c:pt>
                <c:pt idx="5">
                  <c:v>Non-motivated witnesses</c:v>
                </c:pt>
                <c:pt idx="6">
                  <c:v>Physical evidence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61</c:v>
                </c:pt>
                <c:pt idx="1">
                  <c:v>3</c:v>
                </c:pt>
                <c:pt idx="2">
                  <c:v>34</c:v>
                </c:pt>
                <c:pt idx="3">
                  <c:v>29</c:v>
                </c:pt>
                <c:pt idx="4">
                  <c:v>60</c:v>
                </c:pt>
                <c:pt idx="5">
                  <c:v>3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1-1C4E-B480-89D22D3AC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2941168"/>
        <c:axId val="983094944"/>
      </c:barChart>
      <c:catAx>
        <c:axId val="9829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094944"/>
        <c:crosses val="autoZero"/>
        <c:auto val="1"/>
        <c:lblAlgn val="ctr"/>
        <c:lblOffset val="100"/>
        <c:noMultiLvlLbl val="0"/>
      </c:catAx>
      <c:valAx>
        <c:axId val="9830949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94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Alibi for a 6-hr period 3 weeks prior;</a:t>
            </a:r>
            <a:r>
              <a:rPr lang="en-CA" baseline="0" dirty="0"/>
              <a:t> investigated and re-told 1 week later </a:t>
            </a:r>
            <a:endParaRPr lang="en-CA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053110728724453E-2"/>
          <c:y val="0.11885928733167506"/>
          <c:w val="0.89024009553806938"/>
          <c:h val="0.66167739868174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Inconsistent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What</c:v>
                </c:pt>
                <c:pt idx="1">
                  <c:v>When</c:v>
                </c:pt>
                <c:pt idx="2">
                  <c:v>Who</c:v>
                </c:pt>
                <c:pt idx="3">
                  <c:v>Where</c:v>
                </c:pt>
                <c:pt idx="4">
                  <c:v>Before</c:v>
                </c:pt>
                <c:pt idx="5">
                  <c:v>After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32</c:v>
                </c:pt>
                <c:pt idx="1">
                  <c:v>44</c:v>
                </c:pt>
                <c:pt idx="2">
                  <c:v>23</c:v>
                </c:pt>
                <c:pt idx="3">
                  <c:v>19</c:v>
                </c:pt>
                <c:pt idx="4">
                  <c:v>33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1-1C4E-B480-89D22D3AC2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Partially consistent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What</c:v>
                </c:pt>
                <c:pt idx="1">
                  <c:v>When</c:v>
                </c:pt>
                <c:pt idx="2">
                  <c:v>Who</c:v>
                </c:pt>
                <c:pt idx="3">
                  <c:v>Where</c:v>
                </c:pt>
                <c:pt idx="4">
                  <c:v>Before</c:v>
                </c:pt>
                <c:pt idx="5">
                  <c:v>After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</c:v>
                </c:pt>
                <c:pt idx="1">
                  <c:v>22</c:v>
                </c:pt>
                <c:pt idx="2">
                  <c:v>27</c:v>
                </c:pt>
                <c:pt idx="3">
                  <c:v>36</c:v>
                </c:pt>
                <c:pt idx="4">
                  <c:v>18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1-1C4E-B480-89D22D3AC2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Consistent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What</c:v>
                </c:pt>
                <c:pt idx="1">
                  <c:v>When</c:v>
                </c:pt>
                <c:pt idx="2">
                  <c:v>Who</c:v>
                </c:pt>
                <c:pt idx="3">
                  <c:v>Where</c:v>
                </c:pt>
                <c:pt idx="4">
                  <c:v>Before</c:v>
                </c:pt>
                <c:pt idx="5">
                  <c:v>After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40</c:v>
                </c:pt>
                <c:pt idx="1">
                  <c:v>34</c:v>
                </c:pt>
                <c:pt idx="2">
                  <c:v>49</c:v>
                </c:pt>
                <c:pt idx="3">
                  <c:v>45</c:v>
                </c:pt>
                <c:pt idx="4">
                  <c:v>49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4A-2E4C-A75A-65DCAD8F0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2941168"/>
        <c:axId val="983094944"/>
      </c:barChart>
      <c:catAx>
        <c:axId val="9829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094944"/>
        <c:crosses val="autoZero"/>
        <c:auto val="1"/>
        <c:lblAlgn val="ctr"/>
        <c:lblOffset val="100"/>
        <c:noMultiLvlLbl val="0"/>
      </c:catAx>
      <c:valAx>
        <c:axId val="983094944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94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34096679558749E-2"/>
          <c:y val="0.90552614714018076"/>
          <c:w val="0.92691044241645315"/>
          <c:h val="9.4473852859819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Believability of suspect alibi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Sheet1!$B$7</c:f>
                <c:numCache>
                  <c:formatCode>General</c:formatCode>
                  <c:ptCount val="1"/>
                  <c:pt idx="0">
                    <c:v>1.53</c:v>
                  </c:pt>
                </c:numCache>
              </c:numRef>
            </c:plus>
            <c:minus>
              <c:numRef>
                <c:f>Sheet1!$B$7</c:f>
                <c:numCache>
                  <c:formatCode>General</c:formatCode>
                  <c:ptCount val="1"/>
                  <c:pt idx="0">
                    <c:v>1.53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Generate-first</c:v>
                </c:pt>
                <c:pt idx="1">
                  <c:v>Evaluate-first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5.95</c:v>
                </c:pt>
                <c:pt idx="1">
                  <c:v>5.14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9-7B4C-BB58-49A3CA497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0140608"/>
        <c:axId val="1540142608"/>
      </c:barChart>
      <c:catAx>
        <c:axId val="154014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0142608"/>
        <c:crosses val="autoZero"/>
        <c:auto val="1"/>
        <c:lblAlgn val="ctr"/>
        <c:lblOffset val="100"/>
        <c:noMultiLvlLbl val="0"/>
      </c:catAx>
      <c:valAx>
        <c:axId val="15401426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014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DD0CF-92E6-BD41-9C01-A1C2C1905A5B}" type="doc">
      <dgm:prSet loTypeId="urn:microsoft.com/office/officeart/2005/8/layout/orgChart1" loCatId="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3A0A37A-85DF-4245-B143-78B3720A5B4B}">
      <dgm:prSet phldrT="[Text]" custT="1"/>
      <dgm:spPr/>
      <dgm:t>
        <a:bodyPr/>
        <a:lstStyle/>
        <a:p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Types of Alibis</a:t>
          </a:r>
        </a:p>
      </dgm:t>
    </dgm:pt>
    <dgm:pt modelId="{0EA882AD-4EBE-2C41-8C63-0E38997B47B2}" type="parTrans" cxnId="{BCE4E84F-D35F-9449-A59F-2AD89FD46011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F70971-8339-8A45-BCFB-4C9E746FE38B}" type="sibTrans" cxnId="{BCE4E84F-D35F-9449-A59F-2AD89FD46011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9862BC-3268-4C4A-A729-09A2B546866D}">
      <dgm:prSet phldrT="[Text]" custT="1"/>
      <dgm:spPr/>
      <dgm:t>
        <a:bodyPr/>
        <a:lstStyle/>
        <a:p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True</a:t>
          </a:r>
        </a:p>
      </dgm:t>
    </dgm:pt>
    <dgm:pt modelId="{33CCBFE8-C2F4-1743-AC66-1331F8378CD9}" type="parTrans" cxnId="{210BA9CF-FFD2-0443-9BD9-F8CF4A3AA1EB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B7680D-A028-8245-B858-F62E5DA4BC38}" type="sibTrans" cxnId="{210BA9CF-FFD2-0443-9BD9-F8CF4A3AA1EB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C25A38-EF28-9345-B218-A90D56809406}">
      <dgm:prSet phldrT="[Text]" custT="1"/>
      <dgm:spPr/>
      <dgm:t>
        <a:bodyPr/>
        <a:lstStyle/>
        <a:p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Mistaken</a:t>
          </a:r>
        </a:p>
      </dgm:t>
    </dgm:pt>
    <dgm:pt modelId="{4FAA0441-A703-FC49-BFC1-D6462ED06962}" type="parTrans" cxnId="{E25FF4B6-FAE8-184C-BCDF-773E54992F9E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DFE49A-EB33-3843-87FB-64B205F7FC1C}" type="sibTrans" cxnId="{E25FF4B6-FAE8-184C-BCDF-773E54992F9E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BEA891-E447-9649-AE95-BE6A1115C5C8}">
      <dgm:prSet phldrT="[Text]" custT="1"/>
      <dgm:spPr/>
      <dgm:t>
        <a:bodyPr/>
        <a:lstStyle/>
        <a:p>
          <a:r>
            <a:rPr lang="en-US" sz="3600" dirty="0">
              <a:latin typeface="Arial" panose="020B0604020202020204" pitchFamily="34" charset="0"/>
              <a:cs typeface="Arial" panose="020B0604020202020204" pitchFamily="34" charset="0"/>
            </a:rPr>
            <a:t>False</a:t>
          </a:r>
        </a:p>
      </dgm:t>
    </dgm:pt>
    <dgm:pt modelId="{F7746169-DC09-214C-8434-B083420D8D88}" type="parTrans" cxnId="{E46B16E9-F39C-C94E-9354-44E23CBBB646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0BA16-0C6E-8F4A-BA56-EC2F2A74F15A}" type="sibTrans" cxnId="{E46B16E9-F39C-C94E-9354-44E23CBBB646}">
      <dgm:prSet/>
      <dgm:spPr/>
      <dgm:t>
        <a:bodyPr/>
        <a:lstStyle/>
        <a:p>
          <a:endParaRPr lang="en-US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930B2-6646-2147-ADA1-33D185C11FD5}" type="pres">
      <dgm:prSet presAssocID="{925DD0CF-92E6-BD41-9C01-A1C2C1905A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68EEE6-3E81-3340-86EA-D05A66B55E0C}" type="pres">
      <dgm:prSet presAssocID="{53A0A37A-85DF-4245-B143-78B3720A5B4B}" presName="hierRoot1" presStyleCnt="0">
        <dgm:presLayoutVars>
          <dgm:hierBranch val="init"/>
        </dgm:presLayoutVars>
      </dgm:prSet>
      <dgm:spPr/>
    </dgm:pt>
    <dgm:pt modelId="{550F2A1F-753D-EC48-9DAE-594FAF13DA3F}" type="pres">
      <dgm:prSet presAssocID="{53A0A37A-85DF-4245-B143-78B3720A5B4B}" presName="rootComposite1" presStyleCnt="0"/>
      <dgm:spPr/>
    </dgm:pt>
    <dgm:pt modelId="{BC2D919F-48A2-2445-B4C9-973F83148DE5}" type="pres">
      <dgm:prSet presAssocID="{53A0A37A-85DF-4245-B143-78B3720A5B4B}" presName="rootText1" presStyleLbl="node0" presStyleIdx="0" presStyleCnt="1" custScaleX="173538">
        <dgm:presLayoutVars>
          <dgm:chPref val="3"/>
        </dgm:presLayoutVars>
      </dgm:prSet>
      <dgm:spPr/>
    </dgm:pt>
    <dgm:pt modelId="{49575B71-5C2F-E547-B4A6-5A1C24A3A407}" type="pres">
      <dgm:prSet presAssocID="{53A0A37A-85DF-4245-B143-78B3720A5B4B}" presName="rootConnector1" presStyleLbl="node1" presStyleIdx="0" presStyleCnt="0"/>
      <dgm:spPr/>
    </dgm:pt>
    <dgm:pt modelId="{81A17B1F-349C-BD49-B2F1-079B751BA172}" type="pres">
      <dgm:prSet presAssocID="{53A0A37A-85DF-4245-B143-78B3720A5B4B}" presName="hierChild2" presStyleCnt="0"/>
      <dgm:spPr/>
    </dgm:pt>
    <dgm:pt modelId="{01813F03-E4D5-7F4C-A187-39B2615FFBF8}" type="pres">
      <dgm:prSet presAssocID="{33CCBFE8-C2F4-1743-AC66-1331F8378CD9}" presName="Name37" presStyleLbl="parChTrans1D2" presStyleIdx="0" presStyleCnt="3"/>
      <dgm:spPr/>
    </dgm:pt>
    <dgm:pt modelId="{41F7BA42-C6AF-AE46-AED9-7BD2047535C5}" type="pres">
      <dgm:prSet presAssocID="{969862BC-3268-4C4A-A729-09A2B546866D}" presName="hierRoot2" presStyleCnt="0">
        <dgm:presLayoutVars>
          <dgm:hierBranch val="init"/>
        </dgm:presLayoutVars>
      </dgm:prSet>
      <dgm:spPr/>
    </dgm:pt>
    <dgm:pt modelId="{0869A6F8-16CC-2744-8C96-45D3653AEB78}" type="pres">
      <dgm:prSet presAssocID="{969862BC-3268-4C4A-A729-09A2B546866D}" presName="rootComposite" presStyleCnt="0"/>
      <dgm:spPr/>
    </dgm:pt>
    <dgm:pt modelId="{7980AC12-308E-C844-802A-EE103FE91ABF}" type="pres">
      <dgm:prSet presAssocID="{969862BC-3268-4C4A-A729-09A2B546866D}" presName="rootText" presStyleLbl="node2" presStyleIdx="0" presStyleCnt="3">
        <dgm:presLayoutVars>
          <dgm:chPref val="3"/>
        </dgm:presLayoutVars>
      </dgm:prSet>
      <dgm:spPr/>
    </dgm:pt>
    <dgm:pt modelId="{CB5A0316-09A6-E748-AF3F-EEE36F0E82CA}" type="pres">
      <dgm:prSet presAssocID="{969862BC-3268-4C4A-A729-09A2B546866D}" presName="rootConnector" presStyleLbl="node2" presStyleIdx="0" presStyleCnt="3"/>
      <dgm:spPr/>
    </dgm:pt>
    <dgm:pt modelId="{45C76865-0509-AB41-8694-B50FBE04A607}" type="pres">
      <dgm:prSet presAssocID="{969862BC-3268-4C4A-A729-09A2B546866D}" presName="hierChild4" presStyleCnt="0"/>
      <dgm:spPr/>
    </dgm:pt>
    <dgm:pt modelId="{36CE35C8-8BAE-CE4A-9133-C4139E2A6795}" type="pres">
      <dgm:prSet presAssocID="{969862BC-3268-4C4A-A729-09A2B546866D}" presName="hierChild5" presStyleCnt="0"/>
      <dgm:spPr/>
    </dgm:pt>
    <dgm:pt modelId="{FA1B006A-D1C0-944C-9CD8-900DB991E6D0}" type="pres">
      <dgm:prSet presAssocID="{4FAA0441-A703-FC49-BFC1-D6462ED06962}" presName="Name37" presStyleLbl="parChTrans1D2" presStyleIdx="1" presStyleCnt="3"/>
      <dgm:spPr/>
    </dgm:pt>
    <dgm:pt modelId="{511773FA-C78B-284D-B484-C41CF8BCE881}" type="pres">
      <dgm:prSet presAssocID="{EFC25A38-EF28-9345-B218-A90D56809406}" presName="hierRoot2" presStyleCnt="0">
        <dgm:presLayoutVars>
          <dgm:hierBranch val="init"/>
        </dgm:presLayoutVars>
      </dgm:prSet>
      <dgm:spPr/>
    </dgm:pt>
    <dgm:pt modelId="{057AA26F-1375-0C40-B604-497272E7C98F}" type="pres">
      <dgm:prSet presAssocID="{EFC25A38-EF28-9345-B218-A90D56809406}" presName="rootComposite" presStyleCnt="0"/>
      <dgm:spPr/>
    </dgm:pt>
    <dgm:pt modelId="{B6F662F2-6856-9346-92C2-335331EF1FF8}" type="pres">
      <dgm:prSet presAssocID="{EFC25A38-EF28-9345-B218-A90D56809406}" presName="rootText" presStyleLbl="node2" presStyleIdx="1" presStyleCnt="3">
        <dgm:presLayoutVars>
          <dgm:chPref val="3"/>
        </dgm:presLayoutVars>
      </dgm:prSet>
      <dgm:spPr/>
    </dgm:pt>
    <dgm:pt modelId="{8F5C630A-8208-1044-9982-61789CD1A031}" type="pres">
      <dgm:prSet presAssocID="{EFC25A38-EF28-9345-B218-A90D56809406}" presName="rootConnector" presStyleLbl="node2" presStyleIdx="1" presStyleCnt="3"/>
      <dgm:spPr/>
    </dgm:pt>
    <dgm:pt modelId="{AA3B2208-1820-6449-A297-126DC1FAC77C}" type="pres">
      <dgm:prSet presAssocID="{EFC25A38-EF28-9345-B218-A90D56809406}" presName="hierChild4" presStyleCnt="0"/>
      <dgm:spPr/>
    </dgm:pt>
    <dgm:pt modelId="{66A4D48D-84FB-C441-9396-0B5DC4CD68DB}" type="pres">
      <dgm:prSet presAssocID="{EFC25A38-EF28-9345-B218-A90D56809406}" presName="hierChild5" presStyleCnt="0"/>
      <dgm:spPr/>
    </dgm:pt>
    <dgm:pt modelId="{23C1EA26-B2A9-C04B-BA31-33EC67A504B7}" type="pres">
      <dgm:prSet presAssocID="{F7746169-DC09-214C-8434-B083420D8D88}" presName="Name37" presStyleLbl="parChTrans1D2" presStyleIdx="2" presStyleCnt="3"/>
      <dgm:spPr/>
    </dgm:pt>
    <dgm:pt modelId="{EF4C0FD0-B1DF-6347-8A25-B4CA6AA5C210}" type="pres">
      <dgm:prSet presAssocID="{6CBEA891-E447-9649-AE95-BE6A1115C5C8}" presName="hierRoot2" presStyleCnt="0">
        <dgm:presLayoutVars>
          <dgm:hierBranch val="init"/>
        </dgm:presLayoutVars>
      </dgm:prSet>
      <dgm:spPr/>
    </dgm:pt>
    <dgm:pt modelId="{2F4E18C4-10BB-F645-94DA-69C629E8DA80}" type="pres">
      <dgm:prSet presAssocID="{6CBEA891-E447-9649-AE95-BE6A1115C5C8}" presName="rootComposite" presStyleCnt="0"/>
      <dgm:spPr/>
    </dgm:pt>
    <dgm:pt modelId="{DF8BC433-71F9-C840-999B-8A5763C91DD3}" type="pres">
      <dgm:prSet presAssocID="{6CBEA891-E447-9649-AE95-BE6A1115C5C8}" presName="rootText" presStyleLbl="node2" presStyleIdx="2" presStyleCnt="3">
        <dgm:presLayoutVars>
          <dgm:chPref val="3"/>
        </dgm:presLayoutVars>
      </dgm:prSet>
      <dgm:spPr/>
    </dgm:pt>
    <dgm:pt modelId="{EA479E86-96A1-794F-B6A3-4DE05071C8F1}" type="pres">
      <dgm:prSet presAssocID="{6CBEA891-E447-9649-AE95-BE6A1115C5C8}" presName="rootConnector" presStyleLbl="node2" presStyleIdx="2" presStyleCnt="3"/>
      <dgm:spPr/>
    </dgm:pt>
    <dgm:pt modelId="{8F2D541C-151C-1347-AA9E-5DC5AABC76EC}" type="pres">
      <dgm:prSet presAssocID="{6CBEA891-E447-9649-AE95-BE6A1115C5C8}" presName="hierChild4" presStyleCnt="0"/>
      <dgm:spPr/>
    </dgm:pt>
    <dgm:pt modelId="{17665C49-1008-7C4D-9244-EA9F8F98ADBA}" type="pres">
      <dgm:prSet presAssocID="{6CBEA891-E447-9649-AE95-BE6A1115C5C8}" presName="hierChild5" presStyleCnt="0"/>
      <dgm:spPr/>
    </dgm:pt>
    <dgm:pt modelId="{16EBCE36-2F70-B94B-94E8-7B8728BBED4A}" type="pres">
      <dgm:prSet presAssocID="{53A0A37A-85DF-4245-B143-78B3720A5B4B}" presName="hierChild3" presStyleCnt="0"/>
      <dgm:spPr/>
    </dgm:pt>
  </dgm:ptLst>
  <dgm:cxnLst>
    <dgm:cxn modelId="{B359E618-69E5-734A-A78F-A6C64C85221C}" type="presOf" srcId="{EFC25A38-EF28-9345-B218-A90D56809406}" destId="{8F5C630A-8208-1044-9982-61789CD1A031}" srcOrd="1" destOrd="0" presId="urn:microsoft.com/office/officeart/2005/8/layout/orgChart1"/>
    <dgm:cxn modelId="{1D32441C-B4AA-BA4E-AAA8-F27CA643ED14}" type="presOf" srcId="{53A0A37A-85DF-4245-B143-78B3720A5B4B}" destId="{49575B71-5C2F-E547-B4A6-5A1C24A3A407}" srcOrd="1" destOrd="0" presId="urn:microsoft.com/office/officeart/2005/8/layout/orgChart1"/>
    <dgm:cxn modelId="{BCE4E84F-D35F-9449-A59F-2AD89FD46011}" srcId="{925DD0CF-92E6-BD41-9C01-A1C2C1905A5B}" destId="{53A0A37A-85DF-4245-B143-78B3720A5B4B}" srcOrd="0" destOrd="0" parTransId="{0EA882AD-4EBE-2C41-8C63-0E38997B47B2}" sibTransId="{F5F70971-8339-8A45-BCFB-4C9E746FE38B}"/>
    <dgm:cxn modelId="{66AC415D-1775-E042-AB8D-545DC11C64D3}" type="presOf" srcId="{53A0A37A-85DF-4245-B143-78B3720A5B4B}" destId="{BC2D919F-48A2-2445-B4C9-973F83148DE5}" srcOrd="0" destOrd="0" presId="urn:microsoft.com/office/officeart/2005/8/layout/orgChart1"/>
    <dgm:cxn modelId="{028CED62-0FA1-4242-B6F1-DB448146F17E}" type="presOf" srcId="{925DD0CF-92E6-BD41-9C01-A1C2C1905A5B}" destId="{B44930B2-6646-2147-ADA1-33D185C11FD5}" srcOrd="0" destOrd="0" presId="urn:microsoft.com/office/officeart/2005/8/layout/orgChart1"/>
    <dgm:cxn modelId="{E99CA29F-875A-7145-A629-C7ADE85330BA}" type="presOf" srcId="{6CBEA891-E447-9649-AE95-BE6A1115C5C8}" destId="{EA479E86-96A1-794F-B6A3-4DE05071C8F1}" srcOrd="1" destOrd="0" presId="urn:microsoft.com/office/officeart/2005/8/layout/orgChart1"/>
    <dgm:cxn modelId="{773F8BB0-44F0-DB4F-B0EC-D6DC20889C62}" type="presOf" srcId="{969862BC-3268-4C4A-A729-09A2B546866D}" destId="{7980AC12-308E-C844-802A-EE103FE91ABF}" srcOrd="0" destOrd="0" presId="urn:microsoft.com/office/officeart/2005/8/layout/orgChart1"/>
    <dgm:cxn modelId="{E6A10BB1-6B01-104F-900D-55CFCA03E19A}" type="presOf" srcId="{33CCBFE8-C2F4-1743-AC66-1331F8378CD9}" destId="{01813F03-E4D5-7F4C-A187-39B2615FFBF8}" srcOrd="0" destOrd="0" presId="urn:microsoft.com/office/officeart/2005/8/layout/orgChart1"/>
    <dgm:cxn modelId="{471FCCB1-FBBD-2D48-9863-9BE5DD384AA7}" type="presOf" srcId="{F7746169-DC09-214C-8434-B083420D8D88}" destId="{23C1EA26-B2A9-C04B-BA31-33EC67A504B7}" srcOrd="0" destOrd="0" presId="urn:microsoft.com/office/officeart/2005/8/layout/orgChart1"/>
    <dgm:cxn modelId="{E25FF4B6-FAE8-184C-BCDF-773E54992F9E}" srcId="{53A0A37A-85DF-4245-B143-78B3720A5B4B}" destId="{EFC25A38-EF28-9345-B218-A90D56809406}" srcOrd="1" destOrd="0" parTransId="{4FAA0441-A703-FC49-BFC1-D6462ED06962}" sibTransId="{BDDFE49A-EB33-3843-87FB-64B205F7FC1C}"/>
    <dgm:cxn modelId="{210BA9CF-FFD2-0443-9BD9-F8CF4A3AA1EB}" srcId="{53A0A37A-85DF-4245-B143-78B3720A5B4B}" destId="{969862BC-3268-4C4A-A729-09A2B546866D}" srcOrd="0" destOrd="0" parTransId="{33CCBFE8-C2F4-1743-AC66-1331F8378CD9}" sibTransId="{4EB7680D-A028-8245-B858-F62E5DA4BC38}"/>
    <dgm:cxn modelId="{DAED05D6-A3C9-C94F-9EA8-0866B76E6934}" type="presOf" srcId="{969862BC-3268-4C4A-A729-09A2B546866D}" destId="{CB5A0316-09A6-E748-AF3F-EEE36F0E82CA}" srcOrd="1" destOrd="0" presId="urn:microsoft.com/office/officeart/2005/8/layout/orgChart1"/>
    <dgm:cxn modelId="{4DE672E1-B247-D041-9A95-CF6C25D99820}" type="presOf" srcId="{4FAA0441-A703-FC49-BFC1-D6462ED06962}" destId="{FA1B006A-D1C0-944C-9CD8-900DB991E6D0}" srcOrd="0" destOrd="0" presId="urn:microsoft.com/office/officeart/2005/8/layout/orgChart1"/>
    <dgm:cxn modelId="{25A298E1-C8B3-9A46-A702-103FD7737DA2}" type="presOf" srcId="{EFC25A38-EF28-9345-B218-A90D56809406}" destId="{B6F662F2-6856-9346-92C2-335331EF1FF8}" srcOrd="0" destOrd="0" presId="urn:microsoft.com/office/officeart/2005/8/layout/orgChart1"/>
    <dgm:cxn modelId="{E46B16E9-F39C-C94E-9354-44E23CBBB646}" srcId="{53A0A37A-85DF-4245-B143-78B3720A5B4B}" destId="{6CBEA891-E447-9649-AE95-BE6A1115C5C8}" srcOrd="2" destOrd="0" parTransId="{F7746169-DC09-214C-8434-B083420D8D88}" sibTransId="{4C00BA16-0C6E-8F4A-BA56-EC2F2A74F15A}"/>
    <dgm:cxn modelId="{605D8AFA-300A-9C4D-8FE6-3FF53FF613D6}" type="presOf" srcId="{6CBEA891-E447-9649-AE95-BE6A1115C5C8}" destId="{DF8BC433-71F9-C840-999B-8A5763C91DD3}" srcOrd="0" destOrd="0" presId="urn:microsoft.com/office/officeart/2005/8/layout/orgChart1"/>
    <dgm:cxn modelId="{AEB4B93C-DE45-864D-8A8F-AEB82334A942}" type="presParOf" srcId="{B44930B2-6646-2147-ADA1-33D185C11FD5}" destId="{1968EEE6-3E81-3340-86EA-D05A66B55E0C}" srcOrd="0" destOrd="0" presId="urn:microsoft.com/office/officeart/2005/8/layout/orgChart1"/>
    <dgm:cxn modelId="{7A6CD2B8-A8D6-4045-B4C9-1F2FAC0E1296}" type="presParOf" srcId="{1968EEE6-3E81-3340-86EA-D05A66B55E0C}" destId="{550F2A1F-753D-EC48-9DAE-594FAF13DA3F}" srcOrd="0" destOrd="0" presId="urn:microsoft.com/office/officeart/2005/8/layout/orgChart1"/>
    <dgm:cxn modelId="{10C24317-CB75-EC46-A4F7-0EDDE03D3899}" type="presParOf" srcId="{550F2A1F-753D-EC48-9DAE-594FAF13DA3F}" destId="{BC2D919F-48A2-2445-B4C9-973F83148DE5}" srcOrd="0" destOrd="0" presId="urn:microsoft.com/office/officeart/2005/8/layout/orgChart1"/>
    <dgm:cxn modelId="{408B9B3C-6763-DE48-A31B-CF2643B5B31C}" type="presParOf" srcId="{550F2A1F-753D-EC48-9DAE-594FAF13DA3F}" destId="{49575B71-5C2F-E547-B4A6-5A1C24A3A407}" srcOrd="1" destOrd="0" presId="urn:microsoft.com/office/officeart/2005/8/layout/orgChart1"/>
    <dgm:cxn modelId="{9B06D130-37A5-7E4C-A6EA-5E0C04CEB600}" type="presParOf" srcId="{1968EEE6-3E81-3340-86EA-D05A66B55E0C}" destId="{81A17B1F-349C-BD49-B2F1-079B751BA172}" srcOrd="1" destOrd="0" presId="urn:microsoft.com/office/officeart/2005/8/layout/orgChart1"/>
    <dgm:cxn modelId="{6C756141-928E-8D49-8976-B7BB365A963D}" type="presParOf" srcId="{81A17B1F-349C-BD49-B2F1-079B751BA172}" destId="{01813F03-E4D5-7F4C-A187-39B2615FFBF8}" srcOrd="0" destOrd="0" presId="urn:microsoft.com/office/officeart/2005/8/layout/orgChart1"/>
    <dgm:cxn modelId="{B7EBBC49-0A6D-0F43-B50E-3FB3DF298090}" type="presParOf" srcId="{81A17B1F-349C-BD49-B2F1-079B751BA172}" destId="{41F7BA42-C6AF-AE46-AED9-7BD2047535C5}" srcOrd="1" destOrd="0" presId="urn:microsoft.com/office/officeart/2005/8/layout/orgChart1"/>
    <dgm:cxn modelId="{CE5162D9-67B3-C640-8F30-E47C9D5C7A23}" type="presParOf" srcId="{41F7BA42-C6AF-AE46-AED9-7BD2047535C5}" destId="{0869A6F8-16CC-2744-8C96-45D3653AEB78}" srcOrd="0" destOrd="0" presId="urn:microsoft.com/office/officeart/2005/8/layout/orgChart1"/>
    <dgm:cxn modelId="{D9BD56CC-B912-0547-98B9-1C5B31FAE2F7}" type="presParOf" srcId="{0869A6F8-16CC-2744-8C96-45D3653AEB78}" destId="{7980AC12-308E-C844-802A-EE103FE91ABF}" srcOrd="0" destOrd="0" presId="urn:microsoft.com/office/officeart/2005/8/layout/orgChart1"/>
    <dgm:cxn modelId="{657C15E0-DA4F-8A49-B9C2-0586F0806675}" type="presParOf" srcId="{0869A6F8-16CC-2744-8C96-45D3653AEB78}" destId="{CB5A0316-09A6-E748-AF3F-EEE36F0E82CA}" srcOrd="1" destOrd="0" presId="urn:microsoft.com/office/officeart/2005/8/layout/orgChart1"/>
    <dgm:cxn modelId="{3FEBBF8E-FD50-1D49-A871-323AE39F8341}" type="presParOf" srcId="{41F7BA42-C6AF-AE46-AED9-7BD2047535C5}" destId="{45C76865-0509-AB41-8694-B50FBE04A607}" srcOrd="1" destOrd="0" presId="urn:microsoft.com/office/officeart/2005/8/layout/orgChart1"/>
    <dgm:cxn modelId="{EA4ECE08-2EF3-5A42-8F4A-BA68A2A722F1}" type="presParOf" srcId="{41F7BA42-C6AF-AE46-AED9-7BD2047535C5}" destId="{36CE35C8-8BAE-CE4A-9133-C4139E2A6795}" srcOrd="2" destOrd="0" presId="urn:microsoft.com/office/officeart/2005/8/layout/orgChart1"/>
    <dgm:cxn modelId="{BD47260C-70C3-7B40-952D-09EADE582E7B}" type="presParOf" srcId="{81A17B1F-349C-BD49-B2F1-079B751BA172}" destId="{FA1B006A-D1C0-944C-9CD8-900DB991E6D0}" srcOrd="2" destOrd="0" presId="urn:microsoft.com/office/officeart/2005/8/layout/orgChart1"/>
    <dgm:cxn modelId="{81F816B0-BF6E-BC4C-97E9-F1C2070384EB}" type="presParOf" srcId="{81A17B1F-349C-BD49-B2F1-079B751BA172}" destId="{511773FA-C78B-284D-B484-C41CF8BCE881}" srcOrd="3" destOrd="0" presId="urn:microsoft.com/office/officeart/2005/8/layout/orgChart1"/>
    <dgm:cxn modelId="{DBA1E16B-B2BA-4541-B1E0-472A9A7FCA8E}" type="presParOf" srcId="{511773FA-C78B-284D-B484-C41CF8BCE881}" destId="{057AA26F-1375-0C40-B604-497272E7C98F}" srcOrd="0" destOrd="0" presId="urn:microsoft.com/office/officeart/2005/8/layout/orgChart1"/>
    <dgm:cxn modelId="{03184260-2D66-FD47-891E-8869865A2112}" type="presParOf" srcId="{057AA26F-1375-0C40-B604-497272E7C98F}" destId="{B6F662F2-6856-9346-92C2-335331EF1FF8}" srcOrd="0" destOrd="0" presId="urn:microsoft.com/office/officeart/2005/8/layout/orgChart1"/>
    <dgm:cxn modelId="{71936D8D-CA39-904F-AFDA-BD9AAF0D7CC8}" type="presParOf" srcId="{057AA26F-1375-0C40-B604-497272E7C98F}" destId="{8F5C630A-8208-1044-9982-61789CD1A031}" srcOrd="1" destOrd="0" presId="urn:microsoft.com/office/officeart/2005/8/layout/orgChart1"/>
    <dgm:cxn modelId="{1169C322-9E1B-1C40-95BB-2C1DE2DB12C4}" type="presParOf" srcId="{511773FA-C78B-284D-B484-C41CF8BCE881}" destId="{AA3B2208-1820-6449-A297-126DC1FAC77C}" srcOrd="1" destOrd="0" presId="urn:microsoft.com/office/officeart/2005/8/layout/orgChart1"/>
    <dgm:cxn modelId="{DAE787E4-B9E2-B54B-B750-D2D849B87CFE}" type="presParOf" srcId="{511773FA-C78B-284D-B484-C41CF8BCE881}" destId="{66A4D48D-84FB-C441-9396-0B5DC4CD68DB}" srcOrd="2" destOrd="0" presId="urn:microsoft.com/office/officeart/2005/8/layout/orgChart1"/>
    <dgm:cxn modelId="{6795C683-C8BA-8645-B9C5-43754F085499}" type="presParOf" srcId="{81A17B1F-349C-BD49-B2F1-079B751BA172}" destId="{23C1EA26-B2A9-C04B-BA31-33EC67A504B7}" srcOrd="4" destOrd="0" presId="urn:microsoft.com/office/officeart/2005/8/layout/orgChart1"/>
    <dgm:cxn modelId="{A9DDBD65-B015-614A-B20F-358DA43E0CDC}" type="presParOf" srcId="{81A17B1F-349C-BD49-B2F1-079B751BA172}" destId="{EF4C0FD0-B1DF-6347-8A25-B4CA6AA5C210}" srcOrd="5" destOrd="0" presId="urn:microsoft.com/office/officeart/2005/8/layout/orgChart1"/>
    <dgm:cxn modelId="{A47754AD-9B9B-B34D-B89F-E82FFF4205E2}" type="presParOf" srcId="{EF4C0FD0-B1DF-6347-8A25-B4CA6AA5C210}" destId="{2F4E18C4-10BB-F645-94DA-69C629E8DA80}" srcOrd="0" destOrd="0" presId="urn:microsoft.com/office/officeart/2005/8/layout/orgChart1"/>
    <dgm:cxn modelId="{10AD2545-C0C3-9940-8781-BD5E764107B3}" type="presParOf" srcId="{2F4E18C4-10BB-F645-94DA-69C629E8DA80}" destId="{DF8BC433-71F9-C840-999B-8A5763C91DD3}" srcOrd="0" destOrd="0" presId="urn:microsoft.com/office/officeart/2005/8/layout/orgChart1"/>
    <dgm:cxn modelId="{7D786686-2340-FF46-A099-F6C924398E68}" type="presParOf" srcId="{2F4E18C4-10BB-F645-94DA-69C629E8DA80}" destId="{EA479E86-96A1-794F-B6A3-4DE05071C8F1}" srcOrd="1" destOrd="0" presId="urn:microsoft.com/office/officeart/2005/8/layout/orgChart1"/>
    <dgm:cxn modelId="{4AED4F90-5B90-654D-A1B4-F268F5F0954A}" type="presParOf" srcId="{EF4C0FD0-B1DF-6347-8A25-B4CA6AA5C210}" destId="{8F2D541C-151C-1347-AA9E-5DC5AABC76EC}" srcOrd="1" destOrd="0" presId="urn:microsoft.com/office/officeart/2005/8/layout/orgChart1"/>
    <dgm:cxn modelId="{E71C0702-7ACD-8A4C-8EBF-F8C19E342A23}" type="presParOf" srcId="{EF4C0FD0-B1DF-6347-8A25-B4CA6AA5C210}" destId="{17665C49-1008-7C4D-9244-EA9F8F98ADBA}" srcOrd="2" destOrd="0" presId="urn:microsoft.com/office/officeart/2005/8/layout/orgChart1"/>
    <dgm:cxn modelId="{C229468B-4D0B-6246-B5BC-B8CD8B51DD3D}" type="presParOf" srcId="{1968EEE6-3E81-3340-86EA-D05A66B55E0C}" destId="{16EBCE36-2F70-B94B-94E8-7B8728BBED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1EA26-B2A9-C04B-BA31-33EC67A504B7}">
      <dsp:nvSpPr>
        <dsp:cNvPr id="0" name=""/>
        <dsp:cNvSpPr/>
      </dsp:nvSpPr>
      <dsp:spPr>
        <a:xfrm>
          <a:off x="4548553" y="1182053"/>
          <a:ext cx="2858698" cy="496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068"/>
              </a:lnTo>
              <a:lnTo>
                <a:pt x="2858698" y="248068"/>
              </a:lnTo>
              <a:lnTo>
                <a:pt x="2858698" y="4961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B006A-D1C0-944C-9CD8-900DB991E6D0}">
      <dsp:nvSpPr>
        <dsp:cNvPr id="0" name=""/>
        <dsp:cNvSpPr/>
      </dsp:nvSpPr>
      <dsp:spPr>
        <a:xfrm>
          <a:off x="4502833" y="1182053"/>
          <a:ext cx="91440" cy="4961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61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13F03-E4D5-7F4C-A187-39B2615FFBF8}">
      <dsp:nvSpPr>
        <dsp:cNvPr id="0" name=""/>
        <dsp:cNvSpPr/>
      </dsp:nvSpPr>
      <dsp:spPr>
        <a:xfrm>
          <a:off x="1689855" y="1182053"/>
          <a:ext cx="2858698" cy="496137"/>
        </a:xfrm>
        <a:custGeom>
          <a:avLst/>
          <a:gdLst/>
          <a:ahLst/>
          <a:cxnLst/>
          <a:rect l="0" t="0" r="0" b="0"/>
          <a:pathLst>
            <a:path>
              <a:moveTo>
                <a:pt x="2858698" y="0"/>
              </a:moveTo>
              <a:lnTo>
                <a:pt x="2858698" y="248068"/>
              </a:lnTo>
              <a:lnTo>
                <a:pt x="0" y="248068"/>
              </a:lnTo>
              <a:lnTo>
                <a:pt x="0" y="49613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D919F-48A2-2445-B4C9-973F83148DE5}">
      <dsp:nvSpPr>
        <dsp:cNvPr id="0" name=""/>
        <dsp:cNvSpPr/>
      </dsp:nvSpPr>
      <dsp:spPr>
        <a:xfrm>
          <a:off x="2498583" y="772"/>
          <a:ext cx="4099940" cy="11812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Types of Alibis</a:t>
          </a:r>
        </a:p>
      </dsp:txBody>
      <dsp:txXfrm>
        <a:off x="2498583" y="772"/>
        <a:ext cx="4099940" cy="1181280"/>
      </dsp:txXfrm>
    </dsp:sp>
    <dsp:sp modelId="{7980AC12-308E-C844-802A-EE103FE91ABF}">
      <dsp:nvSpPr>
        <dsp:cNvPr id="0" name=""/>
        <dsp:cNvSpPr/>
      </dsp:nvSpPr>
      <dsp:spPr>
        <a:xfrm>
          <a:off x="508575" y="1678190"/>
          <a:ext cx="2362560" cy="11812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True</a:t>
          </a:r>
        </a:p>
      </dsp:txBody>
      <dsp:txXfrm>
        <a:off x="508575" y="1678190"/>
        <a:ext cx="2362560" cy="1181280"/>
      </dsp:txXfrm>
    </dsp:sp>
    <dsp:sp modelId="{B6F662F2-6856-9346-92C2-335331EF1FF8}">
      <dsp:nvSpPr>
        <dsp:cNvPr id="0" name=""/>
        <dsp:cNvSpPr/>
      </dsp:nvSpPr>
      <dsp:spPr>
        <a:xfrm>
          <a:off x="3367273" y="1678190"/>
          <a:ext cx="2362560" cy="11812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Mistaken</a:t>
          </a:r>
        </a:p>
      </dsp:txBody>
      <dsp:txXfrm>
        <a:off x="3367273" y="1678190"/>
        <a:ext cx="2362560" cy="1181280"/>
      </dsp:txXfrm>
    </dsp:sp>
    <dsp:sp modelId="{DF8BC433-71F9-C840-999B-8A5763C91DD3}">
      <dsp:nvSpPr>
        <dsp:cNvPr id="0" name=""/>
        <dsp:cNvSpPr/>
      </dsp:nvSpPr>
      <dsp:spPr>
        <a:xfrm>
          <a:off x="6225971" y="1678190"/>
          <a:ext cx="2362560" cy="118128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rial" panose="020B0604020202020204" pitchFamily="34" charset="0"/>
              <a:cs typeface="Arial" panose="020B0604020202020204" pitchFamily="34" charset="0"/>
            </a:rPr>
            <a:t>False</a:t>
          </a:r>
        </a:p>
      </dsp:txBody>
      <dsp:txXfrm>
        <a:off x="6225971" y="1678190"/>
        <a:ext cx="2362560" cy="118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37319-7240-2B44-A406-F92076635945}" type="datetimeFigureOut">
              <a:rPr lang="en-CA" smtClean="0"/>
              <a:t>2023-09-17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174CE-1F37-094D-9276-80DA711B5B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698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66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014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005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407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621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213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108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945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2182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8440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4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823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551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450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44771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8463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7297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65855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0633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9254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174CE-1F37-094D-9276-80DA711B5BA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75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62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6626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8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6508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984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C174CE-1F37-094D-9276-80DA711B5BAB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36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C174CE-1F37-094D-9276-80DA711B5BA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08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3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0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40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5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1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8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9/17/23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2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marionst@glendon.yorku.ca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3218719.2022.2116608" TargetMode="External"/><Relationship Id="rId2" Type="http://schemas.openxmlformats.org/officeDocument/2006/relationships/hyperlink" Target="https://dx.doi.org/10.2139/ssrn.379876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B084856-EB38-0941-EF44-97AE083D2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29" y="5499895"/>
            <a:ext cx="9638443" cy="4846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cap="none">
                <a:latin typeface="Arial" panose="020B0604020202020204" pitchFamily="34" charset="0"/>
                <a:cs typeface="Arial" panose="020B0604020202020204" pitchFamily="34" charset="0"/>
              </a:rPr>
              <a:t>Stephanie Marion, PhD</a:t>
            </a:r>
          </a:p>
          <a:p>
            <a:pPr>
              <a:lnSpc>
                <a:spcPct val="90000"/>
              </a:lnSpc>
            </a:pPr>
            <a:r>
              <a:rPr lang="en-CA" cap="none">
                <a:latin typeface="Arial" panose="020B0604020202020204" pitchFamily="34" charset="0"/>
                <a:cs typeface="Arial" panose="020B0604020202020204" pitchFamily="34" charset="0"/>
              </a:rPr>
              <a:t>York University</a:t>
            </a:r>
          </a:p>
          <a:p>
            <a:pPr>
              <a:lnSpc>
                <a:spcPct val="90000"/>
              </a:lnSpc>
            </a:pPr>
            <a:r>
              <a:rPr lang="en-CA" cap="none">
                <a:latin typeface="Arial" panose="020B0604020202020204" pitchFamily="34" charset="0"/>
                <a:cs typeface="Arial" panose="020B0604020202020204" pitchFamily="34" charset="0"/>
              </a:rPr>
              <a:t>September 18</a:t>
            </a:r>
            <a:r>
              <a:rPr lang="en-CA" cap="none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A" cap="none"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E11DEE-8240-00C9-0D9E-5917807DA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CA" sz="5000" cap="none">
                <a:latin typeface="Arial" panose="020B0604020202020204" pitchFamily="34" charset="0"/>
                <a:cs typeface="Arial" panose="020B0604020202020204" pitchFamily="34" charset="0"/>
              </a:rPr>
              <a:t>Reliability, Believability, and Vulnerability of Alibi Evidence</a:t>
            </a:r>
          </a:p>
        </p:txBody>
      </p:sp>
    </p:spTree>
    <p:extLst>
      <p:ext uri="{BB962C8B-B14F-4D97-AF65-F5344CB8AC3E}">
        <p14:creationId xmlns:p14="http://schemas.microsoft.com/office/powerpoint/2010/main" val="833430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CF6F-A94D-3DFA-E850-4B49AC5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480" y="586460"/>
            <a:ext cx="4468194" cy="1337283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Your average alibi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66B-97A2-1AC2-2292-33C8AA36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481" y="2190443"/>
            <a:ext cx="4468193" cy="3992036"/>
          </a:xfrm>
        </p:spPr>
        <p:txBody>
          <a:bodyPr>
            <a:normAutofit/>
          </a:bodyPr>
          <a:lstStyle/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eakly” corroborated alibis are the most common form of alibi evidence among innocent “suspects”, based on self-report experiments</a:t>
            </a: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Multiple witnesses: 28% - 64% 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Culhane et al., 2008; </a:t>
            </a:r>
            <a:r>
              <a:rPr lang="en-CA" cap="none" dirty="0" err="1">
                <a:latin typeface="Arial" panose="020B0604020202020204" pitchFamily="34" charset="0"/>
                <a:cs typeface="Arial" panose="020B0604020202020204" pitchFamily="34" charset="0"/>
              </a:rPr>
              <a:t>Nieuwkamp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 et al., 2017)</a:t>
            </a:r>
          </a:p>
          <a:p>
            <a:pPr lvl="1"/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43BDCA-3442-5B64-1506-114856CD7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5101357"/>
              </p:ext>
            </p:extLst>
          </p:nvPr>
        </p:nvGraphicFramePr>
        <p:xfrm>
          <a:off x="5244674" y="834437"/>
          <a:ext cx="6947325" cy="5727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050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43BDCA-3442-5B64-1506-114856CD7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6966930"/>
              </p:ext>
            </p:extLst>
          </p:nvPr>
        </p:nvGraphicFramePr>
        <p:xfrm>
          <a:off x="146957" y="1984188"/>
          <a:ext cx="11627594" cy="487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DDFCF6F-A94D-3DFA-E850-4B49AC5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66" y="258654"/>
            <a:ext cx="10223535" cy="1166707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Your average alibi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66B-97A2-1AC2-2292-33C8AA36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359" y="1504576"/>
            <a:ext cx="9639334" cy="50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Culhane et al., 2008 (self-reported); 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Culhane et al., 2013 (validated)</a:t>
            </a:r>
          </a:p>
          <a:p>
            <a:pPr lvl="1"/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2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2E50D-97BA-2D4D-8C86-1257AE04D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850" y="918197"/>
            <a:ext cx="10988299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Alibi consistency: Base rate of mistaken alibis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B9C6A-E542-F2D5-5AFC-655DA7A9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50" y="2591549"/>
            <a:ext cx="10988299" cy="310198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Police may underestimate the likelihood of honestly mistaken alibis (1 in 5) (Dysart &amp; Strange, 2012)</a:t>
            </a:r>
          </a:p>
          <a:p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Leins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Charman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(2016) experiment: only 11% accurate when “suspect” engaged in non-schema-consistent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behaviour; 83% accurate when schema-consistent</a:t>
            </a: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Olson &amp; 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Charman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(2012): 12% of innocent individuals initially reported completely inaccurate alibis</a:t>
            </a: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Cardenas et al., 2020: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Errors about who, where, AND what: 22%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Errors about who, where, OR what: 50%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=&gt; Only 10% of potential corroborating pieces of evidence could be obtained</a:t>
            </a:r>
          </a:p>
        </p:txBody>
      </p:sp>
    </p:spTree>
    <p:extLst>
      <p:ext uri="{BB962C8B-B14F-4D97-AF65-F5344CB8AC3E}">
        <p14:creationId xmlns:p14="http://schemas.microsoft.com/office/powerpoint/2010/main" val="342965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CF6F-A94D-3DFA-E850-4B49AC5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4" y="425679"/>
            <a:ext cx="4054041" cy="1295546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Your average alibi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66B-97A2-1AC2-2292-33C8AA36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5" y="2151939"/>
            <a:ext cx="3352128" cy="3881309"/>
          </a:xfrm>
        </p:spPr>
        <p:txBody>
          <a:bodyPr>
            <a:normAutofit/>
          </a:bodyPr>
          <a:lstStyle/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Strange et al., 2014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Inconsistent alibis of innocent individuals appear to be the norm, not the exception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11.5% needed a whole narrative change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24.9% needed evidence change</a:t>
            </a: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43BDCA-3442-5B64-1506-114856CD7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68321"/>
              </p:ext>
            </p:extLst>
          </p:nvPr>
        </p:nvGraphicFramePr>
        <p:xfrm>
          <a:off x="4903033" y="614058"/>
          <a:ext cx="6909479" cy="562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76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A3F5-E97C-AF83-100D-E72E574D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87" y="928834"/>
            <a:ext cx="10275376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Inconsistent alibis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2CD1D-CD87-6A2A-6509-18198569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592" y="2566328"/>
            <a:ext cx="10580585" cy="3101983"/>
          </a:xfrm>
        </p:spPr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Consistency is a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key ingredient to believability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Any kind of change is met with skepticism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Police estimate that 4 in 5 changed alibis is indicative of a suspect lying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Yet consistency is NOT diagnostic of true alibis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False and rehearsed alibis have the potential to be more consistent than true alibis (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Sakrisvold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et al., 2017)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Alibi changes due to an attempt to cover up illegal or immoral behaviour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may be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better tolerated than changes due to memory errors! (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Nieuwkamp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et al.,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2016)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Offering a mistaken alibi early in an investigation can set forensic confirmation bias into motion</a:t>
            </a:r>
          </a:p>
        </p:txBody>
      </p:sp>
    </p:spTree>
    <p:extLst>
      <p:ext uri="{BB962C8B-B14F-4D97-AF65-F5344CB8AC3E}">
        <p14:creationId xmlns:p14="http://schemas.microsoft.com/office/powerpoint/2010/main" val="9948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356C39-56AA-015E-592E-1C58386E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Believability criteria are not diagnostic of truthfulness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955EB-ABA8-511B-EEED-2924C608F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889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6775D0-E45F-C0EA-2E77-60A586FD4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109657"/>
              </p:ext>
            </p:extLst>
          </p:nvPr>
        </p:nvGraphicFramePr>
        <p:xfrm>
          <a:off x="1414355" y="963203"/>
          <a:ext cx="9097107" cy="2860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Down Arrow 8">
            <a:extLst>
              <a:ext uri="{FF2B5EF4-FFF2-40B4-BE49-F238E27FC236}">
                <a16:creationId xmlns:a16="http://schemas.microsoft.com/office/drawing/2014/main" id="{FC393F0E-7E23-02BE-4111-E76A14B9572A}"/>
              </a:ext>
            </a:extLst>
          </p:cNvPr>
          <p:cNvSpPr/>
          <p:nvPr/>
        </p:nvSpPr>
        <p:spPr>
          <a:xfrm>
            <a:off x="2961802" y="3934818"/>
            <a:ext cx="281354" cy="1113692"/>
          </a:xfrm>
          <a:prstGeom prst="downArrow">
            <a:avLst>
              <a:gd name="adj1" fmla="val 50000"/>
              <a:gd name="adj2" fmla="val 71053"/>
            </a:avLst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C56D12E8-3F25-9E64-AA13-C6C7DDB6D2E1}"/>
              </a:ext>
            </a:extLst>
          </p:cNvPr>
          <p:cNvSpPr/>
          <p:nvPr/>
        </p:nvSpPr>
        <p:spPr>
          <a:xfrm>
            <a:off x="5880847" y="3934818"/>
            <a:ext cx="281354" cy="1113692"/>
          </a:xfrm>
          <a:prstGeom prst="downArrow">
            <a:avLst>
              <a:gd name="adj1" fmla="val 50000"/>
              <a:gd name="adj2" fmla="val 71053"/>
            </a:avLst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38031158-157E-A641-0499-50A93AA87D30}"/>
              </a:ext>
            </a:extLst>
          </p:cNvPr>
          <p:cNvSpPr/>
          <p:nvPr/>
        </p:nvSpPr>
        <p:spPr>
          <a:xfrm>
            <a:off x="8659215" y="3934818"/>
            <a:ext cx="281354" cy="1113692"/>
          </a:xfrm>
          <a:prstGeom prst="downArrow">
            <a:avLst>
              <a:gd name="adj1" fmla="val 50000"/>
              <a:gd name="adj2" fmla="val 71053"/>
            </a:avLst>
          </a:prstGeom>
          <a:solidFill>
            <a:schemeClr val="tx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22DAF4-DA40-BC75-ECC8-3F8A47C1554E}"/>
              </a:ext>
            </a:extLst>
          </p:cNvPr>
          <p:cNvSpPr txBox="1"/>
          <p:nvPr/>
        </p:nvSpPr>
        <p:spPr>
          <a:xfrm>
            <a:off x="2026065" y="5190418"/>
            <a:ext cx="2050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Based on accurate memories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0CF125-2C79-195E-5533-A595AB926039}"/>
              </a:ext>
            </a:extLst>
          </p:cNvPr>
          <p:cNvSpPr txBox="1"/>
          <p:nvPr/>
        </p:nvSpPr>
        <p:spPr>
          <a:xfrm>
            <a:off x="4945110" y="5190418"/>
            <a:ext cx="2050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Memory failures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FC8273-5231-6E06-6453-FB1BD3AC2DC9}"/>
              </a:ext>
            </a:extLst>
          </p:cNvPr>
          <p:cNvSpPr txBox="1"/>
          <p:nvPr/>
        </p:nvSpPr>
        <p:spPr>
          <a:xfrm>
            <a:off x="7723478" y="5159881"/>
            <a:ext cx="20503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/>
              <a:t>Likely based on part on memories</a:t>
            </a:r>
          </a:p>
        </p:txBody>
      </p:sp>
    </p:spTree>
    <p:extLst>
      <p:ext uri="{BB962C8B-B14F-4D97-AF65-F5344CB8AC3E}">
        <p14:creationId xmlns:p14="http://schemas.microsoft.com/office/powerpoint/2010/main" val="37547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28B3F-BA17-DFB9-1F60-0BA0516F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12" y="634492"/>
            <a:ext cx="9771528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An alibi is a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97E9-B042-2106-3B7B-946F8C35A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38" y="2110769"/>
            <a:ext cx="9771528" cy="1794872"/>
          </a:xfrm>
        </p:spPr>
        <p:txBody>
          <a:bodyPr>
            <a:normAutofit/>
          </a:bodyPr>
          <a:lstStyle/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Autobiographical memory =&gt; Mental time travel </a:t>
            </a:r>
          </a:p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Cognitive and social factors that influence the availability and reliability of memories</a:t>
            </a:r>
          </a:p>
          <a:p>
            <a:pPr lvl="1"/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Encoding </a:t>
            </a: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Storage  Retrieval</a:t>
            </a:r>
          </a:p>
          <a:p>
            <a:pPr>
              <a:tabLst>
                <a:tab pos="5902325" algn="l"/>
              </a:tabLst>
            </a:pP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BE8D0FD-8FB8-4EEA-5753-4FA26CDCE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268762"/>
            <a:ext cx="4762500" cy="33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D222FC-ED88-8A35-495C-89072F26CF8F}"/>
              </a:ext>
            </a:extLst>
          </p:cNvPr>
          <p:cNvSpPr txBox="1"/>
          <p:nvPr/>
        </p:nvSpPr>
        <p:spPr>
          <a:xfrm>
            <a:off x="586838" y="3842829"/>
            <a:ext cx="7177813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>
                <a:tab pos="5902325" algn="l"/>
              </a:tabLst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Imagination inflation of a false alibi makes the “memory” of a false alibi just as vivid and convincing as a true alibi </a:t>
            </a:r>
            <a:r>
              <a:rPr kumimoji="0" lang="en-CA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</a:t>
            </a:r>
            <a:r>
              <a:rPr kumimoji="0" lang="en-CA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Dhammaperra</a:t>
            </a:r>
            <a:r>
              <a:rPr kumimoji="0" lang="en-CA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et al., 2020)</a:t>
            </a:r>
            <a:endParaRPr kumimoji="0" lang="en-CA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validation of an alibi is also largely dependent on memory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Person evidence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Recollection of potential physical evidence</a:t>
            </a:r>
            <a:endParaRPr lang="en-CA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C6531-6804-860A-2C18-6F95204AA5A2}"/>
              </a:ext>
            </a:extLst>
          </p:cNvPr>
          <p:cNvSpPr txBox="1"/>
          <p:nvPr/>
        </p:nvSpPr>
        <p:spPr>
          <a:xfrm>
            <a:off x="7957999" y="6470209"/>
            <a:ext cx="3705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Credit: University of Washington Magazine</a:t>
            </a:r>
          </a:p>
        </p:txBody>
      </p:sp>
    </p:spTree>
    <p:extLst>
      <p:ext uri="{BB962C8B-B14F-4D97-AF65-F5344CB8AC3E}">
        <p14:creationId xmlns:p14="http://schemas.microsoft.com/office/powerpoint/2010/main" val="216346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0974A-8DFC-8BD6-0E0B-D2C99F15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91" y="806357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Why are good alibis so hard to generate?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B33E-F28D-EB33-5A15-942401641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16666"/>
            <a:ext cx="5117092" cy="382332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endParaRPr lang="en-CA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Reliance on schemas (in whole or in part) may lead to errors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Reliance on schemas increases confidence (e.g. </a:t>
            </a:r>
            <a:r>
              <a:rPr lang="en-CA" sz="2000" cap="none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Leins</a:t>
            </a: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CA" sz="2000" cap="none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Charman</a:t>
            </a: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2016)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Mundane or repeat experiences are not well encoded 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Source monitoring errors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CANNOT improve memory</a:t>
            </a:r>
          </a:p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CA" sz="2000" cap="none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Innocence itself may lower the threshold for reporting a memory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3665983-A615-EFC7-DB2E-FF081F9E97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7" r="29914" b="2"/>
          <a:stretch/>
        </p:blipFill>
        <p:spPr bwMode="auto">
          <a:xfrm>
            <a:off x="7208520" y="1126397"/>
            <a:ext cx="3867912" cy="4288536"/>
          </a:xfrm>
          <a:prstGeom prst="rect">
            <a:avLst/>
          </a:prstGeom>
          <a:noFill/>
          <a:ln w="317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5A5A4A-1444-0974-35E9-D28A058638A0}"/>
              </a:ext>
            </a:extLst>
          </p:cNvPr>
          <p:cNvSpPr txBox="1"/>
          <p:nvPr/>
        </p:nvSpPr>
        <p:spPr>
          <a:xfrm>
            <a:off x="8961120" y="472674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3054B-6FA6-FDA8-39B7-53A6B060F232}"/>
              </a:ext>
            </a:extLst>
          </p:cNvPr>
          <p:cNvSpPr txBox="1"/>
          <p:nvPr/>
        </p:nvSpPr>
        <p:spPr>
          <a:xfrm rot="16200000">
            <a:off x="6469856" y="308599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Retention</a:t>
            </a:r>
          </a:p>
        </p:txBody>
      </p:sp>
    </p:spTree>
    <p:extLst>
      <p:ext uri="{BB962C8B-B14F-4D97-AF65-F5344CB8AC3E}">
        <p14:creationId xmlns:p14="http://schemas.microsoft.com/office/powerpoint/2010/main" val="282156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974A-8DFC-8BD6-0E0B-D2C99F15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619" y="964692"/>
            <a:ext cx="9833316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Difficulty of validating an alibi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B33E-F28D-EB33-5A15-942401641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6" y="2412961"/>
            <a:ext cx="9988061" cy="3101983"/>
          </a:xfrm>
        </p:spPr>
        <p:txBody>
          <a:bodyPr>
            <a:noAutofit/>
          </a:bodyPr>
          <a:lstStyle/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The burden of validation of an alibi is sometimes on the defendant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Dysart &amp; Strange (2012): police investigate alibis 76% of the time; only 49% of officer believed a thorough investigation of a suspect’s alibi is always done before an arrest is made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Existing alibi evidence is not accessible to everyone / needs law enforcement or private defense to intervene 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Only 1/3 of state and federal judges believe that ”failing to investigate or disclose a defendant’s alibi” should be investigates as possible prosecutorial misconduct (Cardenas et al., 2022)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Some good news: When alibi evidence IS strong, it has the potential to counteract persuasive evidence (e.g., DNA match probability evidence, Ribeiro et al., 2020)</a:t>
            </a:r>
          </a:p>
        </p:txBody>
      </p:sp>
    </p:spTree>
    <p:extLst>
      <p:ext uri="{BB962C8B-B14F-4D97-AF65-F5344CB8AC3E}">
        <p14:creationId xmlns:p14="http://schemas.microsoft.com/office/powerpoint/2010/main" val="31244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2ACF-B26F-7B2A-3871-3B6A813F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97" y="320417"/>
            <a:ext cx="3352128" cy="1178184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Willie Veasy</a:t>
            </a:r>
          </a:p>
        </p:txBody>
      </p:sp>
      <p:sp>
        <p:nvSpPr>
          <p:cNvPr id="2073" name="Content Placeholder 2">
            <a:extLst>
              <a:ext uri="{FF2B5EF4-FFF2-40B4-BE49-F238E27FC236}">
                <a16:creationId xmlns:a16="http://schemas.microsoft.com/office/drawing/2014/main" id="{BFBA1C98-CEA5-0EBE-786A-2CDEC5B28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64" y="1798027"/>
            <a:ext cx="4356582" cy="45322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Drive-by shooting on January 24, 1992</a:t>
            </a:r>
          </a:p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Eyewitness IDs Veasy from a photo lineup after multiple attempts</a:t>
            </a:r>
          </a:p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Veasy was interrogated on June 9</a:t>
            </a:r>
            <a:r>
              <a:rPr lang="en-CA" sz="1800" cap="none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His alibi: playing basketball with friends</a:t>
            </a:r>
          </a:p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False confession: friend wanted revenge</a:t>
            </a:r>
          </a:p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A few days later, evidence was found that he was at work, washing dishes at a busy restaurant</a:t>
            </a:r>
          </a:p>
          <a:p>
            <a:pPr>
              <a:lnSpc>
                <a:spcPct val="100000"/>
              </a:lnSpc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Alibi discounted by investigators</a:t>
            </a:r>
            <a:endParaRPr lang="en-CA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Veasy convicted of second-degree murder</a:t>
            </a:r>
          </a:p>
        </p:txBody>
      </p:sp>
      <p:pic>
        <p:nvPicPr>
          <p:cNvPr id="2050" name="Picture 2" descr="$5 Million for Wrongfully Convicted Exoneree, Willie Veasy, From  Philadelphia – NBC10 Philadelphia">
            <a:extLst>
              <a:ext uri="{FF2B5EF4-FFF2-40B4-BE49-F238E27FC236}">
                <a16:creationId xmlns:a16="http://schemas.microsoft.com/office/drawing/2014/main" id="{0954A9B5-C4B5-546F-C6F6-DEEA5C420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9" r="11766"/>
          <a:stretch/>
        </p:blipFill>
        <p:spPr bwMode="auto">
          <a:xfrm>
            <a:off x="4712842" y="10"/>
            <a:ext cx="747915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5746-D768-4AEE-0243-5925CD19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964692"/>
            <a:ext cx="9029700" cy="1188720"/>
          </a:xfrm>
        </p:spPr>
        <p:txBody>
          <a:bodyPr/>
          <a:lstStyle/>
          <a:p>
            <a:r>
              <a:rPr lang="en-CA" cap="none" dirty="0"/>
              <a:t>How alibi evidence can be strengthened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A907-31EB-DCF5-51EB-95456CE1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400" y="2638044"/>
            <a:ext cx="9029700" cy="3101983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Reduce reliance on schemas; allow memory aids</a:t>
            </a:r>
          </a:p>
          <a:p>
            <a:r>
              <a:rPr lang="en-CA" sz="2400" dirty="0" err="1"/>
              <a:t>Matuku</a:t>
            </a:r>
            <a:r>
              <a:rPr lang="en-CA" sz="2400" dirty="0"/>
              <a:t> &amp; </a:t>
            </a:r>
            <a:r>
              <a:rPr lang="en-CA" sz="2400" dirty="0" err="1"/>
              <a:t>Charman</a:t>
            </a:r>
            <a:r>
              <a:rPr lang="en-CA" sz="2400" dirty="0"/>
              <a:t> (2021)</a:t>
            </a:r>
          </a:p>
          <a:p>
            <a:pPr lvl="1"/>
            <a:r>
              <a:rPr lang="en-CA" sz="2400" dirty="0"/>
              <a:t>3 minutes of memory aids</a:t>
            </a:r>
          </a:p>
          <a:p>
            <a:pPr lvl="1"/>
            <a:r>
              <a:rPr lang="en-CA" sz="2400" dirty="0"/>
              <a:t>↑ in true alibis (16% </a:t>
            </a:r>
            <a:r>
              <a:rPr lang="en-CA" sz="2400" dirty="0">
                <a:sym typeface="Wingdings" pitchFamily="2" charset="2"/>
              </a:rPr>
              <a:t> 51%)</a:t>
            </a:r>
            <a:endParaRPr lang="en-CA" sz="2400" dirty="0"/>
          </a:p>
          <a:p>
            <a:pPr lvl="1"/>
            <a:r>
              <a:rPr lang="en-CA" sz="2400" dirty="0"/>
              <a:t>↓ in mistaken alibis</a:t>
            </a:r>
          </a:p>
          <a:p>
            <a:r>
              <a:rPr lang="en-CA" sz="2400" dirty="0"/>
              <a:t>Potentially warning suspects about the detrimental effect of mistaken alibis</a:t>
            </a:r>
          </a:p>
        </p:txBody>
      </p:sp>
    </p:spTree>
    <p:extLst>
      <p:ext uri="{BB962C8B-B14F-4D97-AF65-F5344CB8AC3E}">
        <p14:creationId xmlns:p14="http://schemas.microsoft.com/office/powerpoint/2010/main" val="37555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5746-D768-4AEE-0243-5925CD19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964692"/>
            <a:ext cx="9804400" cy="1188720"/>
          </a:xfrm>
        </p:spPr>
        <p:txBody>
          <a:bodyPr/>
          <a:lstStyle/>
          <a:p>
            <a:r>
              <a:rPr lang="en-CA" cap="none" dirty="0"/>
              <a:t>How alibi evidence can be strengthened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A907-31EB-DCF5-51EB-95456CE1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2545054"/>
            <a:ext cx="9804400" cy="3101983"/>
          </a:xfrm>
        </p:spPr>
        <p:txBody>
          <a:bodyPr>
            <a:noAutofit/>
          </a:bodyPr>
          <a:lstStyle/>
          <a:p>
            <a:r>
              <a:rPr lang="en-CA" sz="2100" dirty="0"/>
              <a:t>Increase potential for corroborating evidence by drawing on principles of human memory </a:t>
            </a:r>
            <a:r>
              <a:rPr lang="en-CA" dirty="0"/>
              <a:t>(e.g., Mosser &amp; Evans, 2019)</a:t>
            </a:r>
          </a:p>
          <a:p>
            <a:r>
              <a:rPr lang="en-CA" sz="2100" dirty="0"/>
              <a:t>E.g., Cognitive Interview strategies:</a:t>
            </a:r>
          </a:p>
          <a:p>
            <a:pPr lvl="1"/>
            <a:r>
              <a:rPr lang="en-CA" sz="2100" dirty="0"/>
              <a:t>Context reinstatement</a:t>
            </a:r>
          </a:p>
          <a:p>
            <a:pPr lvl="1"/>
            <a:r>
              <a:rPr lang="en-CA" sz="2100" dirty="0"/>
              <a:t>Forward vs Backward recounting</a:t>
            </a:r>
          </a:p>
          <a:p>
            <a:pPr lvl="1"/>
            <a:r>
              <a:rPr lang="en-CA" sz="2100" dirty="0"/>
              <a:t>Multiples perspective</a:t>
            </a:r>
          </a:p>
          <a:p>
            <a:r>
              <a:rPr lang="en-CA" sz="2100" dirty="0"/>
              <a:t>Potentially beneficial for alibi generation AND validation</a:t>
            </a:r>
          </a:p>
          <a:p>
            <a:r>
              <a:rPr lang="en-CA" sz="2100" dirty="0" err="1"/>
              <a:t>Matuku</a:t>
            </a:r>
            <a:r>
              <a:rPr lang="en-CA" sz="2100" dirty="0"/>
              <a:t> &amp; </a:t>
            </a:r>
            <a:r>
              <a:rPr lang="en-CA" sz="2100" dirty="0" err="1"/>
              <a:t>Charman</a:t>
            </a:r>
            <a:r>
              <a:rPr lang="en-CA" sz="2100" dirty="0"/>
              <a:t> (2020)</a:t>
            </a:r>
          </a:p>
        </p:txBody>
      </p:sp>
      <p:pic>
        <p:nvPicPr>
          <p:cNvPr id="5" name="Picture 4" descr="A graph of different colored bars&#10;&#10;Description automatically generated with medium confidence">
            <a:extLst>
              <a:ext uri="{FF2B5EF4-FFF2-40B4-BE49-F238E27FC236}">
                <a16:creationId xmlns:a16="http://schemas.microsoft.com/office/drawing/2014/main" id="{4A705021-AC84-34DA-C1B0-A13A42240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739" y="3099661"/>
            <a:ext cx="4478281" cy="375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55746-D768-4AEE-0243-5925CD19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CA" cap="none" dirty="0"/>
              <a:t>How alibi evidence can be strengthened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A907-31EB-DCF5-51EB-95456CE1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858703"/>
            <a:ext cx="5285791" cy="3042547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CA" sz="2200" dirty="0">
                <a:solidFill>
                  <a:srgbClr val="FFFFFF"/>
                </a:solidFill>
              </a:rPr>
              <a:t>Alibi Generation Effect (Olson &amp; Wells, 2012)</a:t>
            </a:r>
          </a:p>
          <a:p>
            <a:pPr>
              <a:buClr>
                <a:schemeClr val="bg1"/>
              </a:buClr>
            </a:pPr>
            <a:r>
              <a:rPr lang="en-CA" sz="2200" dirty="0">
                <a:solidFill>
                  <a:srgbClr val="FFFFFF"/>
                </a:solidFill>
              </a:rPr>
              <a:t>Research participants rate a suspect’s alibi as more believable when they have the opportunity to generate their own first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8FDD9ED-53AF-79F3-0C63-590BEABC3C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704047"/>
              </p:ext>
            </p:extLst>
          </p:nvPr>
        </p:nvGraphicFramePr>
        <p:xfrm>
          <a:off x="7865364" y="970949"/>
          <a:ext cx="3355848" cy="459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36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7AA6-564E-07AC-6CF6-4287BA7FC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964692"/>
            <a:ext cx="9550400" cy="1188720"/>
          </a:xfrm>
        </p:spPr>
        <p:txBody>
          <a:bodyPr/>
          <a:lstStyle/>
          <a:p>
            <a:r>
              <a:rPr lang="en-CA" cap="none" dirty="0"/>
              <a:t>How alibi evidence can be strengthened</a:t>
            </a:r>
            <a:endParaRPr lang="en-CA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B28B-B641-DD0C-F239-53C9F0F08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00" y="2638044"/>
            <a:ext cx="9550400" cy="3750056"/>
          </a:xfrm>
        </p:spPr>
        <p:txBody>
          <a:bodyPr>
            <a:noAutofit/>
          </a:bodyPr>
          <a:lstStyle/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Increase detection of true vs false alibis</a:t>
            </a: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Like any other type of lie detection, detection of false alibis is low (43 – 60%, Culhane et al., 2013; )</a:t>
            </a:r>
          </a:p>
          <a:p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Verifiability Approach:</a:t>
            </a: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Truth-telling pairs offer proportionately more verifiable information than lying pairs (</a:t>
            </a:r>
            <a:r>
              <a:rPr lang="en-CA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Nahari</a:t>
            </a: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CA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Vrij</a:t>
            </a: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, 2014; </a:t>
            </a:r>
            <a:r>
              <a:rPr lang="en-CA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Vernham</a:t>
            </a: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et al., 2020)</a:t>
            </a:r>
          </a:p>
          <a:p>
            <a:pPr lvl="1"/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Training on the verifiability approach for judging collective statements appears promising</a:t>
            </a:r>
          </a:p>
          <a:p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Anecdotally, a thorough interview by the defense attorney can often spot lying alibi corroborators (Levine &amp; Miller, 2021)</a:t>
            </a:r>
          </a:p>
        </p:txBody>
      </p:sp>
    </p:spTree>
    <p:extLst>
      <p:ext uri="{BB962C8B-B14F-4D97-AF65-F5344CB8AC3E}">
        <p14:creationId xmlns:p14="http://schemas.microsoft.com/office/powerpoint/2010/main" val="39346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5746-D768-4AEE-0243-5925CD197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29" y="964692"/>
            <a:ext cx="10254342" cy="1188720"/>
          </a:xfrm>
        </p:spPr>
        <p:txBody>
          <a:bodyPr/>
          <a:lstStyle/>
          <a:p>
            <a:r>
              <a:rPr lang="en-CA" cap="none" dirty="0"/>
              <a:t>How alibi evidence can be strengthened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A907-31EB-DCF5-51EB-95456CE14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728" y="2452063"/>
            <a:ext cx="10254342" cy="3793753"/>
          </a:xfrm>
        </p:spPr>
        <p:txBody>
          <a:bodyPr>
            <a:noAutofit/>
          </a:bodyPr>
          <a:lstStyle/>
          <a:p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Investigative training and resources</a:t>
            </a:r>
          </a:p>
          <a:p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Only 23% of U.S. police respondents in Dysart &amp; Strange (2012) reported receiving training on how to interview alibi witnesses:</a:t>
            </a:r>
          </a:p>
          <a:p>
            <a:pPr lvl="1"/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Police investigate alibis 76% of the time and 14% reported that alibis are rarely or only sometimes investigated before an arrest or warrant</a:t>
            </a:r>
          </a:p>
          <a:p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Inquiry Regarding Thomas </a:t>
            </a:r>
            <a:r>
              <a:rPr lang="en-CA" sz="2100" dirty="0" err="1">
                <a:latin typeface="Arial" panose="020B0604020202020204" pitchFamily="34" charset="0"/>
                <a:cs typeface="Arial" panose="020B0604020202020204" pitchFamily="34" charset="0"/>
              </a:rPr>
              <a:t>Sophonow</a:t>
            </a:r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Police should investigate alibi evidence, and take the same care as to not contaminate witness evidence as with suspect and eyewitness interviews</a:t>
            </a:r>
          </a:p>
          <a:p>
            <a:pPr lvl="1"/>
            <a:r>
              <a:rPr lang="en-CA" sz="2100" dirty="0">
                <a:latin typeface="Arial" panose="020B0604020202020204" pitchFamily="34" charset="0"/>
                <a:cs typeface="Arial" panose="020B0604020202020204" pitchFamily="34" charset="0"/>
              </a:rPr>
              <a:t>Alibi witnesses should not be suggested that they are mistaken; they should not be threatened or intimidated</a:t>
            </a:r>
          </a:p>
          <a:p>
            <a:pPr lvl="1"/>
            <a:endParaRPr lang="en-CA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2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9553BAA-9CA0-438B-86B1-A7EBDDAA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0D21-575A-8947-6FDD-805A5082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85" y="964692"/>
            <a:ext cx="9996407" cy="1188720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CA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corruption of alibi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95DB-13C7-837B-DAD4-ECA5269E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885" y="2638044"/>
            <a:ext cx="9996407" cy="3546856"/>
          </a:xfrm>
        </p:spPr>
        <p:txBody>
          <a:bodyPr>
            <a:normAutofit/>
          </a:bodyPr>
          <a:lstStyle/>
          <a:p>
            <a:r>
              <a:rPr lang="en-CA" sz="2400" cap="none" dirty="0">
                <a:latin typeface="Arial" panose="020B0604020202020204" pitchFamily="34" charset="0"/>
                <a:cs typeface="Arial" panose="020B0604020202020204" pitchFamily="34" charset="0"/>
              </a:rPr>
              <a:t>Levine &amp; Miller (2021): Survey of U.S. Defense attorneys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“Strong” alibis are likely to be presented to the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before trial, but</a:t>
            </a:r>
          </a:p>
          <a:p>
            <a:pPr marL="228600" lvl="1" indent="0" algn="ctr">
              <a:buNone/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“if the alibi depends on testimony from a witness that the DA’s office can find and lean on with threats of VOPs or calling DFACS to their children, then I tend to play those cards a little closer to the vest.”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75% of defense attorneys surveys believed that the police and/or prosecutors regularly blur the timeline of the crime with the specific goal of hindering the establishment of an alibi. </a:t>
            </a:r>
          </a:p>
          <a:p>
            <a:pPr lvl="1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Flipped burden of proof? (See also Burchill, 2018)</a:t>
            </a:r>
          </a:p>
        </p:txBody>
      </p:sp>
    </p:spTree>
    <p:extLst>
      <p:ext uri="{BB962C8B-B14F-4D97-AF65-F5344CB8AC3E}">
        <p14:creationId xmlns:p14="http://schemas.microsoft.com/office/powerpoint/2010/main" val="137158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4465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0D21-575A-8947-6FDD-805A5082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643467"/>
            <a:ext cx="6242719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CA" cap="none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corruption of alibi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95DB-13C7-837B-DAD4-ECA5269E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4"/>
            <a:ext cx="6242715" cy="3415622"/>
          </a:xfrm>
        </p:spPr>
        <p:txBody>
          <a:bodyPr>
            <a:normAutofit lnSpcReduction="10000"/>
          </a:bodyPr>
          <a:lstStyle/>
          <a:p>
            <a:r>
              <a:rPr lang="en-CA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Moore et al. (2014): coercive interrogations of eyewitnesses and alibi witnesses</a:t>
            </a:r>
          </a:p>
          <a:p>
            <a:pPr lvl="1"/>
            <a:r>
              <a:rPr lang="en-C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Eric </a:t>
            </a:r>
            <a:r>
              <a:rPr lang="en-C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 (aka “Action”); </a:t>
            </a:r>
            <a:r>
              <a:rPr lang="en-C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C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rampton, ON, 2006</a:t>
            </a:r>
          </a:p>
          <a:p>
            <a:pPr lvl="1"/>
            <a:r>
              <a:rPr lang="en-C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Reid technique used:</a:t>
            </a:r>
          </a:p>
          <a:p>
            <a:pPr lvl="2"/>
            <a:r>
              <a:rPr lang="en-C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C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yewitness non-ID became an ID</a:t>
            </a:r>
          </a:p>
          <a:p>
            <a:pPr lvl="2"/>
            <a:r>
              <a:rPr lang="en-C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Alibi witness recanted corroboration</a:t>
            </a:r>
          </a:p>
        </p:txBody>
      </p:sp>
      <p:pic>
        <p:nvPicPr>
          <p:cNvPr id="4" name="Picture 2" descr="Eric Morgan was the “author of his own misfortune,” Peel police board,  detectives say in defence statement">
            <a:extLst>
              <a:ext uri="{FF2B5EF4-FFF2-40B4-BE49-F238E27FC236}">
                <a16:creationId xmlns:a16="http://schemas.microsoft.com/office/drawing/2014/main" id="{83724DCD-FFAF-34DB-B473-C9BB607695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8" r="6711"/>
          <a:stretch/>
        </p:blipFill>
        <p:spPr bwMode="auto">
          <a:xfrm>
            <a:off x="8119870" y="804204"/>
            <a:ext cx="3428662" cy="5048760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04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0D21-575A-8947-6FDD-805A5082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Systemic corruption of alibi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95DB-13C7-837B-DAD4-ECA5269E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638044"/>
            <a:ext cx="4838139" cy="32632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Marion et al. (2016) experimental data:</a:t>
            </a:r>
          </a:p>
          <a:p>
            <a:pPr lvl="1">
              <a:lnSpc>
                <a:spcPct val="90000"/>
              </a:lnSpc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Alibi witnesses recant their corroboration of a true alibi when:</a:t>
            </a:r>
          </a:p>
          <a:p>
            <a:pPr lvl="1">
              <a:lnSpc>
                <a:spcPct val="90000"/>
              </a:lnSpc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informed of a confession (53% ↓) </a:t>
            </a:r>
          </a:p>
          <a:p>
            <a:pPr lvl="1">
              <a:lnSpc>
                <a:spcPct val="90000"/>
              </a:lnSpc>
            </a:pP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collusion is implied (79% ↓)</a:t>
            </a:r>
          </a:p>
          <a:p>
            <a:pPr marL="228600" lvl="1" indent="0">
              <a:lnSpc>
                <a:spcPct val="90000"/>
              </a:lnSpc>
              <a:buNone/>
            </a:pP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533F40-045E-4E3D-9243-864CD4E58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402EC6-D845-41B3-BEBE-CB34D9BFE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aph of a bar graph&#10;&#10;Description automatically generated with medium confidence">
            <a:extLst>
              <a:ext uri="{FF2B5EF4-FFF2-40B4-BE49-F238E27FC236}">
                <a16:creationId xmlns:a16="http://schemas.microsoft.com/office/drawing/2014/main" id="{03AFDDEC-38B5-F763-5FFE-AD61E8A41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789" y="1932521"/>
            <a:ext cx="4782312" cy="30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0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0D21-575A-8947-6FDD-805A5082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64692"/>
            <a:ext cx="5928637" cy="1188720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Systemic corruption of alibi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95DB-13C7-837B-DAD4-ECA5269E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38044"/>
            <a:ext cx="5925312" cy="310198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Marion et al. (2016) experimental data</a:t>
            </a:r>
          </a:p>
          <a:p>
            <a:pPr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Milgaard</a:t>
            </a: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With friends on the morning of the murder of Gail Miller</a:t>
            </a:r>
          </a:p>
          <a:p>
            <a:pPr lvl="1"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Friends Ron Wilson and Nichol John initially corroborated the alibi</a:t>
            </a:r>
          </a:p>
          <a:p>
            <a:pPr lvl="1"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After several police interviews (interrogations?), both recanted the alibi and incriminated David</a:t>
            </a: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3BC0364-4B58-4841-A227-00A6A59E0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A029A1F4-D02D-48E4-9331-6870B23B4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0813" y="479893"/>
            <a:ext cx="3685031" cy="5458969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06A8CF3-711E-4C63-9DD5-53A2696C0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6411" y="644485"/>
            <a:ext cx="3353835" cy="512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3ED8C92-F5E5-59B0-4324-A803F06D5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2" r="2" b="29290"/>
          <a:stretch/>
        </p:blipFill>
        <p:spPr bwMode="auto">
          <a:xfrm>
            <a:off x="8349996" y="3268481"/>
            <a:ext cx="3026664" cy="23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avid Milgaard - CRWC">
            <a:extLst>
              <a:ext uri="{FF2B5EF4-FFF2-40B4-BE49-F238E27FC236}">
                <a16:creationId xmlns:a16="http://schemas.microsoft.com/office/drawing/2014/main" id="{C04BBD95-2C81-579A-2B67-27D72F2551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" r="18086" b="3"/>
          <a:stretch/>
        </p:blipFill>
        <p:spPr bwMode="auto">
          <a:xfrm>
            <a:off x="8349996" y="772721"/>
            <a:ext cx="3026664" cy="23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9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0D21-575A-8947-6FDD-805A5082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964692"/>
            <a:ext cx="5928637" cy="1188720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Systemic corruption of alibi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95DB-13C7-837B-DAD4-ECA5269E0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638044"/>
            <a:ext cx="5925312" cy="31019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Marion et al. (2016) experimental data</a:t>
            </a:r>
          </a:p>
          <a:p>
            <a:pPr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Milgaard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Kogut</a:t>
            </a: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riends initially corroborated his alibi that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he was at his girlfriend’s birthday party</a:t>
            </a:r>
          </a:p>
          <a:p>
            <a:pPr lvl="1">
              <a:lnSpc>
                <a:spcPct val="90000"/>
              </a:lnSpc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When informed of </a:t>
            </a:r>
            <a:r>
              <a:rPr lang="en-CA" sz="2000" cap="none" dirty="0" err="1">
                <a:latin typeface="Arial" panose="020B0604020202020204" pitchFamily="34" charset="0"/>
                <a:cs typeface="Arial" panose="020B0604020202020204" pitchFamily="34" charset="0"/>
              </a:rPr>
              <a:t>Kogut’s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confession, they no longer corroborated his alibi, apparently doubting their memory</a:t>
            </a: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3BC0364-4B58-4841-A227-00A6A59E0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A029A1F4-D02D-48E4-9331-6870B23B4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0813" y="479893"/>
            <a:ext cx="3685031" cy="5458969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06A8CF3-711E-4C63-9DD5-53A2696C0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6411" y="644485"/>
            <a:ext cx="3353835" cy="512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3ED8C92-F5E5-59B0-4324-A803F06D5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2" r="2" b="29290"/>
          <a:stretch/>
        </p:blipFill>
        <p:spPr bwMode="auto">
          <a:xfrm>
            <a:off x="8349996" y="3268481"/>
            <a:ext cx="3026664" cy="23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avid Milgaard - CRWC">
            <a:extLst>
              <a:ext uri="{FF2B5EF4-FFF2-40B4-BE49-F238E27FC236}">
                <a16:creationId xmlns:a16="http://schemas.microsoft.com/office/drawing/2014/main" id="{C04BBD95-2C81-579A-2B67-27D72F2551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" r="18086" b="3"/>
          <a:stretch/>
        </p:blipFill>
        <p:spPr bwMode="auto">
          <a:xfrm>
            <a:off x="8349996" y="772721"/>
            <a:ext cx="3026664" cy="23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Chat bubble outline">
            <a:extLst>
              <a:ext uri="{FF2B5EF4-FFF2-40B4-BE49-F238E27FC236}">
                <a16:creationId xmlns:a16="http://schemas.microsoft.com/office/drawing/2014/main" id="{7EAB77B8-19FF-2CF7-8DDC-AF6D24CCA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090790" y="2367091"/>
            <a:ext cx="3424107" cy="342410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4CD18D-64F1-5180-0242-77877140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74192"/>
            <a:ext cx="7729728" cy="1188720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Alibi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8C7EB-5512-4409-31CB-29EF30706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67092"/>
            <a:ext cx="5525126" cy="3424107"/>
          </a:xfrm>
        </p:spPr>
        <p:txBody>
          <a:bodyPr>
            <a:normAutofit/>
          </a:bodyPr>
          <a:lstStyle/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What makes a “strong” alibi?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Why characteristics of a “weak” alibi are not diagnostic of deceitful alibis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What can be done to strengthen alibi evidence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Systemic and psychological  barriers to generating and using alibi evidence</a:t>
            </a:r>
          </a:p>
          <a:p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18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285757-9FDB-7989-6353-15120DC5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1800"/>
              <a:t>The good news: research on alibi evidence steadily increasing</a:t>
            </a:r>
          </a:p>
        </p:txBody>
      </p:sp>
      <p:pic>
        <p:nvPicPr>
          <p:cNvPr id="5" name="Content Placeholder 4" descr="A graph of a number of years&#10;&#10;Description automatically generated with medium confidence">
            <a:extLst>
              <a:ext uri="{FF2B5EF4-FFF2-40B4-BE49-F238E27FC236}">
                <a16:creationId xmlns:a16="http://schemas.microsoft.com/office/drawing/2014/main" id="{18BFCFE7-3E7E-07D5-0BBC-70C554322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2292" y="271734"/>
            <a:ext cx="4287520" cy="32334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24F5F3-2C8F-83BA-1BFB-3BF7CE940E06}"/>
              </a:ext>
            </a:extLst>
          </p:cNvPr>
          <p:cNvSpPr txBox="1"/>
          <p:nvPr/>
        </p:nvSpPr>
        <p:spPr>
          <a:xfrm>
            <a:off x="8732336" y="4011706"/>
            <a:ext cx="13516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/>
              <a:t>2020 – 2029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2FCEC2AE-5338-C06E-9121-258D75969824}"/>
              </a:ext>
            </a:extLst>
          </p:cNvPr>
          <p:cNvSpPr/>
          <p:nvPr/>
        </p:nvSpPr>
        <p:spPr>
          <a:xfrm rot="16200000">
            <a:off x="9064876" y="3504353"/>
            <a:ext cx="653589" cy="198082"/>
          </a:xfrm>
          <a:prstGeom prst="rightArrow">
            <a:avLst/>
          </a:prstGeom>
          <a:solidFill>
            <a:srgbClr val="00919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F61408-6EB0-B4D4-C529-BF0069A13604}"/>
              </a:ext>
            </a:extLst>
          </p:cNvPr>
          <p:cNvSpPr txBox="1"/>
          <p:nvPr/>
        </p:nvSpPr>
        <p:spPr>
          <a:xfrm>
            <a:off x="5807203" y="5019354"/>
            <a:ext cx="539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/>
              <a:t>Thank you!</a:t>
            </a:r>
          </a:p>
          <a:p>
            <a:pPr algn="ctr"/>
            <a:r>
              <a:rPr lang="en-CA" dirty="0"/>
              <a:t>Stephanie Marion</a:t>
            </a:r>
          </a:p>
          <a:p>
            <a:pPr algn="ctr"/>
            <a:r>
              <a:rPr lang="en-CA" dirty="0">
                <a:hlinkClick r:id="rId3"/>
              </a:rPr>
              <a:t>marionst@glendon.yorku.ca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4480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BDFE4-8E74-6E79-39B9-4E8F1F83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964692"/>
            <a:ext cx="9956800" cy="1188720"/>
          </a:xfrm>
        </p:spPr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78F7A-E747-C633-D67E-A8C2EF660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2638044"/>
            <a:ext cx="9956800" cy="3101983"/>
          </a:xfrm>
        </p:spPr>
        <p:txBody>
          <a:bodyPr>
            <a:normAutofit fontScale="47500" lnSpcReduction="20000"/>
          </a:bodyPr>
          <a:lstStyle/>
          <a:p>
            <a:pPr algn="l">
              <a:spcBef>
                <a:spcPts val="400"/>
              </a:spcBef>
            </a:pP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Burke, T. M., Turtle, J.W., &amp; Olson, E. A. (2007). Alibis in criminal investigations and trials. In M. P. 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Toglia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J. D. Read, D. F. Ross, &amp; R. C. L. Lindsay (Eds.),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The handbook of eyewitness psychology ( Memory for events ) 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(Vol. 1, pp. 157– 174). Lawrence 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Earlbaum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 Associates.</a:t>
            </a:r>
            <a:endParaRPr lang="en-CA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Culhane, S. E., &amp; 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Hosch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H. M. (2012). Changed alibis: Current law enforcement, future law enforcement, and layperson reactions.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Criminal Justice and Behavior, 39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958– 977. https://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doi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. org/10.1177/0093854812438185 </a:t>
            </a:r>
          </a:p>
          <a:p>
            <a:pPr>
              <a:spcBef>
                <a:spcPts val="400"/>
              </a:spcBef>
            </a:pP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Dysart, J. E., &amp; Strange, D. (2012). Beliefs about alibis and alibi investigations: A survey of law enforcement.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Psychology, Crime and Law, 18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(1), 11– 25. https://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doi.org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/10.108 0/1068316X.2011.562867 </a:t>
            </a:r>
          </a:p>
          <a:p>
            <a:pPr>
              <a:spcBef>
                <a:spcPts val="400"/>
              </a:spcBef>
            </a:pP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Eastwood, J., Snook, B., &amp; Au, D. (2016). Safety in numbers: A policy-capturing study of the alibi assessment process.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Applied Cognitive Psychology, 30</a:t>
            </a:r>
            <a:r>
              <a:rPr lang="en-CA" b="0" dirty="0">
                <a:solidFill>
                  <a:srgbClr val="555555"/>
                </a:solidFill>
                <a:effectLst/>
                <a:latin typeface="robotoregular"/>
              </a:rPr>
              <a:t>(2),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 260– 269. https://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doi.org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/10.1002/ acp.3200 </a:t>
            </a:r>
          </a:p>
          <a:p>
            <a:pPr>
              <a:spcBef>
                <a:spcPts val="400"/>
              </a:spcBef>
            </a:pP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Garrett, B. L. (2011).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Convicting the innocent: Where criminal prosecutions go wrong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. Harvard Univ. Press. </a:t>
            </a:r>
            <a:r>
              <a:rPr lang="en-CA" sz="1800" cap="none" dirty="0">
                <a:latin typeface="Arial" panose="020B0604020202020204" pitchFamily="34" charset="0"/>
                <a:cs typeface="Arial" panose="020B0604020202020204" pitchFamily="34" charset="0"/>
              </a:rPr>
              <a:t>Heath et al., 2021; </a:t>
            </a:r>
          </a:p>
          <a:p>
            <a:pPr>
              <a:spcBef>
                <a:spcPts val="400"/>
              </a:spcBef>
            </a:pPr>
            <a:r>
              <a:rPr lang="en-CA" b="0" i="0" dirty="0">
                <a:solidFill>
                  <a:srgbClr val="505050"/>
                </a:solidFill>
                <a:effectLst/>
                <a:latin typeface="NexusSansWebPro"/>
              </a:rPr>
              <a:t>Levine, K. L. &amp; Miller, C. (2012). The strategic 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u</a:t>
            </a:r>
            <a:r>
              <a:rPr lang="en-CA" b="0" i="0" dirty="0">
                <a:solidFill>
                  <a:srgbClr val="505050"/>
                </a:solidFill>
                <a:effectLst/>
                <a:latin typeface="NexusSansWebPro"/>
              </a:rPr>
              <a:t>se of alibi 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d</a:t>
            </a:r>
            <a:r>
              <a:rPr lang="en-CA" b="0" i="0" dirty="0">
                <a:solidFill>
                  <a:srgbClr val="505050"/>
                </a:solidFill>
                <a:effectLst/>
                <a:latin typeface="NexusSansWebPro"/>
              </a:rPr>
              <a:t>efenses. </a:t>
            </a:r>
            <a:r>
              <a:rPr lang="en-CA" b="0" i="1" dirty="0">
                <a:solidFill>
                  <a:srgbClr val="505050"/>
                </a:solidFill>
                <a:effectLst/>
                <a:latin typeface="NexusSansWebPro"/>
              </a:rPr>
              <a:t>Emory Legal Studies Research Paper, 21</a:t>
            </a:r>
            <a:r>
              <a:rPr lang="en-CA" b="0" i="0" dirty="0">
                <a:solidFill>
                  <a:srgbClr val="505050"/>
                </a:solidFill>
                <a:effectLst/>
                <a:latin typeface="NexusSansWebPro"/>
              </a:rPr>
              <a:t>(1),  </a:t>
            </a:r>
            <a:r>
              <a:rPr lang="en-CA" b="0" i="0" u="sng" dirty="0">
                <a:solidFill>
                  <a:srgbClr val="505050"/>
                </a:solidFill>
                <a:effectLst/>
                <a:latin typeface="NexusSansWebPro"/>
                <a:hlinkClick r:id="rId2"/>
              </a:rPr>
              <a:t>http://dx.doi.org/10.2139/ssrn.3798769</a:t>
            </a:r>
            <a:endParaRPr lang="en-CA" dirty="0"/>
          </a:p>
          <a:p>
            <a:pPr>
              <a:spcBef>
                <a:spcPts val="400"/>
              </a:spcBef>
            </a:pPr>
            <a:r>
              <a:rPr lang="en-CA" dirty="0">
                <a:solidFill>
                  <a:srgbClr val="505050"/>
                </a:solidFill>
                <a:latin typeface="NexusSansWebPro"/>
              </a:rPr>
              <a:t>Marion, S. B.,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Kukucka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J., Collins, C.,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Kassin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S., &amp; Burke, T. M. (2016). Lost proof of innocence: The impact of confessions on alibi evidence. </a:t>
            </a:r>
            <a:r>
              <a:rPr lang="en-CA" i="1" dirty="0">
                <a:solidFill>
                  <a:srgbClr val="505050"/>
                </a:solidFill>
                <a:latin typeface="NexusSansWebPro"/>
              </a:rPr>
              <a:t>Law and Human Behavior, 40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65-71.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doi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: 10.1037/lhb0000156 </a:t>
            </a:r>
          </a:p>
          <a:p>
            <a:pPr>
              <a:spcBef>
                <a:spcPts val="400"/>
              </a:spcBef>
            </a:pPr>
            <a:r>
              <a:rPr lang="en-CA" dirty="0" err="1">
                <a:solidFill>
                  <a:srgbClr val="505050"/>
                </a:solidFill>
                <a:latin typeface="NexusSansWebPro"/>
              </a:rPr>
              <a:t>Matuku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K., &amp;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Charman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S. D. (2020). Enhancing innocent suspects’ memories for corroborating alibi evidence. Psychology, Public Policy, and Law, 26(4), 442. https://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doi.org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/10.1037/ law0000264</a:t>
            </a:r>
          </a:p>
          <a:p>
            <a:pPr>
              <a:spcBef>
                <a:spcPts val="400"/>
              </a:spcBef>
            </a:pPr>
            <a:r>
              <a:rPr lang="en-CA" dirty="0">
                <a:solidFill>
                  <a:srgbClr val="505050"/>
                </a:solidFill>
                <a:latin typeface="NexusSansWebPro"/>
              </a:rPr>
              <a:t>Moore, T.E., Cutler, B.L., &amp; Shulman, D. (2014). Shaping eyewitness and alibi testimony with coercive interview practices. </a:t>
            </a:r>
            <a:r>
              <a:rPr lang="en-CA" i="1" dirty="0">
                <a:solidFill>
                  <a:srgbClr val="505050"/>
                </a:solidFill>
                <a:latin typeface="NexusSansWebPro"/>
              </a:rPr>
              <a:t>The Champion, Oct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. 34-42.</a:t>
            </a:r>
          </a:p>
          <a:p>
            <a:pPr>
              <a:spcBef>
                <a:spcPts val="400"/>
              </a:spcBef>
            </a:pPr>
            <a:r>
              <a:rPr lang="en-CA" dirty="0" err="1">
                <a:solidFill>
                  <a:srgbClr val="505050"/>
                </a:solidFill>
                <a:latin typeface="NexusSansWebPro"/>
              </a:rPr>
              <a:t>Nieuwkamp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R.,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Horselenberg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R., &amp; van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Koppen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P. (2022). You don't know: knowledge as supportive alibi evidence. </a:t>
            </a:r>
            <a:r>
              <a:rPr lang="en-CA" i="1" dirty="0">
                <a:solidFill>
                  <a:srgbClr val="505050"/>
                </a:solidFill>
                <a:latin typeface="NexusSansWebPro"/>
              </a:rPr>
              <a:t>Psychiatry Psychology and Law.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 Advance online publication. </a:t>
            </a:r>
            <a:r>
              <a:rPr lang="en-CA" dirty="0">
                <a:solidFill>
                  <a:srgbClr val="505050"/>
                </a:solidFill>
                <a:latin typeface="NexusSansWebPro"/>
                <a:hlinkClick r:id="rId3"/>
              </a:rPr>
              <a:t>https://doi.org/10.1080/13218719.2022.2116608</a:t>
            </a:r>
            <a:endParaRPr lang="en-CA" dirty="0">
              <a:solidFill>
                <a:srgbClr val="505050"/>
              </a:solidFill>
              <a:latin typeface="NexusSansWebPro"/>
            </a:endParaRPr>
          </a:p>
          <a:p>
            <a:pPr>
              <a:spcBef>
                <a:spcPts val="400"/>
              </a:spcBef>
            </a:pPr>
            <a:r>
              <a:rPr lang="en-CA" dirty="0">
                <a:solidFill>
                  <a:srgbClr val="505050"/>
                </a:solidFill>
                <a:latin typeface="NexusSansWebPro"/>
              </a:rPr>
              <a:t>Olson, E. A., &amp; Wells, G. L. (2004). What makes a good alibi? A proposed taxonomy. Law and Human Behavior, 28(2), 157– 176. https://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doi.org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/10.1023/B:LAHU.0000022320.47112.d3 </a:t>
            </a:r>
          </a:p>
          <a:p>
            <a:pPr>
              <a:spcBef>
                <a:spcPts val="400"/>
              </a:spcBef>
            </a:pPr>
            <a:r>
              <a:rPr lang="en-CA" dirty="0">
                <a:solidFill>
                  <a:srgbClr val="505050"/>
                </a:solidFill>
                <a:latin typeface="NexusSansWebPro"/>
              </a:rPr>
              <a:t>Ribeiro, G.,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Tangen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J., &amp; </a:t>
            </a:r>
            <a:r>
              <a:rPr lang="en-CA" dirty="0" err="1">
                <a:solidFill>
                  <a:srgbClr val="505050"/>
                </a:solidFill>
                <a:latin typeface="NexusSansWebPro"/>
              </a:rPr>
              <a:t>McKimmie</a:t>
            </a:r>
            <a:r>
              <a:rPr lang="en-CA" dirty="0">
                <a:solidFill>
                  <a:srgbClr val="505050"/>
                </a:solidFill>
                <a:latin typeface="NexusSansWebPro"/>
              </a:rPr>
              <a:t>, B. (2020). Does DNA evi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dence in the form of a likelihood ratio affect perceivers’ sensitivity to the strength of a suspect’s alibi?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Psychonomic Bulletin &amp; Review, 27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1325– 1332. https://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doi.org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/10.3758/s13423-­020-­01784-­x</a:t>
            </a:r>
          </a:p>
          <a:p>
            <a:pPr>
              <a:spcBef>
                <a:spcPts val="400"/>
              </a:spcBef>
            </a:pP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Wells, G. L., Small, M., Penrod, S., 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Malpass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R. S., 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Fulero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S. M., &amp; </a:t>
            </a:r>
            <a:r>
              <a:rPr lang="en-CA" b="0" i="0" dirty="0" err="1">
                <a:solidFill>
                  <a:srgbClr val="555555"/>
                </a:solidFill>
                <a:effectLst/>
                <a:latin typeface="robotoregular"/>
              </a:rPr>
              <a:t>Brimacombe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, C. E. (1998). Eyewitness identification procedures: Recommendations for lineups and photospreads. </a:t>
            </a:r>
            <a:r>
              <a:rPr lang="en-CA" b="0" i="1" dirty="0">
                <a:solidFill>
                  <a:srgbClr val="555555"/>
                </a:solidFill>
                <a:effectLst/>
                <a:latin typeface="robotoregular"/>
              </a:rPr>
              <a:t>Law and Human Behavior, 22</a:t>
            </a:r>
            <a:r>
              <a:rPr lang="en-CA" b="0" i="0" dirty="0">
                <a:solidFill>
                  <a:srgbClr val="555555"/>
                </a:solidFill>
                <a:effectLst/>
                <a:latin typeface="robotoregular"/>
              </a:rPr>
              <a:t>(6), 603– 647.</a:t>
            </a:r>
            <a:endParaRPr lang="en-CA" sz="1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CF6F-A94D-3DFA-E850-4B49AC5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89" y="723392"/>
            <a:ext cx="9368590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We know alibi evidence often fails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66B-97A2-1AC2-2292-33C8AA36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253" y="2162122"/>
            <a:ext cx="10167494" cy="4366346"/>
          </a:xfrm>
        </p:spPr>
        <p:txBody>
          <a:bodyPr>
            <a:noAutofit/>
          </a:bodyPr>
          <a:lstStyle/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20 – 68% of wrongfully convicted individuals had alibis (Burke et al., 2007; Garrett, 2011; Heath et al., 2021; Wells et al., 1998)</a:t>
            </a:r>
          </a:p>
          <a:p>
            <a:pPr marL="682625" lvl="1" indent="-269875">
              <a:buFont typeface="Wingdings" pitchFamily="2" charset="2"/>
              <a:buChar char="Ø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Not 100%?</a:t>
            </a:r>
          </a:p>
          <a:p>
            <a:pPr marL="682625" lvl="1" indent="-269875">
              <a:buFont typeface="Wingdings" pitchFamily="2" charset="2"/>
              <a:buChar char="Ø"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Sometimes determined to be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i="1" cap="none" dirty="0">
                <a:latin typeface="Arial" panose="020B0604020202020204" pitchFamily="34" charset="0"/>
                <a:cs typeface="Arial" panose="020B0604020202020204" pitchFamily="34" charset="0"/>
              </a:rPr>
              <a:t>contributing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to the wrongful conviction – “weak alibi”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What is a “weak” alibi?</a:t>
            </a:r>
          </a:p>
          <a:p>
            <a:pPr marL="669925" indent="-282575">
              <a:buFont typeface="Wingdings" pitchFamily="2" charset="2"/>
              <a:buChar char="Ø"/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Not corroborated by any physical evidence</a:t>
            </a:r>
          </a:p>
          <a:p>
            <a:pPr marL="669925" indent="-282575">
              <a:buFont typeface="Wingdings" pitchFamily="2" charset="2"/>
              <a:buChar char="Ø"/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Corroborated by only “motivated” witness evidence (Olson &amp; Wells, 2004)</a:t>
            </a:r>
          </a:p>
          <a:p>
            <a:pPr marL="1069975" lvl="1" indent="-282575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Motivated to lie (e.g., to protect the suspect, out of fear of suspect retaliation, financial gain)</a:t>
            </a:r>
          </a:p>
          <a:p>
            <a:pPr marL="1069975" lvl="1" indent="-282575"/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Close social and familial relationships</a:t>
            </a:r>
          </a:p>
          <a:p>
            <a:pPr marL="669925" indent="-282575">
              <a:buFont typeface="Wingdings" pitchFamily="2" charset="2"/>
              <a:buChar char="Ø"/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Contains inconsistencies</a:t>
            </a:r>
          </a:p>
          <a:p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D525-8846-3B2A-F312-1E397184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0" y="964692"/>
            <a:ext cx="9067800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What kind of alibi is most believable?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BE8B7-AF13-FEAB-5088-5C59F306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500" y="2638044"/>
            <a:ext cx="9067800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The most persuasive alibis are those that are: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Corroborated by physical evidence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Dysart &amp; Strange, 2012; Olson &amp; Wells, 2004; </a:t>
            </a:r>
            <a:r>
              <a:rPr lang="en-CA" cap="none" dirty="0" err="1">
                <a:latin typeface="Arial" panose="020B0604020202020204" pitchFamily="34" charset="0"/>
                <a:cs typeface="Arial" panose="020B0604020202020204" pitchFamily="34" charset="0"/>
              </a:rPr>
              <a:t>Nieuwkamp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 et al., 2022) </a:t>
            </a: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Corroborated by “non-motivated” others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Olson &amp; Wells, 2004) </a:t>
            </a: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Consistent alibis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Culhane &amp; </a:t>
            </a:r>
            <a:r>
              <a:rPr lang="en-CA" cap="none" dirty="0" err="1">
                <a:latin typeface="Arial" panose="020B0604020202020204" pitchFamily="34" charset="0"/>
                <a:cs typeface="Arial" panose="020B0604020202020204" pitchFamily="34" charset="0"/>
              </a:rPr>
              <a:t>Hosch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, 2012; Dysart &amp; Strange, 2012)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Corroborated by multiple witnesses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Eastwood et al., 2013; 2016)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Corroborated by “knowledge” evidence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</a:t>
            </a:r>
            <a:r>
              <a:rPr lang="en-CA" cap="none" dirty="0" err="1">
                <a:latin typeface="Arial" panose="020B0604020202020204" pitchFamily="34" charset="0"/>
                <a:cs typeface="Arial" panose="020B0604020202020204" pitchFamily="34" charset="0"/>
              </a:rPr>
              <a:t>Nieuwkamp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 et al., 2022)</a:t>
            </a:r>
          </a:p>
          <a:p>
            <a:pPr marL="0" indent="0">
              <a:buNone/>
            </a:pPr>
            <a:endParaRPr lang="en-CA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2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D525-8846-3B2A-F312-1E397184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695" y="964692"/>
            <a:ext cx="9881937" cy="1188720"/>
          </a:xfrm>
        </p:spPr>
        <p:txBody>
          <a:bodyPr/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Physical evidence supporting alibis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BE8B7-AF13-FEAB-5088-5C59F306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638044"/>
            <a:ext cx="9881937" cy="3859009"/>
          </a:xfrm>
        </p:spPr>
        <p:txBody>
          <a:bodyPr>
            <a:normAutofit/>
          </a:bodyPr>
          <a:lstStyle/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Police estimates: Only present in 14-25% of investigations (Dysart &amp; Strange, 2012; Turtle &amp; Burke, 2003)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Even when it exists, physical evidence is not always easy to obtain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nly as good as a suspect’s memory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Advantages the privileged / disadvantages the vulnerable (Levine &amp; Miller, 2021)</a:t>
            </a:r>
          </a:p>
        </p:txBody>
      </p:sp>
    </p:spTree>
    <p:extLst>
      <p:ext uri="{BB962C8B-B14F-4D97-AF65-F5344CB8AC3E}">
        <p14:creationId xmlns:p14="http://schemas.microsoft.com/office/powerpoint/2010/main" val="180644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D525-8846-3B2A-F312-1E397184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3066937" cy="1188720"/>
          </a:xfrm>
        </p:spPr>
        <p:txBody>
          <a:bodyPr>
            <a:normAutofit/>
          </a:bodyPr>
          <a:lstStyle/>
          <a:p>
            <a:r>
              <a:rPr lang="en-CA" sz="2400" cap="none">
                <a:latin typeface="Arial" panose="020B0604020202020204" pitchFamily="34" charset="0"/>
                <a:cs typeface="Arial" panose="020B0604020202020204" pitchFamily="34" charset="0"/>
              </a:rPr>
              <a:t>“Motivated” alibi corroborators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BE8B7-AF13-FEAB-5088-5C59F306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769" y="2653541"/>
            <a:ext cx="3525374" cy="34992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2479675" algn="l"/>
              </a:tabLst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Experimental behavioural data supports the general belief: Marion &amp; Burke (2013; 2017)</a:t>
            </a:r>
          </a:p>
          <a:p>
            <a:pPr>
              <a:lnSpc>
                <a:spcPct val="90000"/>
              </a:lnSpc>
              <a:tabLst>
                <a:tab pos="2479675" algn="l"/>
              </a:tabLst>
            </a:pPr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Alibis corroborated only by motivated witnesses are sometimes not rated as more believable than non-corroborated alibis </a:t>
            </a:r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(e.g., Dahl et al., 2009; Strange et al., 2014)</a:t>
            </a:r>
          </a:p>
          <a:p>
            <a:pPr>
              <a:lnSpc>
                <a:spcPct val="90000"/>
              </a:lnSpc>
              <a:tabLst>
                <a:tab pos="2479675" algn="l"/>
              </a:tabLst>
            </a:pP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aph of a person's relationship&#10;&#10;Description automatically generated with medium confidence">
            <a:extLst>
              <a:ext uri="{FF2B5EF4-FFF2-40B4-BE49-F238E27FC236}">
                <a16:creationId xmlns:a16="http://schemas.microsoft.com/office/drawing/2014/main" id="{B2106608-E5DA-E9C4-7125-C1F6DB883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366" y="1564852"/>
            <a:ext cx="6227064" cy="373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2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CF6F-A94D-3DFA-E850-4B49AC5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64" y="618517"/>
            <a:ext cx="4432336" cy="1337283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Your average alibi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66B-97A2-1AC2-2292-33C8AA36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065" y="2222500"/>
            <a:ext cx="4432335" cy="3992036"/>
          </a:xfrm>
        </p:spPr>
        <p:txBody>
          <a:bodyPr>
            <a:norm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Survey of US police officers (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 = 68); varying ranks</a:t>
            </a:r>
          </a:p>
          <a:p>
            <a:r>
              <a:rPr lang="en-CA" sz="2000" cap="none" dirty="0">
                <a:latin typeface="Arial" panose="020B0604020202020204" pitchFamily="34" charset="0"/>
                <a:cs typeface="Arial" panose="020B0604020202020204" pitchFamily="34" charset="0"/>
              </a:rPr>
              <a:t>Belief that suspects lie 78% of the time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Thus; may reflect sample of ”mostly” false alibis</a:t>
            </a:r>
            <a:endParaRPr lang="en-CA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43BDCA-3442-5B64-1506-114856CD7B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588885"/>
              </p:ext>
            </p:extLst>
          </p:nvPr>
        </p:nvGraphicFramePr>
        <p:xfrm>
          <a:off x="5812971" y="834437"/>
          <a:ext cx="6050479" cy="5709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778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CF6F-A94D-3DFA-E850-4B49AC59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64" y="618517"/>
            <a:ext cx="4432336" cy="1337283"/>
          </a:xfrm>
        </p:spPr>
        <p:txBody>
          <a:bodyPr>
            <a:normAutofit/>
          </a:bodyPr>
          <a:lstStyle/>
          <a:p>
            <a:r>
              <a:rPr lang="en-CA" cap="none" dirty="0">
                <a:latin typeface="Arial" panose="020B0604020202020204" pitchFamily="34" charset="0"/>
                <a:cs typeface="Arial" panose="020B0604020202020204" pitchFamily="34" charset="0"/>
              </a:rPr>
              <a:t>Your average alibi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D66B-97A2-1AC2-2292-33C8AA36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065" y="2222500"/>
            <a:ext cx="4432335" cy="3992036"/>
          </a:xfrm>
        </p:spPr>
        <p:txBody>
          <a:bodyPr>
            <a:normAutofit/>
          </a:bodyPr>
          <a:lstStyle/>
          <a:p>
            <a:r>
              <a:rPr lang="en-CA" sz="2400" cap="none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CA" sz="2400" cap="none" dirty="0">
                <a:latin typeface="Arial" panose="020B0604020202020204" pitchFamily="34" charset="0"/>
                <a:cs typeface="Arial" panose="020B0604020202020204" pitchFamily="34" charset="0"/>
              </a:rPr>
              <a:t>eakly” corroborated alibis are the most common form of alibi evidence among innocent “suspects”, based on self-report experiments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843BDCA-3442-5B64-1506-114856CD7B0C}"/>
              </a:ext>
            </a:extLst>
          </p:cNvPr>
          <p:cNvGraphicFramePr/>
          <p:nvPr/>
        </p:nvGraphicFramePr>
        <p:xfrm>
          <a:off x="5970494" y="834437"/>
          <a:ext cx="5892956" cy="5709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18975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{0829FD33-F412-C942-A222-A1607858B65E}tf10001120</Template>
  <TotalTime>21223</TotalTime>
  <Words>2581</Words>
  <Application>Microsoft Macintosh PowerPoint</Application>
  <PresentationFormat>Widescreen</PresentationFormat>
  <Paragraphs>225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Gill Sans MT</vt:lpstr>
      <vt:lpstr>NexusSansWebPro</vt:lpstr>
      <vt:lpstr>robotoregular</vt:lpstr>
      <vt:lpstr>Wingdings</vt:lpstr>
      <vt:lpstr>Parcel</vt:lpstr>
      <vt:lpstr>Reliability, Believability, and Vulnerability of Alibi Evidence</vt:lpstr>
      <vt:lpstr>Willie Veasy</vt:lpstr>
      <vt:lpstr>Alibi Evidence</vt:lpstr>
      <vt:lpstr>We know alibi evidence often fails</vt:lpstr>
      <vt:lpstr>What kind of alibi is most believable?</vt:lpstr>
      <vt:lpstr>Physical evidence supporting alibis</vt:lpstr>
      <vt:lpstr>“Motivated” alibi corroborators</vt:lpstr>
      <vt:lpstr>Your average alibi</vt:lpstr>
      <vt:lpstr>Your average alibi</vt:lpstr>
      <vt:lpstr>Your average alibi</vt:lpstr>
      <vt:lpstr>Your average alibi</vt:lpstr>
      <vt:lpstr>Alibi consistency: Base rate of mistaken alibis</vt:lpstr>
      <vt:lpstr>Your average alibi</vt:lpstr>
      <vt:lpstr>Inconsistent alibis</vt:lpstr>
      <vt:lpstr>Believability criteria are not diagnostic of truthfulness</vt:lpstr>
      <vt:lpstr>PowerPoint Presentation</vt:lpstr>
      <vt:lpstr>An alibi is a memory</vt:lpstr>
      <vt:lpstr>Why are good alibis so hard to generate?</vt:lpstr>
      <vt:lpstr>Difficulty of validating an alibi</vt:lpstr>
      <vt:lpstr>How alibi evidence can be strengthened</vt:lpstr>
      <vt:lpstr>How alibi evidence can be strengthened</vt:lpstr>
      <vt:lpstr>How alibi evidence can be strengthened</vt:lpstr>
      <vt:lpstr>How alibi evidence can be strengthened</vt:lpstr>
      <vt:lpstr>How alibi evidence can be strengthened</vt:lpstr>
      <vt:lpstr>Systemic corruption of alibi evidence</vt:lpstr>
      <vt:lpstr>Systemic corruption of alibi evidence</vt:lpstr>
      <vt:lpstr>Systemic corruption of alibi evidence</vt:lpstr>
      <vt:lpstr>Systemic corruption of alibi evidence</vt:lpstr>
      <vt:lpstr>Systemic corruption of alibi evidence</vt:lpstr>
      <vt:lpstr>The good news: research on alibi evidence steadily increasing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Reliability, Believability, and Vulnerability af Alibi Evidence</dc:title>
  <dc:creator>Stephanie Marion</dc:creator>
  <cp:lastModifiedBy>Stephanie Marion</cp:lastModifiedBy>
  <cp:revision>26</cp:revision>
  <dcterms:created xsi:type="dcterms:W3CDTF">2023-05-30T00:28:22Z</dcterms:created>
  <dcterms:modified xsi:type="dcterms:W3CDTF">2023-09-18T21:15:41Z</dcterms:modified>
</cp:coreProperties>
</file>