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2"/>
    <p:sldMasterId id="2147483839" r:id="rId3"/>
  </p:sldMasterIdLst>
  <p:notesMasterIdLst>
    <p:notesMasterId r:id="rId42"/>
  </p:notesMasterIdLst>
  <p:handoutMasterIdLst>
    <p:handoutMasterId r:id="rId43"/>
  </p:handoutMasterIdLst>
  <p:sldIdLst>
    <p:sldId id="377" r:id="rId4"/>
    <p:sldId id="445" r:id="rId5"/>
    <p:sldId id="420" r:id="rId6"/>
    <p:sldId id="443" r:id="rId7"/>
    <p:sldId id="440" r:id="rId8"/>
    <p:sldId id="292" r:id="rId9"/>
    <p:sldId id="423" r:id="rId10"/>
    <p:sldId id="404" r:id="rId11"/>
    <p:sldId id="293" r:id="rId12"/>
    <p:sldId id="424" r:id="rId13"/>
    <p:sldId id="421" r:id="rId14"/>
    <p:sldId id="422" r:id="rId15"/>
    <p:sldId id="417" r:id="rId16"/>
    <p:sldId id="403" r:id="rId17"/>
    <p:sldId id="299" r:id="rId18"/>
    <p:sldId id="415" r:id="rId19"/>
    <p:sldId id="296" r:id="rId20"/>
    <p:sldId id="419" r:id="rId21"/>
    <p:sldId id="297" r:id="rId22"/>
    <p:sldId id="444" r:id="rId23"/>
    <p:sldId id="402" r:id="rId24"/>
    <p:sldId id="425" r:id="rId25"/>
    <p:sldId id="406" r:id="rId26"/>
    <p:sldId id="426" r:id="rId27"/>
    <p:sldId id="429" r:id="rId28"/>
    <p:sldId id="427" r:id="rId29"/>
    <p:sldId id="428" r:id="rId30"/>
    <p:sldId id="430" r:id="rId31"/>
    <p:sldId id="411" r:id="rId32"/>
    <p:sldId id="431" r:id="rId33"/>
    <p:sldId id="432" r:id="rId34"/>
    <p:sldId id="433" r:id="rId35"/>
    <p:sldId id="435" r:id="rId36"/>
    <p:sldId id="405" r:id="rId37"/>
    <p:sldId id="441" r:id="rId38"/>
    <p:sldId id="442" r:id="rId39"/>
    <p:sldId id="438" r:id="rId40"/>
    <p:sldId id="436" r:id="rId41"/>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406"/>
    <a:srgbClr val="4FFF00"/>
    <a:srgbClr val="0F00FF"/>
    <a:srgbClr val="E7F0ED"/>
    <a:srgbClr val="AF0A0F"/>
    <a:srgbClr val="EF0805"/>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6283" autoAdjust="0"/>
  </p:normalViewPr>
  <p:slideViewPr>
    <p:cSldViewPr>
      <p:cViewPr varScale="1">
        <p:scale>
          <a:sx n="107" d="100"/>
          <a:sy n="107" d="100"/>
        </p:scale>
        <p:origin x="1758" y="114"/>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17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151679-AA38-4D46-94EE-40132FEA35C1}"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DE3AB4CF-63D5-4CBC-8EF0-4FDB05428F23}">
      <dgm:prSet/>
      <dgm:spPr/>
      <dgm:t>
        <a:bodyPr/>
        <a:lstStyle/>
        <a:p>
          <a:r>
            <a:rPr lang="en-US"/>
            <a:t>The Purpose of the Rules of Evidence</a:t>
          </a:r>
        </a:p>
      </dgm:t>
    </dgm:pt>
    <dgm:pt modelId="{A556BE85-9458-4E62-BBA7-2CDE903876A9}" type="parTrans" cxnId="{E1476B74-3DD8-4B53-B921-00B9717BE058}">
      <dgm:prSet/>
      <dgm:spPr/>
      <dgm:t>
        <a:bodyPr/>
        <a:lstStyle/>
        <a:p>
          <a:endParaRPr lang="en-US"/>
        </a:p>
      </dgm:t>
    </dgm:pt>
    <dgm:pt modelId="{052AD297-90E3-45CF-B8B1-65EA5897EC99}" type="sibTrans" cxnId="{E1476B74-3DD8-4B53-B921-00B9717BE058}">
      <dgm:prSet/>
      <dgm:spPr/>
      <dgm:t>
        <a:bodyPr/>
        <a:lstStyle/>
        <a:p>
          <a:endParaRPr lang="en-US"/>
        </a:p>
      </dgm:t>
    </dgm:pt>
    <dgm:pt modelId="{16AE6527-ED24-43D9-AC7E-69E62FBAC5C9}">
      <dgm:prSet/>
      <dgm:spPr/>
      <dgm:t>
        <a:bodyPr/>
        <a:lstStyle/>
        <a:p>
          <a:r>
            <a:rPr lang="en-US"/>
            <a:t>The Rights Spectrum </a:t>
          </a:r>
        </a:p>
      </dgm:t>
    </dgm:pt>
    <dgm:pt modelId="{9EFF421C-D2BF-4661-8276-515DD40A2E26}" type="parTrans" cxnId="{CD7EE09C-95D9-4F1D-BA0D-DF2FA1FC541D}">
      <dgm:prSet/>
      <dgm:spPr/>
      <dgm:t>
        <a:bodyPr/>
        <a:lstStyle/>
        <a:p>
          <a:endParaRPr lang="en-US"/>
        </a:p>
      </dgm:t>
    </dgm:pt>
    <dgm:pt modelId="{32BF10BB-A7FE-491E-9B74-7F396BC4B785}" type="sibTrans" cxnId="{CD7EE09C-95D9-4F1D-BA0D-DF2FA1FC541D}">
      <dgm:prSet/>
      <dgm:spPr/>
      <dgm:t>
        <a:bodyPr/>
        <a:lstStyle/>
        <a:p>
          <a:endParaRPr lang="en-US"/>
        </a:p>
      </dgm:t>
    </dgm:pt>
    <dgm:pt modelId="{4683AA37-2F64-4B6B-B551-06ED9C3C1075}">
      <dgm:prSet/>
      <dgm:spPr/>
      <dgm:t>
        <a:bodyPr/>
        <a:lstStyle/>
        <a:p>
          <a:r>
            <a:rPr lang="en-US"/>
            <a:t>The Inclusionary/Exclusionary Rule </a:t>
          </a:r>
        </a:p>
      </dgm:t>
    </dgm:pt>
    <dgm:pt modelId="{B4E5F7E2-EA87-4FEF-98CE-8D5B0BD218E1}" type="parTrans" cxnId="{F45EB738-660E-4AF2-93A1-DC0791902512}">
      <dgm:prSet/>
      <dgm:spPr/>
      <dgm:t>
        <a:bodyPr/>
        <a:lstStyle/>
        <a:p>
          <a:endParaRPr lang="en-US"/>
        </a:p>
      </dgm:t>
    </dgm:pt>
    <dgm:pt modelId="{C1098FD8-9688-4046-B51C-64C68861E957}" type="sibTrans" cxnId="{F45EB738-660E-4AF2-93A1-DC0791902512}">
      <dgm:prSet/>
      <dgm:spPr/>
      <dgm:t>
        <a:bodyPr/>
        <a:lstStyle/>
        <a:p>
          <a:endParaRPr lang="en-US"/>
        </a:p>
      </dgm:t>
    </dgm:pt>
    <dgm:pt modelId="{65517A41-0B77-4CB1-B5EE-1AAD48928FEB}">
      <dgm:prSet/>
      <dgm:spPr/>
      <dgm:t>
        <a:bodyPr/>
        <a:lstStyle/>
        <a:p>
          <a:r>
            <a:rPr lang="en-US"/>
            <a:t>A Canadian Compromise? </a:t>
          </a:r>
        </a:p>
      </dgm:t>
    </dgm:pt>
    <dgm:pt modelId="{71FEB1F8-DF81-402C-9249-7BDBC517F87B}" type="parTrans" cxnId="{9B396F41-96C1-417F-ACA4-E2982BB6FC8C}">
      <dgm:prSet/>
      <dgm:spPr/>
      <dgm:t>
        <a:bodyPr/>
        <a:lstStyle/>
        <a:p>
          <a:endParaRPr lang="en-US"/>
        </a:p>
      </dgm:t>
    </dgm:pt>
    <dgm:pt modelId="{5938DBAE-B6CE-457B-B4BD-CC9F18340061}" type="sibTrans" cxnId="{9B396F41-96C1-417F-ACA4-E2982BB6FC8C}">
      <dgm:prSet/>
      <dgm:spPr/>
      <dgm:t>
        <a:bodyPr/>
        <a:lstStyle/>
        <a:p>
          <a:endParaRPr lang="en-US"/>
        </a:p>
      </dgm:t>
    </dgm:pt>
    <dgm:pt modelId="{A2AA4068-3A9A-4762-B81D-6B54999257E0}">
      <dgm:prSet/>
      <dgm:spPr/>
      <dgm:t>
        <a:bodyPr/>
        <a:lstStyle/>
        <a:p>
          <a:r>
            <a:rPr lang="en-US"/>
            <a:t>The Purposes of Section 24(2) </a:t>
          </a:r>
        </a:p>
      </dgm:t>
    </dgm:pt>
    <dgm:pt modelId="{1277A629-8B8A-4D23-8382-1AF3830BE1D5}" type="parTrans" cxnId="{26E48D0C-1FCC-4B59-A7B2-34A4B087709E}">
      <dgm:prSet/>
      <dgm:spPr/>
      <dgm:t>
        <a:bodyPr/>
        <a:lstStyle/>
        <a:p>
          <a:endParaRPr lang="en-US"/>
        </a:p>
      </dgm:t>
    </dgm:pt>
    <dgm:pt modelId="{FDAE3DCD-D6FC-4791-B5A2-5FA0D4C3B1F2}" type="sibTrans" cxnId="{26E48D0C-1FCC-4B59-A7B2-34A4B087709E}">
      <dgm:prSet/>
      <dgm:spPr/>
      <dgm:t>
        <a:bodyPr/>
        <a:lstStyle/>
        <a:p>
          <a:endParaRPr lang="en-US"/>
        </a:p>
      </dgm:t>
    </dgm:pt>
    <dgm:pt modelId="{06EF25FB-5ED0-4E5C-BCF4-B6C5BDC9E56C}">
      <dgm:prSet/>
      <dgm:spPr/>
      <dgm:t>
        <a:bodyPr/>
        <a:lstStyle/>
        <a:p>
          <a:r>
            <a:rPr lang="en-US"/>
            <a:t>The Two-Box Model</a:t>
          </a:r>
        </a:p>
      </dgm:t>
    </dgm:pt>
    <dgm:pt modelId="{F631C03C-773A-4611-B7BC-76CBB5AEC1F1}" type="parTrans" cxnId="{754A36B3-DF19-4B83-AFAB-773240AD6CA1}">
      <dgm:prSet/>
      <dgm:spPr/>
      <dgm:t>
        <a:bodyPr/>
        <a:lstStyle/>
        <a:p>
          <a:endParaRPr lang="en-US"/>
        </a:p>
      </dgm:t>
    </dgm:pt>
    <dgm:pt modelId="{4ECE4F1C-0EFC-49AA-957D-C110696CDD03}" type="sibTrans" cxnId="{754A36B3-DF19-4B83-AFAB-773240AD6CA1}">
      <dgm:prSet/>
      <dgm:spPr/>
      <dgm:t>
        <a:bodyPr/>
        <a:lstStyle/>
        <a:p>
          <a:endParaRPr lang="en-US"/>
        </a:p>
      </dgm:t>
    </dgm:pt>
    <dgm:pt modelId="{F0246960-6B7F-4888-A3FA-F72F8A0CB314}">
      <dgm:prSet/>
      <dgm:spPr/>
      <dgm:t>
        <a:bodyPr/>
        <a:lstStyle/>
        <a:p>
          <a:r>
            <a:rPr lang="en-US"/>
            <a:t>Police Misconduct</a:t>
          </a:r>
        </a:p>
      </dgm:t>
    </dgm:pt>
    <dgm:pt modelId="{5D8545CB-2CAA-4764-9F44-D7425F33BAF3}" type="parTrans" cxnId="{8ADC6C25-3832-43F4-8821-BB06646A5BA5}">
      <dgm:prSet/>
      <dgm:spPr/>
      <dgm:t>
        <a:bodyPr/>
        <a:lstStyle/>
        <a:p>
          <a:endParaRPr lang="en-US"/>
        </a:p>
      </dgm:t>
    </dgm:pt>
    <dgm:pt modelId="{18FC3D57-3274-4A04-8EFB-D0F511A41A97}" type="sibTrans" cxnId="{8ADC6C25-3832-43F4-8821-BB06646A5BA5}">
      <dgm:prSet/>
      <dgm:spPr/>
      <dgm:t>
        <a:bodyPr/>
        <a:lstStyle/>
        <a:p>
          <a:endParaRPr lang="en-US"/>
        </a:p>
      </dgm:t>
    </dgm:pt>
    <dgm:pt modelId="{50FDD87A-C563-49FD-AC7B-696DDCF2A914}">
      <dgm:prSet/>
      <dgm:spPr/>
      <dgm:t>
        <a:bodyPr/>
        <a:lstStyle/>
        <a:p>
          <a:r>
            <a:rPr lang="en-US"/>
            <a:t>Involuntary Confessions</a:t>
          </a:r>
        </a:p>
      </dgm:t>
    </dgm:pt>
    <dgm:pt modelId="{51A3A488-E1AF-4C68-B0C9-C301D1FA061B}" type="parTrans" cxnId="{BF2DB455-7162-4C57-BE50-74B138F8061F}">
      <dgm:prSet/>
      <dgm:spPr/>
      <dgm:t>
        <a:bodyPr/>
        <a:lstStyle/>
        <a:p>
          <a:endParaRPr lang="en-US"/>
        </a:p>
      </dgm:t>
    </dgm:pt>
    <dgm:pt modelId="{8951B188-5D57-4D66-AC23-2381168FBFC6}" type="sibTrans" cxnId="{BF2DB455-7162-4C57-BE50-74B138F8061F}">
      <dgm:prSet/>
      <dgm:spPr/>
      <dgm:t>
        <a:bodyPr/>
        <a:lstStyle/>
        <a:p>
          <a:endParaRPr lang="en-US"/>
        </a:p>
      </dgm:t>
    </dgm:pt>
    <dgm:pt modelId="{A1F4DED8-1669-4F56-A3A9-8179BE448756}">
      <dgm:prSet/>
      <dgm:spPr/>
      <dgm:t>
        <a:bodyPr/>
        <a:lstStyle/>
        <a:p>
          <a:r>
            <a:rPr lang="en-US" dirty="0"/>
            <a:t>Electronic Evidence </a:t>
          </a:r>
        </a:p>
      </dgm:t>
    </dgm:pt>
    <dgm:pt modelId="{201790E6-DFFE-4559-B9F0-2C787E467FBB}" type="parTrans" cxnId="{2876423D-4F45-4DFE-ADBD-1FF84685A52D}">
      <dgm:prSet/>
      <dgm:spPr/>
      <dgm:t>
        <a:bodyPr/>
        <a:lstStyle/>
        <a:p>
          <a:endParaRPr lang="en-US"/>
        </a:p>
      </dgm:t>
    </dgm:pt>
    <dgm:pt modelId="{CB842D94-C85C-4734-91F2-AE32413676A9}" type="sibTrans" cxnId="{2876423D-4F45-4DFE-ADBD-1FF84685A52D}">
      <dgm:prSet/>
      <dgm:spPr/>
      <dgm:t>
        <a:bodyPr/>
        <a:lstStyle/>
        <a:p>
          <a:endParaRPr lang="en-US"/>
        </a:p>
      </dgm:t>
    </dgm:pt>
    <dgm:pt modelId="{657CC672-1E1B-4510-B04B-ECA0252E1A1B}" type="pres">
      <dgm:prSet presAssocID="{B3151679-AA38-4D46-94EE-40132FEA35C1}" presName="vert0" presStyleCnt="0">
        <dgm:presLayoutVars>
          <dgm:dir/>
          <dgm:animOne val="branch"/>
          <dgm:animLvl val="lvl"/>
        </dgm:presLayoutVars>
      </dgm:prSet>
      <dgm:spPr/>
    </dgm:pt>
    <dgm:pt modelId="{3870E3FE-32CE-45DA-8BB1-ACA8423D50AD}" type="pres">
      <dgm:prSet presAssocID="{DE3AB4CF-63D5-4CBC-8EF0-4FDB05428F23}" presName="thickLine" presStyleLbl="alignNode1" presStyleIdx="0" presStyleCnt="9"/>
      <dgm:spPr/>
    </dgm:pt>
    <dgm:pt modelId="{35FA3BA9-33EB-4613-BE23-CBAB5ACEA5F9}" type="pres">
      <dgm:prSet presAssocID="{DE3AB4CF-63D5-4CBC-8EF0-4FDB05428F23}" presName="horz1" presStyleCnt="0"/>
      <dgm:spPr/>
    </dgm:pt>
    <dgm:pt modelId="{67FF0E5B-64FC-43E4-ABA7-45FB2E19BE35}" type="pres">
      <dgm:prSet presAssocID="{DE3AB4CF-63D5-4CBC-8EF0-4FDB05428F23}" presName="tx1" presStyleLbl="revTx" presStyleIdx="0" presStyleCnt="9"/>
      <dgm:spPr/>
    </dgm:pt>
    <dgm:pt modelId="{99CED638-796A-40A3-AE9D-15A7C800B898}" type="pres">
      <dgm:prSet presAssocID="{DE3AB4CF-63D5-4CBC-8EF0-4FDB05428F23}" presName="vert1" presStyleCnt="0"/>
      <dgm:spPr/>
    </dgm:pt>
    <dgm:pt modelId="{3413B006-D678-4C27-B43C-818C36E5735C}" type="pres">
      <dgm:prSet presAssocID="{16AE6527-ED24-43D9-AC7E-69E62FBAC5C9}" presName="thickLine" presStyleLbl="alignNode1" presStyleIdx="1" presStyleCnt="9"/>
      <dgm:spPr/>
    </dgm:pt>
    <dgm:pt modelId="{1C0AF918-4EED-4EC0-9961-C8BB2BFA6463}" type="pres">
      <dgm:prSet presAssocID="{16AE6527-ED24-43D9-AC7E-69E62FBAC5C9}" presName="horz1" presStyleCnt="0"/>
      <dgm:spPr/>
    </dgm:pt>
    <dgm:pt modelId="{BDEAEDCA-5E14-4462-8A3B-2812875C355E}" type="pres">
      <dgm:prSet presAssocID="{16AE6527-ED24-43D9-AC7E-69E62FBAC5C9}" presName="tx1" presStyleLbl="revTx" presStyleIdx="1" presStyleCnt="9"/>
      <dgm:spPr/>
    </dgm:pt>
    <dgm:pt modelId="{CE55FCF0-C905-4D31-800B-CBF45D9745CC}" type="pres">
      <dgm:prSet presAssocID="{16AE6527-ED24-43D9-AC7E-69E62FBAC5C9}" presName="vert1" presStyleCnt="0"/>
      <dgm:spPr/>
    </dgm:pt>
    <dgm:pt modelId="{8FE73EFA-A912-4CF4-AB4B-7794FB0F328E}" type="pres">
      <dgm:prSet presAssocID="{4683AA37-2F64-4B6B-B551-06ED9C3C1075}" presName="thickLine" presStyleLbl="alignNode1" presStyleIdx="2" presStyleCnt="9"/>
      <dgm:spPr/>
    </dgm:pt>
    <dgm:pt modelId="{0FADCC2E-66D3-45D0-849E-728B7D0F1B68}" type="pres">
      <dgm:prSet presAssocID="{4683AA37-2F64-4B6B-B551-06ED9C3C1075}" presName="horz1" presStyleCnt="0"/>
      <dgm:spPr/>
    </dgm:pt>
    <dgm:pt modelId="{057A7E4C-CF71-4ACB-96D1-5C17B3A8A91A}" type="pres">
      <dgm:prSet presAssocID="{4683AA37-2F64-4B6B-B551-06ED9C3C1075}" presName="tx1" presStyleLbl="revTx" presStyleIdx="2" presStyleCnt="9"/>
      <dgm:spPr/>
    </dgm:pt>
    <dgm:pt modelId="{54AFAD6A-0797-4725-AA02-8E2E252DB619}" type="pres">
      <dgm:prSet presAssocID="{4683AA37-2F64-4B6B-B551-06ED9C3C1075}" presName="vert1" presStyleCnt="0"/>
      <dgm:spPr/>
    </dgm:pt>
    <dgm:pt modelId="{90888FA7-727B-4057-829B-A69600A327B2}" type="pres">
      <dgm:prSet presAssocID="{65517A41-0B77-4CB1-B5EE-1AAD48928FEB}" presName="thickLine" presStyleLbl="alignNode1" presStyleIdx="3" presStyleCnt="9"/>
      <dgm:spPr/>
    </dgm:pt>
    <dgm:pt modelId="{50516AB4-20D7-4403-B18B-364F7F8CA1E8}" type="pres">
      <dgm:prSet presAssocID="{65517A41-0B77-4CB1-B5EE-1AAD48928FEB}" presName="horz1" presStyleCnt="0"/>
      <dgm:spPr/>
    </dgm:pt>
    <dgm:pt modelId="{F49DBF6A-38CD-45D7-9700-BBFC23B26B1F}" type="pres">
      <dgm:prSet presAssocID="{65517A41-0B77-4CB1-B5EE-1AAD48928FEB}" presName="tx1" presStyleLbl="revTx" presStyleIdx="3" presStyleCnt="9"/>
      <dgm:spPr/>
    </dgm:pt>
    <dgm:pt modelId="{F9B3ED3D-3D8A-49BE-BD50-821BCA131A4F}" type="pres">
      <dgm:prSet presAssocID="{65517A41-0B77-4CB1-B5EE-1AAD48928FEB}" presName="vert1" presStyleCnt="0"/>
      <dgm:spPr/>
    </dgm:pt>
    <dgm:pt modelId="{B81CD876-7965-459D-AC63-185FF89E0818}" type="pres">
      <dgm:prSet presAssocID="{A2AA4068-3A9A-4762-B81D-6B54999257E0}" presName="thickLine" presStyleLbl="alignNode1" presStyleIdx="4" presStyleCnt="9"/>
      <dgm:spPr/>
    </dgm:pt>
    <dgm:pt modelId="{A704B9DC-BCE0-485B-B866-671D0EAC06DF}" type="pres">
      <dgm:prSet presAssocID="{A2AA4068-3A9A-4762-B81D-6B54999257E0}" presName="horz1" presStyleCnt="0"/>
      <dgm:spPr/>
    </dgm:pt>
    <dgm:pt modelId="{4559E50D-065A-4E98-AC79-E2852B8D45D3}" type="pres">
      <dgm:prSet presAssocID="{A2AA4068-3A9A-4762-B81D-6B54999257E0}" presName="tx1" presStyleLbl="revTx" presStyleIdx="4" presStyleCnt="9"/>
      <dgm:spPr/>
    </dgm:pt>
    <dgm:pt modelId="{0E581E67-D6D9-4836-8653-8A41491E312C}" type="pres">
      <dgm:prSet presAssocID="{A2AA4068-3A9A-4762-B81D-6B54999257E0}" presName="vert1" presStyleCnt="0"/>
      <dgm:spPr/>
    </dgm:pt>
    <dgm:pt modelId="{22F651B6-90F9-4152-9962-AE488724396D}" type="pres">
      <dgm:prSet presAssocID="{06EF25FB-5ED0-4E5C-BCF4-B6C5BDC9E56C}" presName="thickLine" presStyleLbl="alignNode1" presStyleIdx="5" presStyleCnt="9"/>
      <dgm:spPr/>
    </dgm:pt>
    <dgm:pt modelId="{A6AF67BF-1940-4731-AE05-1F5BC45E4D5A}" type="pres">
      <dgm:prSet presAssocID="{06EF25FB-5ED0-4E5C-BCF4-B6C5BDC9E56C}" presName="horz1" presStyleCnt="0"/>
      <dgm:spPr/>
    </dgm:pt>
    <dgm:pt modelId="{63A2A228-21FF-4E3C-89B4-01EF31031F66}" type="pres">
      <dgm:prSet presAssocID="{06EF25FB-5ED0-4E5C-BCF4-B6C5BDC9E56C}" presName="tx1" presStyleLbl="revTx" presStyleIdx="5" presStyleCnt="9"/>
      <dgm:spPr/>
    </dgm:pt>
    <dgm:pt modelId="{D0FF37AA-8646-43FF-BA88-C74A3C863967}" type="pres">
      <dgm:prSet presAssocID="{06EF25FB-5ED0-4E5C-BCF4-B6C5BDC9E56C}" presName="vert1" presStyleCnt="0"/>
      <dgm:spPr/>
    </dgm:pt>
    <dgm:pt modelId="{2E3B05B9-17D6-48E7-A44E-B5B0EE8EB57E}" type="pres">
      <dgm:prSet presAssocID="{F0246960-6B7F-4888-A3FA-F72F8A0CB314}" presName="thickLine" presStyleLbl="alignNode1" presStyleIdx="6" presStyleCnt="9"/>
      <dgm:spPr/>
    </dgm:pt>
    <dgm:pt modelId="{F8C32493-93A5-42B8-B93D-C336CE67FC43}" type="pres">
      <dgm:prSet presAssocID="{F0246960-6B7F-4888-A3FA-F72F8A0CB314}" presName="horz1" presStyleCnt="0"/>
      <dgm:spPr/>
    </dgm:pt>
    <dgm:pt modelId="{78C03D66-3FFB-4BC3-A0C4-E66AAC419ED5}" type="pres">
      <dgm:prSet presAssocID="{F0246960-6B7F-4888-A3FA-F72F8A0CB314}" presName="tx1" presStyleLbl="revTx" presStyleIdx="6" presStyleCnt="9"/>
      <dgm:spPr/>
    </dgm:pt>
    <dgm:pt modelId="{F164B0A8-A217-4311-B20A-31B352680389}" type="pres">
      <dgm:prSet presAssocID="{F0246960-6B7F-4888-A3FA-F72F8A0CB314}" presName="vert1" presStyleCnt="0"/>
      <dgm:spPr/>
    </dgm:pt>
    <dgm:pt modelId="{CE43F6AA-23A7-4CB0-B23A-8B4E89E07FD3}" type="pres">
      <dgm:prSet presAssocID="{50FDD87A-C563-49FD-AC7B-696DDCF2A914}" presName="thickLine" presStyleLbl="alignNode1" presStyleIdx="7" presStyleCnt="9"/>
      <dgm:spPr/>
    </dgm:pt>
    <dgm:pt modelId="{3BCD5CA9-6740-4D90-AFA3-887AA5D0703E}" type="pres">
      <dgm:prSet presAssocID="{50FDD87A-C563-49FD-AC7B-696DDCF2A914}" presName="horz1" presStyleCnt="0"/>
      <dgm:spPr/>
    </dgm:pt>
    <dgm:pt modelId="{D2B6F8AB-1C07-46E3-A132-896BF7FD9F9E}" type="pres">
      <dgm:prSet presAssocID="{50FDD87A-C563-49FD-AC7B-696DDCF2A914}" presName="tx1" presStyleLbl="revTx" presStyleIdx="7" presStyleCnt="9"/>
      <dgm:spPr/>
    </dgm:pt>
    <dgm:pt modelId="{52311B74-6712-4056-BEA6-FB0AC860EE05}" type="pres">
      <dgm:prSet presAssocID="{50FDD87A-C563-49FD-AC7B-696DDCF2A914}" presName="vert1" presStyleCnt="0"/>
      <dgm:spPr/>
    </dgm:pt>
    <dgm:pt modelId="{53519F7A-3A03-46E5-AA90-FF8E2B1154D8}" type="pres">
      <dgm:prSet presAssocID="{A1F4DED8-1669-4F56-A3A9-8179BE448756}" presName="thickLine" presStyleLbl="alignNode1" presStyleIdx="8" presStyleCnt="9"/>
      <dgm:spPr/>
    </dgm:pt>
    <dgm:pt modelId="{09D02363-94A6-43D8-8624-B33938405021}" type="pres">
      <dgm:prSet presAssocID="{A1F4DED8-1669-4F56-A3A9-8179BE448756}" presName="horz1" presStyleCnt="0"/>
      <dgm:spPr/>
    </dgm:pt>
    <dgm:pt modelId="{A03A46B7-4E25-442D-892B-0D458A6FCB76}" type="pres">
      <dgm:prSet presAssocID="{A1F4DED8-1669-4F56-A3A9-8179BE448756}" presName="tx1" presStyleLbl="revTx" presStyleIdx="8" presStyleCnt="9"/>
      <dgm:spPr/>
    </dgm:pt>
    <dgm:pt modelId="{2BEEA751-15CE-41BC-9692-D553F26DA480}" type="pres">
      <dgm:prSet presAssocID="{A1F4DED8-1669-4F56-A3A9-8179BE448756}" presName="vert1" presStyleCnt="0"/>
      <dgm:spPr/>
    </dgm:pt>
  </dgm:ptLst>
  <dgm:cxnLst>
    <dgm:cxn modelId="{26E48D0C-1FCC-4B59-A7B2-34A4B087709E}" srcId="{B3151679-AA38-4D46-94EE-40132FEA35C1}" destId="{A2AA4068-3A9A-4762-B81D-6B54999257E0}" srcOrd="4" destOrd="0" parTransId="{1277A629-8B8A-4D23-8382-1AF3830BE1D5}" sibTransId="{FDAE3DCD-D6FC-4791-B5A2-5FA0D4C3B1F2}"/>
    <dgm:cxn modelId="{3EED140E-AAF4-43AB-8940-4C1BB110D2C7}" type="presOf" srcId="{06EF25FB-5ED0-4E5C-BCF4-B6C5BDC9E56C}" destId="{63A2A228-21FF-4E3C-89B4-01EF31031F66}" srcOrd="0" destOrd="0" presId="urn:microsoft.com/office/officeart/2008/layout/LinedList"/>
    <dgm:cxn modelId="{8ADC6C25-3832-43F4-8821-BB06646A5BA5}" srcId="{B3151679-AA38-4D46-94EE-40132FEA35C1}" destId="{F0246960-6B7F-4888-A3FA-F72F8A0CB314}" srcOrd="6" destOrd="0" parTransId="{5D8545CB-2CAA-4764-9F44-D7425F33BAF3}" sibTransId="{18FC3D57-3274-4A04-8EFB-D0F511A41A97}"/>
    <dgm:cxn modelId="{F45EB738-660E-4AF2-93A1-DC0791902512}" srcId="{B3151679-AA38-4D46-94EE-40132FEA35C1}" destId="{4683AA37-2F64-4B6B-B551-06ED9C3C1075}" srcOrd="2" destOrd="0" parTransId="{B4E5F7E2-EA87-4FEF-98CE-8D5B0BD218E1}" sibTransId="{C1098FD8-9688-4046-B51C-64C68861E957}"/>
    <dgm:cxn modelId="{15D68E3A-CC18-47F1-BED5-E5B63C4E634B}" type="presOf" srcId="{A1F4DED8-1669-4F56-A3A9-8179BE448756}" destId="{A03A46B7-4E25-442D-892B-0D458A6FCB76}" srcOrd="0" destOrd="0" presId="urn:microsoft.com/office/officeart/2008/layout/LinedList"/>
    <dgm:cxn modelId="{2876423D-4F45-4DFE-ADBD-1FF84685A52D}" srcId="{B3151679-AA38-4D46-94EE-40132FEA35C1}" destId="{A1F4DED8-1669-4F56-A3A9-8179BE448756}" srcOrd="8" destOrd="0" parTransId="{201790E6-DFFE-4559-B9F0-2C787E467FBB}" sibTransId="{CB842D94-C85C-4734-91F2-AE32413676A9}"/>
    <dgm:cxn modelId="{9B396F41-96C1-417F-ACA4-E2982BB6FC8C}" srcId="{B3151679-AA38-4D46-94EE-40132FEA35C1}" destId="{65517A41-0B77-4CB1-B5EE-1AAD48928FEB}" srcOrd="3" destOrd="0" parTransId="{71FEB1F8-DF81-402C-9249-7BDBC517F87B}" sibTransId="{5938DBAE-B6CE-457B-B4BD-CC9F18340061}"/>
    <dgm:cxn modelId="{E1476B74-3DD8-4B53-B921-00B9717BE058}" srcId="{B3151679-AA38-4D46-94EE-40132FEA35C1}" destId="{DE3AB4CF-63D5-4CBC-8EF0-4FDB05428F23}" srcOrd="0" destOrd="0" parTransId="{A556BE85-9458-4E62-BBA7-2CDE903876A9}" sibTransId="{052AD297-90E3-45CF-B8B1-65EA5897EC99}"/>
    <dgm:cxn modelId="{BF2DB455-7162-4C57-BE50-74B138F8061F}" srcId="{B3151679-AA38-4D46-94EE-40132FEA35C1}" destId="{50FDD87A-C563-49FD-AC7B-696DDCF2A914}" srcOrd="7" destOrd="0" parTransId="{51A3A488-E1AF-4C68-B0C9-C301D1FA061B}" sibTransId="{8951B188-5D57-4D66-AC23-2381168FBFC6}"/>
    <dgm:cxn modelId="{92AFD85A-E473-4218-9B3C-A19C9755099C}" type="presOf" srcId="{50FDD87A-C563-49FD-AC7B-696DDCF2A914}" destId="{D2B6F8AB-1C07-46E3-A132-896BF7FD9F9E}" srcOrd="0" destOrd="0" presId="urn:microsoft.com/office/officeart/2008/layout/LinedList"/>
    <dgm:cxn modelId="{1FF1D85A-DF45-44C0-B4BD-5A8DF94A858D}" type="presOf" srcId="{4683AA37-2F64-4B6B-B551-06ED9C3C1075}" destId="{057A7E4C-CF71-4ACB-96D1-5C17B3A8A91A}" srcOrd="0" destOrd="0" presId="urn:microsoft.com/office/officeart/2008/layout/LinedList"/>
    <dgm:cxn modelId="{7EDD757F-F65D-419E-AA3E-9AEA77FD30FB}" type="presOf" srcId="{65517A41-0B77-4CB1-B5EE-1AAD48928FEB}" destId="{F49DBF6A-38CD-45D7-9700-BBFC23B26B1F}" srcOrd="0" destOrd="0" presId="urn:microsoft.com/office/officeart/2008/layout/LinedList"/>
    <dgm:cxn modelId="{5B6D9F82-3CD1-4BDE-8643-8FF2713C1276}" type="presOf" srcId="{B3151679-AA38-4D46-94EE-40132FEA35C1}" destId="{657CC672-1E1B-4510-B04B-ECA0252E1A1B}" srcOrd="0" destOrd="0" presId="urn:microsoft.com/office/officeart/2008/layout/LinedList"/>
    <dgm:cxn modelId="{CB3BF28F-4201-4357-8DCF-388F95C2FC18}" type="presOf" srcId="{DE3AB4CF-63D5-4CBC-8EF0-4FDB05428F23}" destId="{67FF0E5B-64FC-43E4-ABA7-45FB2E19BE35}" srcOrd="0" destOrd="0" presId="urn:microsoft.com/office/officeart/2008/layout/LinedList"/>
    <dgm:cxn modelId="{84A74692-AE98-44D6-A84C-A41EB86639E4}" type="presOf" srcId="{F0246960-6B7F-4888-A3FA-F72F8A0CB314}" destId="{78C03D66-3FFB-4BC3-A0C4-E66AAC419ED5}" srcOrd="0" destOrd="0" presId="urn:microsoft.com/office/officeart/2008/layout/LinedList"/>
    <dgm:cxn modelId="{CD7EE09C-95D9-4F1D-BA0D-DF2FA1FC541D}" srcId="{B3151679-AA38-4D46-94EE-40132FEA35C1}" destId="{16AE6527-ED24-43D9-AC7E-69E62FBAC5C9}" srcOrd="1" destOrd="0" parTransId="{9EFF421C-D2BF-4661-8276-515DD40A2E26}" sibTransId="{32BF10BB-A7FE-491E-9B74-7F396BC4B785}"/>
    <dgm:cxn modelId="{71FCFEB2-DBF5-4AA5-A756-E6A66C41CC80}" type="presOf" srcId="{A2AA4068-3A9A-4762-B81D-6B54999257E0}" destId="{4559E50D-065A-4E98-AC79-E2852B8D45D3}" srcOrd="0" destOrd="0" presId="urn:microsoft.com/office/officeart/2008/layout/LinedList"/>
    <dgm:cxn modelId="{754A36B3-DF19-4B83-AFAB-773240AD6CA1}" srcId="{B3151679-AA38-4D46-94EE-40132FEA35C1}" destId="{06EF25FB-5ED0-4E5C-BCF4-B6C5BDC9E56C}" srcOrd="5" destOrd="0" parTransId="{F631C03C-773A-4611-B7BC-76CBB5AEC1F1}" sibTransId="{4ECE4F1C-0EFC-49AA-957D-C110696CDD03}"/>
    <dgm:cxn modelId="{4F673DE3-3A7F-4808-880D-9E4F3003CC92}" type="presOf" srcId="{16AE6527-ED24-43D9-AC7E-69E62FBAC5C9}" destId="{BDEAEDCA-5E14-4462-8A3B-2812875C355E}" srcOrd="0" destOrd="0" presId="urn:microsoft.com/office/officeart/2008/layout/LinedList"/>
    <dgm:cxn modelId="{FD3D6CD2-1AF5-4618-89CD-886375C9F418}" type="presParOf" srcId="{657CC672-1E1B-4510-B04B-ECA0252E1A1B}" destId="{3870E3FE-32CE-45DA-8BB1-ACA8423D50AD}" srcOrd="0" destOrd="0" presId="urn:microsoft.com/office/officeart/2008/layout/LinedList"/>
    <dgm:cxn modelId="{AC010FED-79AB-4D9E-911B-EB505DC19DC1}" type="presParOf" srcId="{657CC672-1E1B-4510-B04B-ECA0252E1A1B}" destId="{35FA3BA9-33EB-4613-BE23-CBAB5ACEA5F9}" srcOrd="1" destOrd="0" presId="urn:microsoft.com/office/officeart/2008/layout/LinedList"/>
    <dgm:cxn modelId="{CCA7C6C5-6997-44B6-B0A9-681F6237D12C}" type="presParOf" srcId="{35FA3BA9-33EB-4613-BE23-CBAB5ACEA5F9}" destId="{67FF0E5B-64FC-43E4-ABA7-45FB2E19BE35}" srcOrd="0" destOrd="0" presId="urn:microsoft.com/office/officeart/2008/layout/LinedList"/>
    <dgm:cxn modelId="{4BCF0239-D965-4C19-B1EE-F87763E0C96F}" type="presParOf" srcId="{35FA3BA9-33EB-4613-BE23-CBAB5ACEA5F9}" destId="{99CED638-796A-40A3-AE9D-15A7C800B898}" srcOrd="1" destOrd="0" presId="urn:microsoft.com/office/officeart/2008/layout/LinedList"/>
    <dgm:cxn modelId="{A4BBF3C7-4F65-4448-B484-33A874CD4A1B}" type="presParOf" srcId="{657CC672-1E1B-4510-B04B-ECA0252E1A1B}" destId="{3413B006-D678-4C27-B43C-818C36E5735C}" srcOrd="2" destOrd="0" presId="urn:microsoft.com/office/officeart/2008/layout/LinedList"/>
    <dgm:cxn modelId="{12C57C96-9B84-4109-9C8B-DE6744EE05E3}" type="presParOf" srcId="{657CC672-1E1B-4510-B04B-ECA0252E1A1B}" destId="{1C0AF918-4EED-4EC0-9961-C8BB2BFA6463}" srcOrd="3" destOrd="0" presId="urn:microsoft.com/office/officeart/2008/layout/LinedList"/>
    <dgm:cxn modelId="{A1920CC2-A8F2-455D-B65A-BDE98FCCD194}" type="presParOf" srcId="{1C0AF918-4EED-4EC0-9961-C8BB2BFA6463}" destId="{BDEAEDCA-5E14-4462-8A3B-2812875C355E}" srcOrd="0" destOrd="0" presId="urn:microsoft.com/office/officeart/2008/layout/LinedList"/>
    <dgm:cxn modelId="{BE107AC6-2ABD-42A4-98E9-18C5965B7688}" type="presParOf" srcId="{1C0AF918-4EED-4EC0-9961-C8BB2BFA6463}" destId="{CE55FCF0-C905-4D31-800B-CBF45D9745CC}" srcOrd="1" destOrd="0" presId="urn:microsoft.com/office/officeart/2008/layout/LinedList"/>
    <dgm:cxn modelId="{81917F7D-5AF0-4DD1-97DC-25D212DB1417}" type="presParOf" srcId="{657CC672-1E1B-4510-B04B-ECA0252E1A1B}" destId="{8FE73EFA-A912-4CF4-AB4B-7794FB0F328E}" srcOrd="4" destOrd="0" presId="urn:microsoft.com/office/officeart/2008/layout/LinedList"/>
    <dgm:cxn modelId="{8C7AA6BB-2196-4E43-BFC5-D1CA5656A3F4}" type="presParOf" srcId="{657CC672-1E1B-4510-B04B-ECA0252E1A1B}" destId="{0FADCC2E-66D3-45D0-849E-728B7D0F1B68}" srcOrd="5" destOrd="0" presId="urn:microsoft.com/office/officeart/2008/layout/LinedList"/>
    <dgm:cxn modelId="{2FA0EE21-9FDF-4BF5-AD3A-1A65B695AA4D}" type="presParOf" srcId="{0FADCC2E-66D3-45D0-849E-728B7D0F1B68}" destId="{057A7E4C-CF71-4ACB-96D1-5C17B3A8A91A}" srcOrd="0" destOrd="0" presId="urn:microsoft.com/office/officeart/2008/layout/LinedList"/>
    <dgm:cxn modelId="{70210969-6178-4C74-A09F-1F19F90C8235}" type="presParOf" srcId="{0FADCC2E-66D3-45D0-849E-728B7D0F1B68}" destId="{54AFAD6A-0797-4725-AA02-8E2E252DB619}" srcOrd="1" destOrd="0" presId="urn:microsoft.com/office/officeart/2008/layout/LinedList"/>
    <dgm:cxn modelId="{AA486721-2186-46DA-AC2C-6472892AB93E}" type="presParOf" srcId="{657CC672-1E1B-4510-B04B-ECA0252E1A1B}" destId="{90888FA7-727B-4057-829B-A69600A327B2}" srcOrd="6" destOrd="0" presId="urn:microsoft.com/office/officeart/2008/layout/LinedList"/>
    <dgm:cxn modelId="{DDBF3689-4779-47C6-A142-1C2DD5C22500}" type="presParOf" srcId="{657CC672-1E1B-4510-B04B-ECA0252E1A1B}" destId="{50516AB4-20D7-4403-B18B-364F7F8CA1E8}" srcOrd="7" destOrd="0" presId="urn:microsoft.com/office/officeart/2008/layout/LinedList"/>
    <dgm:cxn modelId="{770B50F8-7765-465D-8811-552837492320}" type="presParOf" srcId="{50516AB4-20D7-4403-B18B-364F7F8CA1E8}" destId="{F49DBF6A-38CD-45D7-9700-BBFC23B26B1F}" srcOrd="0" destOrd="0" presId="urn:microsoft.com/office/officeart/2008/layout/LinedList"/>
    <dgm:cxn modelId="{51C8BEF5-4F15-4634-91A9-155FD01B047C}" type="presParOf" srcId="{50516AB4-20D7-4403-B18B-364F7F8CA1E8}" destId="{F9B3ED3D-3D8A-49BE-BD50-821BCA131A4F}" srcOrd="1" destOrd="0" presId="urn:microsoft.com/office/officeart/2008/layout/LinedList"/>
    <dgm:cxn modelId="{9ADD6543-B524-4C5D-AF5E-C1B2F10BF4B4}" type="presParOf" srcId="{657CC672-1E1B-4510-B04B-ECA0252E1A1B}" destId="{B81CD876-7965-459D-AC63-185FF89E0818}" srcOrd="8" destOrd="0" presId="urn:microsoft.com/office/officeart/2008/layout/LinedList"/>
    <dgm:cxn modelId="{113B9BEC-A3A4-42CC-9E53-7BAB9027943E}" type="presParOf" srcId="{657CC672-1E1B-4510-B04B-ECA0252E1A1B}" destId="{A704B9DC-BCE0-485B-B866-671D0EAC06DF}" srcOrd="9" destOrd="0" presId="urn:microsoft.com/office/officeart/2008/layout/LinedList"/>
    <dgm:cxn modelId="{8FA79A01-796E-4808-AF60-9BC772E846C5}" type="presParOf" srcId="{A704B9DC-BCE0-485B-B866-671D0EAC06DF}" destId="{4559E50D-065A-4E98-AC79-E2852B8D45D3}" srcOrd="0" destOrd="0" presId="urn:microsoft.com/office/officeart/2008/layout/LinedList"/>
    <dgm:cxn modelId="{0966E217-F820-49DC-9BDB-705711024123}" type="presParOf" srcId="{A704B9DC-BCE0-485B-B866-671D0EAC06DF}" destId="{0E581E67-D6D9-4836-8653-8A41491E312C}" srcOrd="1" destOrd="0" presId="urn:microsoft.com/office/officeart/2008/layout/LinedList"/>
    <dgm:cxn modelId="{30C96397-D326-4767-BAE0-5049B8D0803C}" type="presParOf" srcId="{657CC672-1E1B-4510-B04B-ECA0252E1A1B}" destId="{22F651B6-90F9-4152-9962-AE488724396D}" srcOrd="10" destOrd="0" presId="urn:microsoft.com/office/officeart/2008/layout/LinedList"/>
    <dgm:cxn modelId="{364911A6-08A5-4016-8368-F1E0482C6540}" type="presParOf" srcId="{657CC672-1E1B-4510-B04B-ECA0252E1A1B}" destId="{A6AF67BF-1940-4731-AE05-1F5BC45E4D5A}" srcOrd="11" destOrd="0" presId="urn:microsoft.com/office/officeart/2008/layout/LinedList"/>
    <dgm:cxn modelId="{1A265F2B-1420-4F19-87F7-CCB65265B216}" type="presParOf" srcId="{A6AF67BF-1940-4731-AE05-1F5BC45E4D5A}" destId="{63A2A228-21FF-4E3C-89B4-01EF31031F66}" srcOrd="0" destOrd="0" presId="urn:microsoft.com/office/officeart/2008/layout/LinedList"/>
    <dgm:cxn modelId="{8045AD19-D9C5-4E63-9809-AB5979FC65A6}" type="presParOf" srcId="{A6AF67BF-1940-4731-AE05-1F5BC45E4D5A}" destId="{D0FF37AA-8646-43FF-BA88-C74A3C863967}" srcOrd="1" destOrd="0" presId="urn:microsoft.com/office/officeart/2008/layout/LinedList"/>
    <dgm:cxn modelId="{F073BA9C-3523-4D32-B4B6-B8410CF3BD46}" type="presParOf" srcId="{657CC672-1E1B-4510-B04B-ECA0252E1A1B}" destId="{2E3B05B9-17D6-48E7-A44E-B5B0EE8EB57E}" srcOrd="12" destOrd="0" presId="urn:microsoft.com/office/officeart/2008/layout/LinedList"/>
    <dgm:cxn modelId="{F34EA8D4-83C9-4097-BD36-ABA58B635C3A}" type="presParOf" srcId="{657CC672-1E1B-4510-B04B-ECA0252E1A1B}" destId="{F8C32493-93A5-42B8-B93D-C336CE67FC43}" srcOrd="13" destOrd="0" presId="urn:microsoft.com/office/officeart/2008/layout/LinedList"/>
    <dgm:cxn modelId="{1CF48FC1-D99D-4D14-8BB1-6D78EF7534E4}" type="presParOf" srcId="{F8C32493-93A5-42B8-B93D-C336CE67FC43}" destId="{78C03D66-3FFB-4BC3-A0C4-E66AAC419ED5}" srcOrd="0" destOrd="0" presId="urn:microsoft.com/office/officeart/2008/layout/LinedList"/>
    <dgm:cxn modelId="{861EBEDF-5811-411C-9CE5-26FD0E181BFB}" type="presParOf" srcId="{F8C32493-93A5-42B8-B93D-C336CE67FC43}" destId="{F164B0A8-A217-4311-B20A-31B352680389}" srcOrd="1" destOrd="0" presId="urn:microsoft.com/office/officeart/2008/layout/LinedList"/>
    <dgm:cxn modelId="{AAAE74FB-D49F-47A4-B71F-45D35CFE6469}" type="presParOf" srcId="{657CC672-1E1B-4510-B04B-ECA0252E1A1B}" destId="{CE43F6AA-23A7-4CB0-B23A-8B4E89E07FD3}" srcOrd="14" destOrd="0" presId="urn:microsoft.com/office/officeart/2008/layout/LinedList"/>
    <dgm:cxn modelId="{FFC710CD-7638-42C3-9C82-BFAAF1F48271}" type="presParOf" srcId="{657CC672-1E1B-4510-B04B-ECA0252E1A1B}" destId="{3BCD5CA9-6740-4D90-AFA3-887AA5D0703E}" srcOrd="15" destOrd="0" presId="urn:microsoft.com/office/officeart/2008/layout/LinedList"/>
    <dgm:cxn modelId="{62C268C8-5567-4C64-A262-689831080BAA}" type="presParOf" srcId="{3BCD5CA9-6740-4D90-AFA3-887AA5D0703E}" destId="{D2B6F8AB-1C07-46E3-A132-896BF7FD9F9E}" srcOrd="0" destOrd="0" presId="urn:microsoft.com/office/officeart/2008/layout/LinedList"/>
    <dgm:cxn modelId="{2F572B6E-5948-4DA1-874A-C84142AE6780}" type="presParOf" srcId="{3BCD5CA9-6740-4D90-AFA3-887AA5D0703E}" destId="{52311B74-6712-4056-BEA6-FB0AC860EE05}" srcOrd="1" destOrd="0" presId="urn:microsoft.com/office/officeart/2008/layout/LinedList"/>
    <dgm:cxn modelId="{43F2EF0B-450A-41E4-A802-C46A3F2783BC}" type="presParOf" srcId="{657CC672-1E1B-4510-B04B-ECA0252E1A1B}" destId="{53519F7A-3A03-46E5-AA90-FF8E2B1154D8}" srcOrd="16" destOrd="0" presId="urn:microsoft.com/office/officeart/2008/layout/LinedList"/>
    <dgm:cxn modelId="{4EFD0B0F-F752-4806-B08A-A41481345285}" type="presParOf" srcId="{657CC672-1E1B-4510-B04B-ECA0252E1A1B}" destId="{09D02363-94A6-43D8-8624-B33938405021}" srcOrd="17" destOrd="0" presId="urn:microsoft.com/office/officeart/2008/layout/LinedList"/>
    <dgm:cxn modelId="{11A1D92A-35AC-408A-B7EC-A4E649957024}" type="presParOf" srcId="{09D02363-94A6-43D8-8624-B33938405021}" destId="{A03A46B7-4E25-442D-892B-0D458A6FCB76}" srcOrd="0" destOrd="0" presId="urn:microsoft.com/office/officeart/2008/layout/LinedList"/>
    <dgm:cxn modelId="{AF630565-F139-4EE5-A17E-641BF60F4043}" type="presParOf" srcId="{09D02363-94A6-43D8-8624-B33938405021}" destId="{2BEEA751-15CE-41BC-9692-D553F26DA48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0E3FE-32CE-45DA-8BB1-ACA8423D50AD}">
      <dsp:nvSpPr>
        <dsp:cNvPr id="0" name=""/>
        <dsp:cNvSpPr/>
      </dsp:nvSpPr>
      <dsp:spPr>
        <a:xfrm>
          <a:off x="0" y="598"/>
          <a:ext cx="469950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67FF0E5B-64FC-43E4-ABA7-45FB2E19BE35}">
      <dsp:nvSpPr>
        <dsp:cNvPr id="0" name=""/>
        <dsp:cNvSpPr/>
      </dsp:nvSpPr>
      <dsp:spPr>
        <a:xfrm>
          <a:off x="0" y="598"/>
          <a:ext cx="4699509"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Purpose of the Rules of Evidence</a:t>
          </a:r>
        </a:p>
      </dsp:txBody>
      <dsp:txXfrm>
        <a:off x="0" y="598"/>
        <a:ext cx="4699509" cy="544261"/>
      </dsp:txXfrm>
    </dsp:sp>
    <dsp:sp modelId="{3413B006-D678-4C27-B43C-818C36E5735C}">
      <dsp:nvSpPr>
        <dsp:cNvPr id="0" name=""/>
        <dsp:cNvSpPr/>
      </dsp:nvSpPr>
      <dsp:spPr>
        <a:xfrm>
          <a:off x="0" y="544859"/>
          <a:ext cx="4699509" cy="0"/>
        </a:xfrm>
        <a:prstGeom prst="line">
          <a:avLst/>
        </a:prstGeom>
        <a:gradFill rotWithShape="0">
          <a:gsLst>
            <a:gs pos="0">
              <a:schemeClr val="accent2">
                <a:hueOff val="0"/>
                <a:satOff val="0"/>
                <a:lumOff val="-1372"/>
                <a:alphaOff val="0"/>
                <a:tint val="96000"/>
                <a:lumMod val="104000"/>
              </a:schemeClr>
            </a:gs>
            <a:gs pos="100000">
              <a:schemeClr val="accent2">
                <a:hueOff val="0"/>
                <a:satOff val="0"/>
                <a:lumOff val="-1372"/>
                <a:alphaOff val="0"/>
                <a:shade val="90000"/>
                <a:lumMod val="90000"/>
              </a:schemeClr>
            </a:gs>
          </a:gsLst>
          <a:lin ang="5400000" scaled="0"/>
        </a:gradFill>
        <a:ln w="9525" cap="rnd" cmpd="sng" algn="ctr">
          <a:solidFill>
            <a:schemeClr val="accent2">
              <a:hueOff val="0"/>
              <a:satOff val="0"/>
              <a:lumOff val="-1372"/>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DEAEDCA-5E14-4462-8A3B-2812875C355E}">
      <dsp:nvSpPr>
        <dsp:cNvPr id="0" name=""/>
        <dsp:cNvSpPr/>
      </dsp:nvSpPr>
      <dsp:spPr>
        <a:xfrm>
          <a:off x="0" y="544859"/>
          <a:ext cx="4699509"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Rights Spectrum </a:t>
          </a:r>
        </a:p>
      </dsp:txBody>
      <dsp:txXfrm>
        <a:off x="0" y="544859"/>
        <a:ext cx="4699509" cy="544261"/>
      </dsp:txXfrm>
    </dsp:sp>
    <dsp:sp modelId="{8FE73EFA-A912-4CF4-AB4B-7794FB0F328E}">
      <dsp:nvSpPr>
        <dsp:cNvPr id="0" name=""/>
        <dsp:cNvSpPr/>
      </dsp:nvSpPr>
      <dsp:spPr>
        <a:xfrm>
          <a:off x="0" y="1089120"/>
          <a:ext cx="4699509" cy="0"/>
        </a:xfrm>
        <a:prstGeom prst="line">
          <a:avLst/>
        </a:prstGeom>
        <a:gradFill rotWithShape="0">
          <a:gsLst>
            <a:gs pos="0">
              <a:schemeClr val="accent2">
                <a:hueOff val="0"/>
                <a:satOff val="0"/>
                <a:lumOff val="-2745"/>
                <a:alphaOff val="0"/>
                <a:tint val="96000"/>
                <a:lumMod val="104000"/>
              </a:schemeClr>
            </a:gs>
            <a:gs pos="100000">
              <a:schemeClr val="accent2">
                <a:hueOff val="0"/>
                <a:satOff val="0"/>
                <a:lumOff val="-2745"/>
                <a:alphaOff val="0"/>
                <a:shade val="90000"/>
                <a:lumMod val="90000"/>
              </a:schemeClr>
            </a:gs>
          </a:gsLst>
          <a:lin ang="5400000" scaled="0"/>
        </a:gradFill>
        <a:ln w="9525" cap="rnd" cmpd="sng" algn="ctr">
          <a:solidFill>
            <a:schemeClr val="accent2">
              <a:hueOff val="0"/>
              <a:satOff val="0"/>
              <a:lumOff val="-2745"/>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057A7E4C-CF71-4ACB-96D1-5C17B3A8A91A}">
      <dsp:nvSpPr>
        <dsp:cNvPr id="0" name=""/>
        <dsp:cNvSpPr/>
      </dsp:nvSpPr>
      <dsp:spPr>
        <a:xfrm>
          <a:off x="0" y="1089120"/>
          <a:ext cx="4699509"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Inclusionary/Exclusionary Rule </a:t>
          </a:r>
        </a:p>
      </dsp:txBody>
      <dsp:txXfrm>
        <a:off x="0" y="1089120"/>
        <a:ext cx="4699509" cy="544261"/>
      </dsp:txXfrm>
    </dsp:sp>
    <dsp:sp modelId="{90888FA7-727B-4057-829B-A69600A327B2}">
      <dsp:nvSpPr>
        <dsp:cNvPr id="0" name=""/>
        <dsp:cNvSpPr/>
      </dsp:nvSpPr>
      <dsp:spPr>
        <a:xfrm>
          <a:off x="0" y="1633381"/>
          <a:ext cx="4699509" cy="0"/>
        </a:xfrm>
        <a:prstGeom prst="line">
          <a:avLst/>
        </a:prstGeom>
        <a:gradFill rotWithShape="0">
          <a:gsLst>
            <a:gs pos="0">
              <a:schemeClr val="accent2">
                <a:hueOff val="0"/>
                <a:satOff val="0"/>
                <a:lumOff val="-4117"/>
                <a:alphaOff val="0"/>
                <a:tint val="96000"/>
                <a:lumMod val="104000"/>
              </a:schemeClr>
            </a:gs>
            <a:gs pos="100000">
              <a:schemeClr val="accent2">
                <a:hueOff val="0"/>
                <a:satOff val="0"/>
                <a:lumOff val="-4117"/>
                <a:alphaOff val="0"/>
                <a:shade val="90000"/>
                <a:lumMod val="90000"/>
              </a:schemeClr>
            </a:gs>
          </a:gsLst>
          <a:lin ang="5400000" scaled="0"/>
        </a:gradFill>
        <a:ln w="9525" cap="rnd" cmpd="sng" algn="ctr">
          <a:solidFill>
            <a:schemeClr val="accent2">
              <a:hueOff val="0"/>
              <a:satOff val="0"/>
              <a:lumOff val="-4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F49DBF6A-38CD-45D7-9700-BBFC23B26B1F}">
      <dsp:nvSpPr>
        <dsp:cNvPr id="0" name=""/>
        <dsp:cNvSpPr/>
      </dsp:nvSpPr>
      <dsp:spPr>
        <a:xfrm>
          <a:off x="0" y="1633381"/>
          <a:ext cx="4699509"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 Canadian Compromise? </a:t>
          </a:r>
        </a:p>
      </dsp:txBody>
      <dsp:txXfrm>
        <a:off x="0" y="1633381"/>
        <a:ext cx="4699509" cy="544261"/>
      </dsp:txXfrm>
    </dsp:sp>
    <dsp:sp modelId="{B81CD876-7965-459D-AC63-185FF89E0818}">
      <dsp:nvSpPr>
        <dsp:cNvPr id="0" name=""/>
        <dsp:cNvSpPr/>
      </dsp:nvSpPr>
      <dsp:spPr>
        <a:xfrm>
          <a:off x="0" y="2177642"/>
          <a:ext cx="4699509" cy="0"/>
        </a:xfrm>
        <a:prstGeom prst="line">
          <a:avLst/>
        </a:prstGeom>
        <a:gradFill rotWithShape="0">
          <a:gsLst>
            <a:gs pos="0">
              <a:schemeClr val="accent2">
                <a:hueOff val="0"/>
                <a:satOff val="0"/>
                <a:lumOff val="-5490"/>
                <a:alphaOff val="0"/>
                <a:tint val="96000"/>
                <a:lumMod val="104000"/>
              </a:schemeClr>
            </a:gs>
            <a:gs pos="100000">
              <a:schemeClr val="accent2">
                <a:hueOff val="0"/>
                <a:satOff val="0"/>
                <a:lumOff val="-5490"/>
                <a:alphaOff val="0"/>
                <a:shade val="90000"/>
                <a:lumMod val="90000"/>
              </a:schemeClr>
            </a:gs>
          </a:gsLst>
          <a:lin ang="5400000" scaled="0"/>
        </a:gradFill>
        <a:ln w="9525" cap="rnd" cmpd="sng" algn="ctr">
          <a:solidFill>
            <a:schemeClr val="accent2">
              <a:hueOff val="0"/>
              <a:satOff val="0"/>
              <a:lumOff val="-549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559E50D-065A-4E98-AC79-E2852B8D45D3}">
      <dsp:nvSpPr>
        <dsp:cNvPr id="0" name=""/>
        <dsp:cNvSpPr/>
      </dsp:nvSpPr>
      <dsp:spPr>
        <a:xfrm>
          <a:off x="0" y="2177642"/>
          <a:ext cx="4699509"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Purposes of Section 24(2) </a:t>
          </a:r>
        </a:p>
      </dsp:txBody>
      <dsp:txXfrm>
        <a:off x="0" y="2177642"/>
        <a:ext cx="4699509" cy="544261"/>
      </dsp:txXfrm>
    </dsp:sp>
    <dsp:sp modelId="{22F651B6-90F9-4152-9962-AE488724396D}">
      <dsp:nvSpPr>
        <dsp:cNvPr id="0" name=""/>
        <dsp:cNvSpPr/>
      </dsp:nvSpPr>
      <dsp:spPr>
        <a:xfrm>
          <a:off x="0" y="2721904"/>
          <a:ext cx="4699509" cy="0"/>
        </a:xfrm>
        <a:prstGeom prst="line">
          <a:avLst/>
        </a:prstGeom>
        <a:gradFill rotWithShape="0">
          <a:gsLst>
            <a:gs pos="0">
              <a:schemeClr val="accent2">
                <a:hueOff val="0"/>
                <a:satOff val="0"/>
                <a:lumOff val="-6862"/>
                <a:alphaOff val="0"/>
                <a:tint val="96000"/>
                <a:lumMod val="104000"/>
              </a:schemeClr>
            </a:gs>
            <a:gs pos="100000">
              <a:schemeClr val="accent2">
                <a:hueOff val="0"/>
                <a:satOff val="0"/>
                <a:lumOff val="-6862"/>
                <a:alphaOff val="0"/>
                <a:shade val="90000"/>
                <a:lumMod val="90000"/>
              </a:schemeClr>
            </a:gs>
          </a:gsLst>
          <a:lin ang="5400000" scaled="0"/>
        </a:gradFill>
        <a:ln w="9525" cap="rnd" cmpd="sng" algn="ctr">
          <a:solidFill>
            <a:schemeClr val="accent2">
              <a:hueOff val="0"/>
              <a:satOff val="0"/>
              <a:lumOff val="-6862"/>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63A2A228-21FF-4E3C-89B4-01EF31031F66}">
      <dsp:nvSpPr>
        <dsp:cNvPr id="0" name=""/>
        <dsp:cNvSpPr/>
      </dsp:nvSpPr>
      <dsp:spPr>
        <a:xfrm>
          <a:off x="0" y="2721904"/>
          <a:ext cx="4699509"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Two-Box Model</a:t>
          </a:r>
        </a:p>
      </dsp:txBody>
      <dsp:txXfrm>
        <a:off x="0" y="2721904"/>
        <a:ext cx="4699509" cy="544261"/>
      </dsp:txXfrm>
    </dsp:sp>
    <dsp:sp modelId="{2E3B05B9-17D6-48E7-A44E-B5B0EE8EB57E}">
      <dsp:nvSpPr>
        <dsp:cNvPr id="0" name=""/>
        <dsp:cNvSpPr/>
      </dsp:nvSpPr>
      <dsp:spPr>
        <a:xfrm>
          <a:off x="0" y="3266165"/>
          <a:ext cx="4699509" cy="0"/>
        </a:xfrm>
        <a:prstGeom prst="line">
          <a:avLst/>
        </a:prstGeom>
        <a:gradFill rotWithShape="0">
          <a:gsLst>
            <a:gs pos="0">
              <a:schemeClr val="accent2">
                <a:hueOff val="0"/>
                <a:satOff val="0"/>
                <a:lumOff val="-8235"/>
                <a:alphaOff val="0"/>
                <a:tint val="96000"/>
                <a:lumMod val="104000"/>
              </a:schemeClr>
            </a:gs>
            <a:gs pos="100000">
              <a:schemeClr val="accent2">
                <a:hueOff val="0"/>
                <a:satOff val="0"/>
                <a:lumOff val="-8235"/>
                <a:alphaOff val="0"/>
                <a:shade val="90000"/>
                <a:lumMod val="90000"/>
              </a:schemeClr>
            </a:gs>
          </a:gsLst>
          <a:lin ang="5400000" scaled="0"/>
        </a:gradFill>
        <a:ln w="9525" cap="rnd" cmpd="sng" algn="ctr">
          <a:solidFill>
            <a:schemeClr val="accent2">
              <a:hueOff val="0"/>
              <a:satOff val="0"/>
              <a:lumOff val="-8235"/>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8C03D66-3FFB-4BC3-A0C4-E66AAC419ED5}">
      <dsp:nvSpPr>
        <dsp:cNvPr id="0" name=""/>
        <dsp:cNvSpPr/>
      </dsp:nvSpPr>
      <dsp:spPr>
        <a:xfrm>
          <a:off x="0" y="3266165"/>
          <a:ext cx="4699509"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Police Misconduct</a:t>
          </a:r>
        </a:p>
      </dsp:txBody>
      <dsp:txXfrm>
        <a:off x="0" y="3266165"/>
        <a:ext cx="4699509" cy="544261"/>
      </dsp:txXfrm>
    </dsp:sp>
    <dsp:sp modelId="{CE43F6AA-23A7-4CB0-B23A-8B4E89E07FD3}">
      <dsp:nvSpPr>
        <dsp:cNvPr id="0" name=""/>
        <dsp:cNvSpPr/>
      </dsp:nvSpPr>
      <dsp:spPr>
        <a:xfrm>
          <a:off x="0" y="3810426"/>
          <a:ext cx="4699509" cy="0"/>
        </a:xfrm>
        <a:prstGeom prst="line">
          <a:avLst/>
        </a:prstGeom>
        <a:gradFill rotWithShape="0">
          <a:gsLst>
            <a:gs pos="0">
              <a:schemeClr val="accent2">
                <a:hueOff val="0"/>
                <a:satOff val="0"/>
                <a:lumOff val="-9607"/>
                <a:alphaOff val="0"/>
                <a:tint val="96000"/>
                <a:lumMod val="104000"/>
              </a:schemeClr>
            </a:gs>
            <a:gs pos="100000">
              <a:schemeClr val="accent2">
                <a:hueOff val="0"/>
                <a:satOff val="0"/>
                <a:lumOff val="-9607"/>
                <a:alphaOff val="0"/>
                <a:shade val="90000"/>
                <a:lumMod val="90000"/>
              </a:schemeClr>
            </a:gs>
          </a:gsLst>
          <a:lin ang="5400000" scaled="0"/>
        </a:gradFill>
        <a:ln w="9525" cap="rnd" cmpd="sng" algn="ctr">
          <a:solidFill>
            <a:schemeClr val="accent2">
              <a:hueOff val="0"/>
              <a:satOff val="0"/>
              <a:lumOff val="-960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2B6F8AB-1C07-46E3-A132-896BF7FD9F9E}">
      <dsp:nvSpPr>
        <dsp:cNvPr id="0" name=""/>
        <dsp:cNvSpPr/>
      </dsp:nvSpPr>
      <dsp:spPr>
        <a:xfrm>
          <a:off x="0" y="3810426"/>
          <a:ext cx="4699509"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Involuntary Confessions</a:t>
          </a:r>
        </a:p>
      </dsp:txBody>
      <dsp:txXfrm>
        <a:off x="0" y="3810426"/>
        <a:ext cx="4699509" cy="544261"/>
      </dsp:txXfrm>
    </dsp:sp>
    <dsp:sp modelId="{53519F7A-3A03-46E5-AA90-FF8E2B1154D8}">
      <dsp:nvSpPr>
        <dsp:cNvPr id="0" name=""/>
        <dsp:cNvSpPr/>
      </dsp:nvSpPr>
      <dsp:spPr>
        <a:xfrm>
          <a:off x="0" y="4354687"/>
          <a:ext cx="4699509" cy="0"/>
        </a:xfrm>
        <a:prstGeom prst="line">
          <a:avLst/>
        </a:prstGeom>
        <a:gradFill rotWithShape="0">
          <a:gsLst>
            <a:gs pos="0">
              <a:schemeClr val="accent2">
                <a:hueOff val="0"/>
                <a:satOff val="0"/>
                <a:lumOff val="-10980"/>
                <a:alphaOff val="0"/>
                <a:tint val="96000"/>
                <a:lumMod val="104000"/>
              </a:schemeClr>
            </a:gs>
            <a:gs pos="100000">
              <a:schemeClr val="accent2">
                <a:hueOff val="0"/>
                <a:satOff val="0"/>
                <a:lumOff val="-10980"/>
                <a:alphaOff val="0"/>
                <a:shade val="90000"/>
                <a:lumMod val="90000"/>
              </a:schemeClr>
            </a:gs>
          </a:gsLst>
          <a:lin ang="5400000" scaled="0"/>
        </a:gradFill>
        <a:ln w="9525" cap="rnd" cmpd="sng" algn="ctr">
          <a:solidFill>
            <a:schemeClr val="accent2">
              <a:hueOff val="0"/>
              <a:satOff val="0"/>
              <a:lumOff val="-1098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A03A46B7-4E25-442D-892B-0D458A6FCB76}">
      <dsp:nvSpPr>
        <dsp:cNvPr id="0" name=""/>
        <dsp:cNvSpPr/>
      </dsp:nvSpPr>
      <dsp:spPr>
        <a:xfrm>
          <a:off x="0" y="4354687"/>
          <a:ext cx="4699509" cy="5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Electronic Evidence </a:t>
          </a:r>
        </a:p>
      </dsp:txBody>
      <dsp:txXfrm>
        <a:off x="0" y="4354687"/>
        <a:ext cx="4699509" cy="54426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3/12/2024</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a:p>
        </p:txBody>
      </p:sp>
    </p:spTree>
    <p:extLst>
      <p:ext uri="{BB962C8B-B14F-4D97-AF65-F5344CB8AC3E}">
        <p14:creationId xmlns:p14="http://schemas.microsoft.com/office/powerpoint/2010/main" val="3471350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3/12/2024</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a:p>
        </p:txBody>
      </p:sp>
    </p:spTree>
    <p:extLst>
      <p:ext uri="{BB962C8B-B14F-4D97-AF65-F5344CB8AC3E}">
        <p14:creationId xmlns:p14="http://schemas.microsoft.com/office/powerpoint/2010/main" val="124603261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eaLnBrk="1" latinLnBrk="0" hangingPunct="1">
              <a:defRPr kumimoji="0" lang="en-US" dirty="0"/>
            </a:lvl1pPr>
            <a:extLst/>
          </a:lstStyle>
          <a:p>
            <a:r>
              <a:rPr kumimoji="0" lang="en-US" dirty="0"/>
              <a:t>Click to add photo album title</a:t>
            </a:r>
          </a:p>
        </p:txBody>
      </p:sp>
      <p:sp>
        <p:nvSpPr>
          <p:cNvPr id="30" name="Rectangle 7"/>
          <p:cNvSpPr>
            <a:spLocks/>
          </p:cNvSpPr>
          <p:nvPr/>
        </p:nvSpPr>
        <p:spPr>
          <a:xfrm>
            <a:off x="453736" y="5181600"/>
            <a:ext cx="8229600" cy="11430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kumimoji="0"/>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date and other details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p>
        </p:txBody>
      </p:sp>
      <p:sp>
        <p:nvSpPr>
          <p:cNvPr id="11" name="Rectangle 10"/>
          <p:cNvSpPr>
            <a:spLocks noGrp="1"/>
          </p:cNvSpPr>
          <p:nvPr>
            <p:ph type="dt" sz="half" idx="12"/>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12" name="Rectangle 11"/>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3" name="Rectangle 12"/>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5"/>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7" name="Rectangle 6"/>
          <p:cNvSpPr>
            <a:spLocks noGrp="1"/>
          </p:cNvSpPr>
          <p:nvPr>
            <p:ph type="sldNum" sz="quarter" idx="16"/>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7"/>
          </p:nvPr>
        </p:nvSpPr>
        <p:spPr/>
        <p:txBody>
          <a:bodyPr/>
          <a:lstStyle/>
          <a:p>
            <a:endParaRPr kumimoji="0"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6" name="Rectangle 5"/>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6"/>
          </p:nvPr>
        </p:nvSpPr>
        <p:spPr/>
        <p:txBody>
          <a:bodyPr/>
          <a:lstStyle/>
          <a:p>
            <a:endParaRPr kumimoji="0"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eaLnBrk="1" latinLnBrk="0" hangingPunct="1">
              <a:spcBef>
                <a:spcPct val="20000"/>
              </a:spcBef>
              <a:buFontTx/>
              <a:buNone/>
              <a:defRPr kumimoji="0" sz="1600" baseline="0">
                <a:solidFill>
                  <a:schemeClr val="tx1"/>
                </a:solidFill>
                <a:latin typeface="+mn-lt"/>
                <a:ea typeface="+mn-ea"/>
                <a:cs typeface="+mn-cs"/>
              </a:defRPr>
            </a:lvl1pPr>
            <a:extLst/>
          </a:lstStyle>
          <a:p>
            <a:pPr lvl="0"/>
            <a:r>
              <a:rPr kumimoji="0" lang="en-US" dirty="0"/>
              <a:t>Click to add caption</a:t>
            </a:r>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eaLnBrk="1" latinLnBrk="0" hangingPunct="1">
              <a:buFontTx/>
              <a:buNone/>
              <a:defRPr kumimoji="0" sz="1600" baseline="0"/>
            </a:lvl1pPr>
            <a:extLst/>
          </a:lstStyle>
          <a:p>
            <a:pPr lvl="0"/>
            <a:r>
              <a:rPr kumimoji="0" lang="en-US" dirty="0"/>
              <a:t>Click to add caption</a:t>
            </a:r>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1" name="Rectangle 10"/>
          <p:cNvSpPr>
            <a:spLocks noGrp="1"/>
          </p:cNvSpPr>
          <p:nvPr>
            <p:ph type="dt" sz="half" idx="31"/>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12" name="Rectangle 11"/>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5" name="Rectangle 14"/>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0" name="Rectangle 9"/>
          <p:cNvSpPr>
            <a:spLocks noGrp="1"/>
          </p:cNvSpPr>
          <p:nvPr>
            <p:ph type="dt" sz="half" idx="25"/>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11" name="Rectangle 10"/>
          <p:cNvSpPr>
            <a:spLocks noGrp="1"/>
          </p:cNvSpPr>
          <p:nvPr>
            <p:ph type="sldNum" sz="quarter" idx="26"/>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2" name="Rectangle 11"/>
          <p:cNvSpPr>
            <a:spLocks noGrp="1"/>
          </p:cNvSpPr>
          <p:nvPr>
            <p:ph type="ftr" sz="quarter" idx="27"/>
          </p:nvPr>
        </p:nvSpPr>
        <p:spPr/>
        <p:txBody>
          <a:bodyPr/>
          <a:lstStyle/>
          <a:p>
            <a:endParaRPr kumimoji="0"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eaLnBrk="1" latinLnBrk="0" hangingPunct="1">
              <a:buFontTx/>
              <a:buNone/>
              <a:defRPr kumimoji="0" sz="2400" baseline="0"/>
            </a:lvl1pPr>
            <a:extLst/>
          </a:lstStyle>
          <a:p>
            <a:pPr lvl="0"/>
            <a:r>
              <a:rPr kumimoji="0" lang="en-US" dirty="0"/>
              <a:t>Click to add caption</a:t>
            </a:r>
          </a:p>
        </p:txBody>
      </p:sp>
      <p:sp>
        <p:nvSpPr>
          <p:cNvPr id="8" name="Rectangle 7"/>
          <p:cNvSpPr>
            <a:spLocks noGrp="1"/>
          </p:cNvSpPr>
          <p:nvPr>
            <p:ph type="dt" sz="half" idx="33"/>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9" name="Rectangle 8"/>
          <p:cNvSpPr>
            <a:spLocks noGrp="1"/>
          </p:cNvSpPr>
          <p:nvPr>
            <p:ph type="sldNum" sz="quarter" idx="34"/>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35"/>
          </p:nvPr>
        </p:nvSpPr>
        <p:spPr/>
        <p:txBody>
          <a:bodyPr/>
          <a:lstStyle/>
          <a:p>
            <a:endParaRPr kumimoji="0"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24"/>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8" name="Rectangle 7"/>
          <p:cNvSpPr>
            <a:spLocks noGrp="1"/>
          </p:cNvSpPr>
          <p:nvPr>
            <p:ph type="sldNum" sz="quarter" idx="2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26"/>
          </p:nvPr>
        </p:nvSpPr>
        <p:spPr/>
        <p:txBody>
          <a:bodyPr/>
          <a:lstStyle/>
          <a:p>
            <a:endParaRPr kumimoji="0"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29"/>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8" name="Rectangle 7"/>
          <p:cNvSpPr>
            <a:spLocks noGrp="1"/>
          </p:cNvSpPr>
          <p:nvPr>
            <p:ph type="sldNum" sz="quarter" idx="30"/>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31"/>
          </p:nvPr>
        </p:nvSpPr>
        <p:spPr/>
        <p:txBody>
          <a:bodyPr/>
          <a:lstStyle/>
          <a:p>
            <a:endParaRPr kumimoji="0"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31"/>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8" name="Rectangle 7"/>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Text Placeholder 6"/>
          <p:cNvSpPr>
            <a:spLocks noGrp="1"/>
          </p:cNvSpPr>
          <p:nvPr>
            <p:ph type="body" sz="quarter" idx="15" hasCustomPrompt="1"/>
          </p:nvPr>
        </p:nvSpPr>
        <p:spPr>
          <a:xfrm>
            <a:off x="3048000" y="4876800"/>
            <a:ext cx="32004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16"/>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6" name="Rectangle 5"/>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6" name="Picture Placeholder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Text Placeholder 6"/>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8" name="Text Placeholder 7"/>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9" name="Rectangle 8"/>
          <p:cNvSpPr>
            <a:spLocks noGrp="1"/>
          </p:cNvSpPr>
          <p:nvPr>
            <p:ph type="dt" sz="half" idx="17"/>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10" name="Rectangle 9"/>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1" name="Rectangle 10"/>
          <p:cNvSpPr>
            <a:spLocks noGrp="1"/>
          </p:cNvSpPr>
          <p:nvPr>
            <p:ph type="ftr" sz="quarter" idx="19"/>
          </p:nvPr>
        </p:nvSpPr>
        <p:spPr/>
        <p:txBody>
          <a:bodyPr/>
          <a:lstStyle/>
          <a:p>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en-US" i="0" smtClean="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6" name="Rectangle 5"/>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Picture Placeholder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Text Placeholder 3"/>
          <p:cNvSpPr>
            <a:spLocks noGrp="1"/>
          </p:cNvSpPr>
          <p:nvPr>
            <p:ph type="body" sz="quarter" idx="12" hasCustomPrompt="1"/>
          </p:nvPr>
        </p:nvSpPr>
        <p:spPr>
          <a:xfrm>
            <a:off x="457200" y="4876800"/>
            <a:ext cx="8229600" cy="14478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31"/>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6" name="Rectangle 5"/>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7" name="Rectangle 6"/>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p>
            <a:pPr eaLnBrk="1" latinLnBrk="1" hangingPunct="1"/>
            <a:r>
              <a:rPr lang="en-US"/>
              <a:t>Click to edit Master title style</a:t>
            </a:r>
            <a:endParaRPr/>
          </a:p>
        </p:txBody>
      </p:sp>
      <p:sp>
        <p:nvSpPr>
          <p:cNvPr id="14" name="Rectangle 6"/>
          <p:cNvSpPr>
            <a:spLocks noGrp="1"/>
          </p:cNvSpPr>
          <p:nvPr>
            <p:ph idx="1"/>
          </p:nvPr>
        </p:nvSpPr>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 name="Rectangle 7"/>
          <p:cNvSpPr>
            <a:spLocks noGrp="1"/>
          </p:cNvSpPr>
          <p:nvPr>
            <p:ph type="dt" sz="half" idx="10"/>
          </p:nvPr>
        </p:nvSpPr>
        <p:spPr/>
        <p:txBody>
          <a:bodyPr/>
          <a:lstStyle/>
          <a:p>
            <a:fld id="{ACB2EC6F-6501-4E04-BD6C-A8A6CABB2C5B}" type="datetimeFigureOut">
              <a:rPr kumimoji="0" lang="en-US" smtClean="0"/>
              <a:pPr/>
              <a:t>3/12/2024</a:t>
            </a:fld>
            <a:endParaRPr kumimoji="0" lang="en-US"/>
          </a:p>
        </p:txBody>
      </p:sp>
      <p:sp>
        <p:nvSpPr>
          <p:cNvPr id="27" name="Rectangle 19"/>
          <p:cNvSpPr>
            <a:spLocks noGrp="1"/>
          </p:cNvSpPr>
          <p:nvPr>
            <p:ph type="ftr" sz="quarter" idx="11"/>
          </p:nvPr>
        </p:nvSpPr>
        <p:spPr/>
        <p:txBody>
          <a:bodyPr/>
          <a:lstStyle/>
          <a:p>
            <a:endParaRPr kumimoji="0" lang="en-US"/>
          </a:p>
        </p:txBody>
      </p:sp>
      <p:sp>
        <p:nvSpPr>
          <p:cNvPr id="24" name="Rectangle 26"/>
          <p:cNvSpPr>
            <a:spLocks noGrp="1"/>
          </p:cNvSpPr>
          <p:nvPr>
            <p:ph type="sldNum" sz="quarter" idx="12"/>
          </p:nvPr>
        </p:nvSpPr>
        <p:spPr/>
        <p:txBody>
          <a:bodyPr/>
          <a:lstStyle/>
          <a:p>
            <a:fld id="{963B0023-0CED-47F7-85AE-654F0B232C29}"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3/12/2024</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903178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B2EC6F-6501-4E04-BD6C-A8A6CABB2C5B}" type="datetimeFigureOut">
              <a:rPr kumimoji="0" lang="en-US" smtClean="0"/>
              <a:pPr/>
              <a:t>3/12/2024</a:t>
            </a:fld>
            <a:endParaRPr kumimoji="0"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3B0023-0CED-47F7-85AE-654F0B232C29}" type="slidenum">
              <a:rPr kumimoji="0" lang="en-US" smtClean="0"/>
              <a:pPr/>
              <a:t>‹#›</a:t>
            </a:fld>
            <a:endParaRPr kumimoji="0" lang="en-US"/>
          </a:p>
        </p:txBody>
      </p:sp>
    </p:spTree>
    <p:extLst>
      <p:ext uri="{BB962C8B-B14F-4D97-AF65-F5344CB8AC3E}">
        <p14:creationId xmlns:p14="http://schemas.microsoft.com/office/powerpoint/2010/main" val="3667920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3/12/2024</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4189667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3/12/2024</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353384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0C84A2-23CF-44F5-B813-5187ED5C7D1C}" type="datetimeFigureOut">
              <a:rPr kumimoji="0" lang="en-US" sz="1200" smtClean="0">
                <a:solidFill>
                  <a:schemeClr val="tx2"/>
                </a:solidFill>
              </a:rPr>
              <a:pPr/>
              <a:t>3/12/2024</a:t>
            </a:fld>
            <a:endParaRPr kumimoji="0" lang="en-US" sz="1200" dirty="0">
              <a:solidFill>
                <a:schemeClr val="tx2"/>
              </a:solidFill>
            </a:endParaRPr>
          </a:p>
        </p:txBody>
      </p:sp>
      <p:sp>
        <p:nvSpPr>
          <p:cNvPr id="8" name="Footer Placeholder 7"/>
          <p:cNvSpPr>
            <a:spLocks noGrp="1"/>
          </p:cNvSpPr>
          <p:nvPr>
            <p:ph type="ftr" sz="quarter" idx="11"/>
          </p:nvPr>
        </p:nvSpPr>
        <p:spPr/>
        <p:txBody>
          <a:bodyPr/>
          <a:lstStyle/>
          <a:p>
            <a:pPr algn="ctr"/>
            <a:endParaRPr kumimoji="0" lang="en-US" sz="1200" dirty="0">
              <a:solidFill>
                <a:schemeClr val="tx2"/>
              </a:solidFill>
            </a:endParaRPr>
          </a:p>
        </p:txBody>
      </p:sp>
      <p:sp>
        <p:nvSpPr>
          <p:cNvPr id="9" name="Slide Number Placeholder 8"/>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995546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0C84A2-23CF-44F5-B813-5187ED5C7D1C}" type="datetimeFigureOut">
              <a:rPr kumimoji="0" lang="en-US" sz="1200" smtClean="0">
                <a:solidFill>
                  <a:schemeClr val="tx2"/>
                </a:solidFill>
              </a:rPr>
              <a:pPr/>
              <a:t>3/12/2024</a:t>
            </a:fld>
            <a:endParaRPr kumimoji="0" lang="en-US" sz="1200" dirty="0">
              <a:solidFill>
                <a:schemeClr val="tx2"/>
              </a:solidFill>
            </a:endParaRPr>
          </a:p>
        </p:txBody>
      </p:sp>
      <p:sp>
        <p:nvSpPr>
          <p:cNvPr id="4" name="Footer Placeholder 3"/>
          <p:cNvSpPr>
            <a:spLocks noGrp="1"/>
          </p:cNvSpPr>
          <p:nvPr>
            <p:ph type="ftr" sz="quarter" idx="11"/>
          </p:nvPr>
        </p:nvSpPr>
        <p:spPr/>
        <p:txBody>
          <a:bodyPr/>
          <a:lstStyle/>
          <a:p>
            <a:pPr algn="ctr"/>
            <a:endParaRPr kumimoji="0" lang="en-US" sz="1200" dirty="0">
              <a:solidFill>
                <a:schemeClr val="tx2"/>
              </a:solidFill>
            </a:endParaRPr>
          </a:p>
        </p:txBody>
      </p:sp>
      <p:sp>
        <p:nvSpPr>
          <p:cNvPr id="5" name="Slide Number Placeholder 4"/>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813078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3C038-2EBF-4E11-97BE-A953678E6045}" type="datetimeFigureOut">
              <a:rPr lang="en-US" smtClean="0"/>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564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5" name="Rectangle 4"/>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6" name="Rectangle 5"/>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3/12/2024</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629898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3/12/2024</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123051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3/12/2024</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863068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3/12/2024</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271747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3/12/2024</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44638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3/12/2024</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192309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0C84A2-23CF-44F5-B813-5187ED5C7D1C}" type="datetimeFigureOut">
              <a:rPr kumimoji="0" lang="en-US" sz="1200" smtClean="0">
                <a:solidFill>
                  <a:schemeClr val="tx2"/>
                </a:solidFill>
              </a:rPr>
              <a:pPr/>
              <a:t>3/12/2024</a:t>
            </a:fld>
            <a:endParaRPr kumimoji="0" lang="en-US" sz="1200" dirty="0">
              <a:solidFill>
                <a:schemeClr val="tx2"/>
              </a:solidFill>
            </a:endParaRPr>
          </a:p>
        </p:txBody>
      </p:sp>
      <p:sp>
        <p:nvSpPr>
          <p:cNvPr id="4" name="Footer Placeholder 3"/>
          <p:cNvSpPr>
            <a:spLocks noGrp="1"/>
          </p:cNvSpPr>
          <p:nvPr>
            <p:ph type="ftr" sz="quarter" idx="11"/>
          </p:nvPr>
        </p:nvSpPr>
        <p:spPr/>
        <p:txBody>
          <a:bodyPr/>
          <a:lstStyle/>
          <a:p>
            <a:pPr algn="ctr"/>
            <a:endParaRPr kumimoji="0" lang="en-US" sz="1200" dirty="0">
              <a:solidFill>
                <a:schemeClr val="tx2"/>
              </a:solidFill>
            </a:endParaRPr>
          </a:p>
        </p:txBody>
      </p:sp>
      <p:sp>
        <p:nvSpPr>
          <p:cNvPr id="5" name="Slide Number Placeholder 4"/>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16023264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0C84A2-23CF-44F5-B813-5187ED5C7D1C}" type="datetimeFigureOut">
              <a:rPr kumimoji="0" lang="en-US" sz="1200" smtClean="0">
                <a:solidFill>
                  <a:schemeClr val="tx2"/>
                </a:solidFill>
              </a:rPr>
              <a:pPr/>
              <a:t>3/12/2024</a:t>
            </a:fld>
            <a:endParaRPr kumimoji="0" lang="en-US" sz="1200" dirty="0">
              <a:solidFill>
                <a:schemeClr val="tx2"/>
              </a:solidFill>
            </a:endParaRPr>
          </a:p>
        </p:txBody>
      </p:sp>
      <p:sp>
        <p:nvSpPr>
          <p:cNvPr id="4" name="Footer Placeholder 3"/>
          <p:cNvSpPr>
            <a:spLocks noGrp="1"/>
          </p:cNvSpPr>
          <p:nvPr>
            <p:ph type="ftr" sz="quarter" idx="11"/>
          </p:nvPr>
        </p:nvSpPr>
        <p:spPr/>
        <p:txBody>
          <a:bodyPr/>
          <a:lstStyle/>
          <a:p>
            <a:pPr algn="ctr"/>
            <a:endParaRPr kumimoji="0" lang="en-US" sz="1200" dirty="0">
              <a:solidFill>
                <a:schemeClr val="tx2"/>
              </a:solidFill>
            </a:endParaRPr>
          </a:p>
        </p:txBody>
      </p:sp>
      <p:sp>
        <p:nvSpPr>
          <p:cNvPr id="5" name="Slide Number Placeholder 4"/>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1558277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3/12/2024</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595836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3/12/2024</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53188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a:buFontTx/>
              <a:buNone/>
            </a:pPr>
            <a:r>
              <a:rPr kumimoji="0" lang="en-US" i="0" dirty="0"/>
              <a:t>Click icon</a:t>
            </a:r>
            <a:r>
              <a:rPr kumimoji="0" lang="en-US" i="0" baseline="0" dirty="0"/>
              <a:t> to add </a:t>
            </a:r>
            <a:r>
              <a:rPr kumimoji="0" lang="en-US" i="0" dirty="0"/>
              <a:t>full page picture</a:t>
            </a:r>
            <a:endParaRPr kumimoji="0" lang="en-US" i="0" baseline="0" dirty="0"/>
          </a:p>
          <a:p>
            <a:pPr marL="0" marR="0" indent="0" algn="ctr">
              <a:buFontTx/>
              <a:buNone/>
            </a:pPr>
            <a:endParaRPr kumimoji="0" lang="en-US" i="0" dirty="0"/>
          </a:p>
          <a:p>
            <a:pPr algn="ctr">
              <a:buFontTx/>
              <a:buNone/>
            </a:pPr>
            <a:endParaRPr kumimoji="0" lang="en-US" i="0" dirty="0"/>
          </a:p>
          <a:p>
            <a:pPr algn="ctr">
              <a:buFontTx/>
              <a:buNone/>
            </a:pPr>
            <a:endParaRPr kumimoji="0"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eaLnBrk="1" latinLnBrk="0" hangingPunct="1">
              <a:defRPr kumimoji="0" baseline="0"/>
            </a:lvl1pPr>
            <a:extLst/>
          </a:lstStyle>
          <a:p>
            <a:r>
              <a:rPr kumimoji="0" lang="en-US" dirty="0"/>
              <a:t>Click to add section title</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eaLnBrk="1" latinLnBrk="0" hangingPunct="1">
              <a:buFontTx/>
              <a:buNone/>
              <a:defRPr kumimoji="0" sz="1800"/>
            </a:lvl1pPr>
            <a:extLst/>
          </a:lstStyle>
          <a:p>
            <a:pPr lvl="0"/>
            <a:r>
              <a:rPr kumimoji="0" lang="en-US" dirty="0"/>
              <a:t>Click to add subtitle</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8" name="Rectangle 7"/>
          <p:cNvSpPr>
            <a:spLocks noGrp="1"/>
          </p:cNvSpPr>
          <p:nvPr>
            <p:ph type="dt" sz="half" idx="17"/>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9" name="Rectangle 8"/>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9"/>
          </p:nvPr>
        </p:nvSpPr>
        <p:spPr/>
        <p:txBody>
          <a:bodyPr/>
          <a:lstStyle/>
          <a:p>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6"/>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7" name="Rectangle 6"/>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8"/>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7" name="Rectangle 6"/>
          <p:cNvSpPr>
            <a:spLocks noGrp="1"/>
          </p:cNvSpPr>
          <p:nvPr>
            <p:ph type="sldNum" sz="quarter" idx="19"/>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20"/>
          </p:nvPr>
        </p:nvSpPr>
        <p:spPr/>
        <p:txBody>
          <a:bodyPr/>
          <a:lstStyle/>
          <a:p>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7" name="Rectangle 6"/>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6"/>
          </p:nvPr>
        </p:nvSpPr>
        <p:spPr/>
        <p:txBody>
          <a:bodyPr/>
          <a:lstStyle/>
          <a:p>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8" name="Rectangle 7"/>
          <p:cNvSpPr>
            <a:spLocks noGrp="1"/>
          </p:cNvSpPr>
          <p:nvPr>
            <p:ph type="dt" sz="half" idx="16"/>
          </p:nvPr>
        </p:nvSpPr>
        <p:spPr/>
        <p:txBody>
          <a:bodyPr/>
          <a:lstStyle/>
          <a:p>
            <a:fld id="{F30C84A2-23CF-44F5-B813-5187ED5C7D1C}" type="datetimeFigureOut">
              <a:rPr kumimoji="0" lang="en-US" sz="1200" smtClean="0">
                <a:solidFill>
                  <a:schemeClr val="tx2"/>
                </a:solidFill>
              </a:rPr>
              <a:pPr/>
              <a:t>3/12/2024</a:t>
            </a:fld>
            <a:endParaRPr kumimoji="0" lang="en-US"/>
          </a:p>
        </p:txBody>
      </p:sp>
      <p:sp>
        <p:nvSpPr>
          <p:cNvPr id="9" name="Rectangle 8"/>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p>
            <a:pPr eaLnBrk="1" latinLnBrk="1" hangingPunct="1"/>
            <a:r>
              <a:rPr kumimoji="0" lang="en-US"/>
              <a:t>Click to edit Master title style</a:t>
            </a:r>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p>
            <a:pPr lvl="0" eaLnBrk="1" latinLnBrk="1" hangingPunct="1"/>
            <a:r>
              <a:rPr kumimoji="0" lang="en-US"/>
              <a:t>Click to edit Master text styles</a:t>
            </a:r>
          </a:p>
          <a:p>
            <a:pPr lvl="1" eaLnBrk="1" latinLnBrk="1" hangingPunct="1"/>
            <a:r>
              <a:rPr kumimoji="0" lang="en-US"/>
              <a:t>Second level</a:t>
            </a:r>
          </a:p>
          <a:p>
            <a:pPr lvl="2" eaLnBrk="1" latinLnBrk="1" hangingPunct="1"/>
            <a:r>
              <a:rPr kumimoji="0" lang="en-US"/>
              <a:t>Third level</a:t>
            </a:r>
          </a:p>
          <a:p>
            <a:pPr lvl="3" eaLnBrk="1" latinLnBrk="1" hangingPunct="1"/>
            <a:r>
              <a:rPr kumimoji="0" lang="en-US"/>
              <a:t>Fourth level</a:t>
            </a:r>
          </a:p>
          <a:p>
            <a:pPr lvl="4" eaLnBrk="1" latinLnBrk="1" hangingPunct="1"/>
            <a:r>
              <a:rPr kumimoji="0" lang="en-US"/>
              <a:t>Fifth level</a:t>
            </a:r>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eaLnBrk="1" latinLnBrk="0" hangingPunct="1">
              <a:defRPr kumimoji="0" sz="1200">
                <a:solidFill>
                  <a:schemeClr val="tx2"/>
                </a:solidFill>
              </a:defRPr>
            </a:lvl1pPr>
            <a:extLst/>
          </a:lstStyle>
          <a:p>
            <a:fld id="{F30C84A2-23CF-44F5-B813-5187ED5C7D1C}" type="datetimeFigureOut">
              <a:rPr kumimoji="0" lang="en-US" sz="1200" smtClean="0">
                <a:solidFill>
                  <a:schemeClr val="tx2"/>
                </a:solidFill>
              </a:rPr>
              <a:pPr/>
              <a:t>3/12/2024</a:t>
            </a:fld>
            <a:endParaRPr kumimoji="0"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eaLnBrk="1" latinLnBrk="0" hangingPunct="1">
              <a:defRPr kumimoji="0" sz="1200">
                <a:solidFill>
                  <a:schemeClr val="tx2"/>
                </a:solidFill>
              </a:defRPr>
            </a:lvl1pPr>
            <a:extLst/>
          </a:lstStyle>
          <a:p>
            <a:pPr algn="ctr"/>
            <a:endParaRPr kumimoji="0" lang="en-US" sz="1200" dirty="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eaLnBrk="1" latinLnBrk="0" hangingPunct="1">
              <a:defRPr kumimoji="0" sz="1200">
                <a:solidFill>
                  <a:schemeClr val="tx2"/>
                </a:solidFill>
              </a:defRPr>
            </a:lvl1pPr>
            <a:extLst/>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xStyles>
    <p:titleStyle>
      <a:lvl1pPr algn="l" rtl="0" eaLnBrk="1" latinLnBrk="0" hangingPunct="1">
        <a:spcBef>
          <a:spcPct val="0"/>
        </a:spcBef>
        <a:buNone/>
        <a:defRPr kumimoji="0"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p:titleStyle>
    <p:bodyStyle>
      <a:lvl1pPr marL="342900" indent="-342900" algn="l" rtl="0" eaLnBrk="1" latinLnBrk="0" hangingPunct="1">
        <a:spcBef>
          <a:spcPct val="20000"/>
        </a:spcBef>
        <a:buChar char="•"/>
        <a:defRPr kumimoji="0" sz="240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30C84A2-23CF-44F5-B813-5187ED5C7D1C}" type="datetimeFigureOut">
              <a:rPr kumimoji="0" lang="en-US" sz="1200" smtClean="0">
                <a:solidFill>
                  <a:schemeClr val="tx2"/>
                </a:solidFill>
              </a:rPr>
              <a:pPr/>
              <a:t>3/12/2024</a:t>
            </a:fld>
            <a:endParaRPr kumimoji="0" lang="en-US" sz="1200" dirty="0">
              <a:solidFill>
                <a:schemeClr val="tx2"/>
              </a:solidFill>
            </a:endParaRPr>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lgn="ctr"/>
            <a:endParaRPr kumimoji="0" lang="en-US" sz="1200" dirty="0">
              <a:solidFill>
                <a:schemeClr val="tx2"/>
              </a:solidFill>
            </a:endParaRP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32814420"/>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ransition>
    <p:fade/>
  </p:transition>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openvault.wgbh.org/catalog/V_A0C303BBB46944AEBC1385E652717CE0" TargetMode="External"/><Relationship Id="rId2" Type="http://schemas.openxmlformats.org/officeDocument/2006/relationships/image" Target="../media/image25.png"/><Relationship Id="rId1" Type="http://schemas.openxmlformats.org/officeDocument/2006/relationships/slideLayout" Target="../slideLayouts/slideLayout29.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4.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9.xml"/><Relationship Id="rId5" Type="http://schemas.openxmlformats.org/officeDocument/2006/relationships/image" Target="../media/image11.JP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9.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9.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69373A1-C5FE-40A9-99F7-B8A4F7843F78}"/>
              </a:ext>
            </a:extLst>
          </p:cNvPr>
          <p:cNvSpPr>
            <a:spLocks noGrp="1"/>
          </p:cNvSpPr>
          <p:nvPr>
            <p:ph type="subTitle" idx="1"/>
          </p:nvPr>
        </p:nvSpPr>
        <p:spPr>
          <a:xfrm>
            <a:off x="6428728" y="1700808"/>
            <a:ext cx="2232248" cy="4271391"/>
          </a:xfrm>
          <a:effectLst/>
        </p:spPr>
        <p:txBody>
          <a:bodyPr anchor="ctr">
            <a:normAutofit/>
          </a:bodyPr>
          <a:lstStyle/>
          <a:p>
            <a:pPr algn="l"/>
            <a:r>
              <a:rPr lang="en-US" dirty="0"/>
              <a:t>Criminal </a:t>
            </a:r>
            <a:r>
              <a:rPr lang="en-US" dirty="0" err="1"/>
              <a:t>Defence</a:t>
            </a:r>
            <a:r>
              <a:rPr lang="en-US" dirty="0"/>
              <a:t> Advocacy Society &amp; the BC Court House Library Society Scholars’ Series </a:t>
            </a:r>
          </a:p>
          <a:p>
            <a:pPr algn="l"/>
            <a:r>
              <a:rPr lang="en-US" dirty="0"/>
              <a:t>March 12</a:t>
            </a:r>
            <a:r>
              <a:rPr lang="en-US" baseline="30000" dirty="0"/>
              <a:t>th</a:t>
            </a:r>
            <a:r>
              <a:rPr lang="en-US" dirty="0"/>
              <a:t>, 2024</a:t>
            </a:r>
          </a:p>
          <a:p>
            <a:pPr algn="l"/>
            <a:r>
              <a:rPr lang="en-US" dirty="0"/>
              <a:t>via zoom</a:t>
            </a:r>
          </a:p>
          <a:p>
            <a:pPr algn="l"/>
            <a:endParaRPr lang="en-US" dirty="0"/>
          </a:p>
          <a:p>
            <a:pPr algn="l"/>
            <a:endParaRPr lang="en-US" dirty="0"/>
          </a:p>
        </p:txBody>
      </p:sp>
      <p:sp useBgFill="1">
        <p:nvSpPr>
          <p:cNvPr id="19" name="Freeform: Shape 18">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289865"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6786F0-F042-4ED6-AD7E-F6B26085E921}"/>
              </a:ext>
            </a:extLst>
          </p:cNvPr>
          <p:cNvSpPr>
            <a:spLocks noGrp="1"/>
          </p:cNvSpPr>
          <p:nvPr>
            <p:ph type="ctrTitle"/>
          </p:nvPr>
        </p:nvSpPr>
        <p:spPr>
          <a:xfrm>
            <a:off x="685346" y="1257301"/>
            <a:ext cx="5004649" cy="4343399"/>
          </a:xfrm>
        </p:spPr>
        <p:txBody>
          <a:bodyPr anchor="ctr">
            <a:normAutofit fontScale="90000"/>
          </a:bodyPr>
          <a:lstStyle/>
          <a:p>
            <a:pPr>
              <a:lnSpc>
                <a:spcPct val="90000"/>
              </a:lnSpc>
            </a:pPr>
            <a:r>
              <a:rPr lang="en-US" sz="4200" i="1" dirty="0"/>
              <a:t>Ubi jus, </a:t>
            </a:r>
            <a:r>
              <a:rPr lang="en-US" sz="4200" i="1" dirty="0" err="1"/>
              <a:t>ibi</a:t>
            </a:r>
            <a:r>
              <a:rPr lang="en-US" sz="4200" i="1" dirty="0"/>
              <a:t> </a:t>
            </a:r>
            <a:r>
              <a:rPr lang="en-US" sz="4200" i="1" dirty="0" err="1"/>
              <a:t>remedium</a:t>
            </a:r>
            <a:r>
              <a:rPr lang="en-US" sz="4200" dirty="0"/>
              <a:t>:</a:t>
            </a:r>
            <a:br>
              <a:rPr lang="en-US" sz="4200" dirty="0"/>
            </a:br>
            <a:r>
              <a:rPr lang="en-US" sz="4200" dirty="0"/>
              <a:t>Section 24(2) of </a:t>
            </a:r>
            <a:r>
              <a:rPr lang="en-US" sz="4200" i="1" dirty="0"/>
              <a:t>The Constitution Act, 1982</a:t>
            </a:r>
            <a:br>
              <a:rPr lang="en-US" sz="4200" i="1" dirty="0"/>
            </a:br>
            <a:br>
              <a:rPr lang="en-US" sz="4200" i="1" dirty="0"/>
            </a:br>
            <a:r>
              <a:rPr lang="en-US" sz="4200" dirty="0"/>
              <a:t>Nicole O’Byrne, Ph.D.</a:t>
            </a:r>
            <a:br>
              <a:rPr lang="en-US" sz="4200" dirty="0"/>
            </a:br>
            <a:br>
              <a:rPr lang="en-US" sz="4200" dirty="0"/>
            </a:br>
            <a:r>
              <a:rPr lang="en-US" sz="4200" dirty="0"/>
              <a:t>UNB Faculty of Law</a:t>
            </a:r>
            <a:endParaRPr lang="en-US" sz="4200" i="1" dirty="0"/>
          </a:p>
        </p:txBody>
      </p:sp>
    </p:spTree>
    <p:extLst>
      <p:ext uri="{BB962C8B-B14F-4D97-AF65-F5344CB8AC3E}">
        <p14:creationId xmlns:p14="http://schemas.microsoft.com/office/powerpoint/2010/main" val="167570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AB589E-F610-70FB-2A96-D11C02BD9340}"/>
              </a:ext>
            </a:extLst>
          </p:cNvPr>
          <p:cNvSpPr txBox="1"/>
          <p:nvPr/>
        </p:nvSpPr>
        <p:spPr>
          <a:xfrm>
            <a:off x="719572" y="851274"/>
            <a:ext cx="7704856" cy="646331"/>
          </a:xfrm>
          <a:prstGeom prst="rect">
            <a:avLst/>
          </a:prstGeom>
          <a:noFill/>
        </p:spPr>
        <p:txBody>
          <a:bodyPr wrap="square" rtlCol="0">
            <a:spAutoFit/>
          </a:bodyPr>
          <a:lstStyle/>
          <a:p>
            <a:r>
              <a:rPr lang="en-US" sz="3600" dirty="0"/>
              <a:t>The Purpose of the Rules of Evidence </a:t>
            </a:r>
          </a:p>
        </p:txBody>
      </p:sp>
      <p:sp>
        <p:nvSpPr>
          <p:cNvPr id="4" name="TextBox 3">
            <a:extLst>
              <a:ext uri="{FF2B5EF4-FFF2-40B4-BE49-F238E27FC236}">
                <a16:creationId xmlns:a16="http://schemas.microsoft.com/office/drawing/2014/main" id="{4A8EDE5A-AE74-3487-776A-577846B82FD3}"/>
              </a:ext>
            </a:extLst>
          </p:cNvPr>
          <p:cNvSpPr txBox="1"/>
          <p:nvPr/>
        </p:nvSpPr>
        <p:spPr>
          <a:xfrm>
            <a:off x="391674" y="1974853"/>
            <a:ext cx="5400600" cy="4031873"/>
          </a:xfrm>
          <a:prstGeom prst="rect">
            <a:avLst/>
          </a:prstGeom>
          <a:noFill/>
        </p:spPr>
        <p:txBody>
          <a:bodyPr wrap="square" rtlCol="0">
            <a:spAutoFit/>
          </a:bodyPr>
          <a:lstStyle/>
          <a:p>
            <a:pPr algn="ctr"/>
            <a:r>
              <a:rPr lang="en-US" sz="3200" dirty="0"/>
              <a:t>“…to facilitate the introduction of </a:t>
            </a:r>
            <a:r>
              <a:rPr lang="en-US" sz="3200" dirty="0">
                <a:solidFill>
                  <a:srgbClr val="FFC000"/>
                </a:solidFill>
              </a:rPr>
              <a:t>all logically relevant facts</a:t>
            </a:r>
            <a:r>
              <a:rPr lang="en-US" sz="3200" dirty="0"/>
              <a:t> without sacrificing </a:t>
            </a:r>
            <a:r>
              <a:rPr lang="en-US" sz="3200" dirty="0">
                <a:solidFill>
                  <a:srgbClr val="FFC000"/>
                </a:solidFill>
              </a:rPr>
              <a:t>any fundamental policy of the law </a:t>
            </a:r>
            <a:r>
              <a:rPr lang="en-US" sz="3200" dirty="0"/>
              <a:t>which may be of more importance than the ascertainment of the truth.” </a:t>
            </a:r>
          </a:p>
        </p:txBody>
      </p:sp>
      <p:pic>
        <p:nvPicPr>
          <p:cNvPr id="6" name="Picture 5">
            <a:extLst>
              <a:ext uri="{FF2B5EF4-FFF2-40B4-BE49-F238E27FC236}">
                <a16:creationId xmlns:a16="http://schemas.microsoft.com/office/drawing/2014/main" id="{BA9692AD-0B9F-F995-39AB-D8BC23F6AF9D}"/>
              </a:ext>
            </a:extLst>
          </p:cNvPr>
          <p:cNvPicPr>
            <a:picLocks noChangeAspect="1"/>
          </p:cNvPicPr>
          <p:nvPr/>
        </p:nvPicPr>
        <p:blipFill>
          <a:blip r:embed="rId2"/>
          <a:stretch>
            <a:fillRect/>
          </a:stretch>
        </p:blipFill>
        <p:spPr>
          <a:xfrm>
            <a:off x="5868144" y="2348880"/>
            <a:ext cx="2992194" cy="277787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CC85A435-4A83-06EA-3F2D-CB837E2DC51B}"/>
              </a:ext>
            </a:extLst>
          </p:cNvPr>
          <p:cNvSpPr txBox="1"/>
          <p:nvPr/>
        </p:nvSpPr>
        <p:spPr>
          <a:xfrm>
            <a:off x="6392133" y="5406561"/>
            <a:ext cx="1944216" cy="1200329"/>
          </a:xfrm>
          <a:prstGeom prst="rect">
            <a:avLst/>
          </a:prstGeom>
          <a:noFill/>
        </p:spPr>
        <p:txBody>
          <a:bodyPr wrap="square" rtlCol="0">
            <a:spAutoFit/>
          </a:bodyPr>
          <a:lstStyle/>
          <a:p>
            <a:pPr algn="ctr"/>
            <a:r>
              <a:rPr lang="en-US" sz="3600" dirty="0"/>
              <a:t>Justice </a:t>
            </a:r>
            <a:r>
              <a:rPr lang="en-US" sz="3600" dirty="0" err="1"/>
              <a:t>Sopinka</a:t>
            </a:r>
            <a:endParaRPr lang="en-US" sz="3600" dirty="0"/>
          </a:p>
        </p:txBody>
      </p:sp>
    </p:spTree>
    <p:extLst>
      <p:ext uri="{BB962C8B-B14F-4D97-AF65-F5344CB8AC3E}">
        <p14:creationId xmlns:p14="http://schemas.microsoft.com/office/powerpoint/2010/main" val="107494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99DEB7-035E-B11A-999C-A81F7C80BA19}"/>
              </a:ext>
            </a:extLst>
          </p:cNvPr>
          <p:cNvPicPr>
            <a:picLocks noChangeAspect="1"/>
          </p:cNvPicPr>
          <p:nvPr/>
        </p:nvPicPr>
        <p:blipFill>
          <a:blip r:embed="rId2"/>
          <a:stretch>
            <a:fillRect/>
          </a:stretch>
        </p:blipFill>
        <p:spPr>
          <a:xfrm>
            <a:off x="360537" y="1484784"/>
            <a:ext cx="8385572" cy="792088"/>
          </a:xfrm>
          <a:prstGeom prst="rect">
            <a:avLst/>
          </a:prstGeom>
        </p:spPr>
      </p:pic>
      <p:sp>
        <p:nvSpPr>
          <p:cNvPr id="4" name="TextBox 3">
            <a:extLst>
              <a:ext uri="{FF2B5EF4-FFF2-40B4-BE49-F238E27FC236}">
                <a16:creationId xmlns:a16="http://schemas.microsoft.com/office/drawing/2014/main" id="{0C4126C9-6E04-B85D-C9D0-C358848FAF9C}"/>
              </a:ext>
            </a:extLst>
          </p:cNvPr>
          <p:cNvSpPr txBox="1"/>
          <p:nvPr/>
        </p:nvSpPr>
        <p:spPr>
          <a:xfrm>
            <a:off x="806696" y="1588440"/>
            <a:ext cx="7992888"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Where do  you sit on the rights spectrum? </a:t>
            </a:r>
          </a:p>
        </p:txBody>
      </p:sp>
      <p:sp>
        <p:nvSpPr>
          <p:cNvPr id="6" name="TextBox 5">
            <a:extLst>
              <a:ext uri="{FF2B5EF4-FFF2-40B4-BE49-F238E27FC236}">
                <a16:creationId xmlns:a16="http://schemas.microsoft.com/office/drawing/2014/main" id="{206EBC4B-C2E7-D5CB-2C09-3C800832158D}"/>
              </a:ext>
            </a:extLst>
          </p:cNvPr>
          <p:cNvSpPr txBox="1"/>
          <p:nvPr/>
        </p:nvSpPr>
        <p:spPr>
          <a:xfrm>
            <a:off x="1475656" y="2981895"/>
            <a:ext cx="1925960" cy="646331"/>
          </a:xfrm>
          <a:prstGeom prst="rect">
            <a:avLst/>
          </a:prstGeom>
          <a:noFill/>
        </p:spPr>
        <p:txBody>
          <a:bodyPr wrap="square">
            <a:spAutoFit/>
          </a:bodyPr>
          <a:lstStyle/>
          <a:p>
            <a:r>
              <a:rPr lang="en-CA" sz="3600" b="1" dirty="0">
                <a:solidFill>
                  <a:srgbClr val="FFC000"/>
                </a:solidFill>
              </a:rPr>
              <a:t>TRUTH</a:t>
            </a:r>
          </a:p>
        </p:txBody>
      </p:sp>
      <p:sp>
        <p:nvSpPr>
          <p:cNvPr id="8" name="TextBox 7">
            <a:extLst>
              <a:ext uri="{FF2B5EF4-FFF2-40B4-BE49-F238E27FC236}">
                <a16:creationId xmlns:a16="http://schemas.microsoft.com/office/drawing/2014/main" id="{AA3D2359-52E9-8439-0070-D87DCB887170}"/>
              </a:ext>
            </a:extLst>
          </p:cNvPr>
          <p:cNvSpPr txBox="1"/>
          <p:nvPr/>
        </p:nvSpPr>
        <p:spPr>
          <a:xfrm>
            <a:off x="1259632" y="3888630"/>
            <a:ext cx="3438128" cy="646331"/>
          </a:xfrm>
          <a:prstGeom prst="rect">
            <a:avLst/>
          </a:prstGeom>
          <a:noFill/>
        </p:spPr>
        <p:txBody>
          <a:bodyPr wrap="square">
            <a:spAutoFit/>
          </a:bodyPr>
          <a:lstStyle/>
          <a:p>
            <a:r>
              <a:rPr lang="en-CA" sz="3600" b="1" dirty="0">
                <a:solidFill>
                  <a:srgbClr val="C00000"/>
                </a:solidFill>
              </a:rPr>
              <a:t>SOCIETY</a:t>
            </a:r>
          </a:p>
        </p:txBody>
      </p:sp>
      <p:sp>
        <p:nvSpPr>
          <p:cNvPr id="9" name="TextBox 8">
            <a:extLst>
              <a:ext uri="{FF2B5EF4-FFF2-40B4-BE49-F238E27FC236}">
                <a16:creationId xmlns:a16="http://schemas.microsoft.com/office/drawing/2014/main" id="{D52C2698-E200-E12D-0BB3-DD66AB2217A8}"/>
              </a:ext>
            </a:extLst>
          </p:cNvPr>
          <p:cNvSpPr txBox="1"/>
          <p:nvPr/>
        </p:nvSpPr>
        <p:spPr>
          <a:xfrm>
            <a:off x="1292020" y="4906033"/>
            <a:ext cx="2304256" cy="646331"/>
          </a:xfrm>
          <a:prstGeom prst="rect">
            <a:avLst/>
          </a:prstGeom>
          <a:noFill/>
        </p:spPr>
        <p:txBody>
          <a:bodyPr wrap="square" rtlCol="0">
            <a:spAutoFit/>
          </a:bodyPr>
          <a:lstStyle/>
          <a:p>
            <a:r>
              <a:rPr lang="en-US" sz="3600" dirty="0">
                <a:solidFill>
                  <a:srgbClr val="4FFF00"/>
                </a:solidFill>
              </a:rPr>
              <a:t>UTILITY</a:t>
            </a:r>
          </a:p>
        </p:txBody>
      </p:sp>
      <p:sp>
        <p:nvSpPr>
          <p:cNvPr id="11" name="TextBox 10">
            <a:extLst>
              <a:ext uri="{FF2B5EF4-FFF2-40B4-BE49-F238E27FC236}">
                <a16:creationId xmlns:a16="http://schemas.microsoft.com/office/drawing/2014/main" id="{7C47D5A8-B81F-0469-ADDC-0C34510F58FE}"/>
              </a:ext>
            </a:extLst>
          </p:cNvPr>
          <p:cNvSpPr txBox="1"/>
          <p:nvPr/>
        </p:nvSpPr>
        <p:spPr>
          <a:xfrm>
            <a:off x="5436096" y="2981895"/>
            <a:ext cx="2736304" cy="646331"/>
          </a:xfrm>
          <a:prstGeom prst="rect">
            <a:avLst/>
          </a:prstGeom>
          <a:noFill/>
        </p:spPr>
        <p:txBody>
          <a:bodyPr wrap="square">
            <a:spAutoFit/>
          </a:bodyPr>
          <a:lstStyle/>
          <a:p>
            <a:r>
              <a:rPr lang="en-CA" sz="3600" b="1" dirty="0">
                <a:solidFill>
                  <a:srgbClr val="FFC000"/>
                </a:solidFill>
              </a:rPr>
              <a:t>FAIRNESS</a:t>
            </a:r>
          </a:p>
        </p:txBody>
      </p:sp>
      <p:sp>
        <p:nvSpPr>
          <p:cNvPr id="13" name="TextBox 12">
            <a:extLst>
              <a:ext uri="{FF2B5EF4-FFF2-40B4-BE49-F238E27FC236}">
                <a16:creationId xmlns:a16="http://schemas.microsoft.com/office/drawing/2014/main" id="{ED1D7F92-4E97-DC5E-342C-8323946A2212}"/>
              </a:ext>
            </a:extLst>
          </p:cNvPr>
          <p:cNvSpPr txBox="1"/>
          <p:nvPr/>
        </p:nvSpPr>
        <p:spPr>
          <a:xfrm>
            <a:off x="5220072" y="3888629"/>
            <a:ext cx="5110384" cy="646331"/>
          </a:xfrm>
          <a:prstGeom prst="rect">
            <a:avLst/>
          </a:prstGeom>
          <a:noFill/>
        </p:spPr>
        <p:txBody>
          <a:bodyPr wrap="square">
            <a:spAutoFit/>
          </a:bodyPr>
          <a:lstStyle/>
          <a:p>
            <a:r>
              <a:rPr lang="en-CA" sz="3600" b="1" dirty="0">
                <a:solidFill>
                  <a:srgbClr val="C00000"/>
                </a:solidFill>
              </a:rPr>
              <a:t>INDIVIDUAL  </a:t>
            </a:r>
          </a:p>
        </p:txBody>
      </p:sp>
      <p:sp>
        <p:nvSpPr>
          <p:cNvPr id="14" name="TextBox 13">
            <a:extLst>
              <a:ext uri="{FF2B5EF4-FFF2-40B4-BE49-F238E27FC236}">
                <a16:creationId xmlns:a16="http://schemas.microsoft.com/office/drawing/2014/main" id="{5A263E9B-6017-8F42-5CEE-D11011F593BF}"/>
              </a:ext>
            </a:extLst>
          </p:cNvPr>
          <p:cNvSpPr txBox="1"/>
          <p:nvPr/>
        </p:nvSpPr>
        <p:spPr>
          <a:xfrm>
            <a:off x="5661297" y="4906032"/>
            <a:ext cx="2538536" cy="646331"/>
          </a:xfrm>
          <a:prstGeom prst="rect">
            <a:avLst/>
          </a:prstGeom>
          <a:noFill/>
        </p:spPr>
        <p:txBody>
          <a:bodyPr wrap="square" rtlCol="0">
            <a:spAutoFit/>
          </a:bodyPr>
          <a:lstStyle/>
          <a:p>
            <a:r>
              <a:rPr lang="en-US" sz="3600" dirty="0">
                <a:solidFill>
                  <a:srgbClr val="4FFF00"/>
                </a:solidFill>
              </a:rPr>
              <a:t>RIGHTS</a:t>
            </a:r>
          </a:p>
        </p:txBody>
      </p:sp>
    </p:spTree>
    <p:extLst>
      <p:ext uri="{BB962C8B-B14F-4D97-AF65-F5344CB8AC3E}">
        <p14:creationId xmlns:p14="http://schemas.microsoft.com/office/powerpoint/2010/main" val="3164685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035" name="Rectangle 1030">
            <a:extLst>
              <a:ext uri="{FF2B5EF4-FFF2-40B4-BE49-F238E27FC236}">
                <a16:creationId xmlns:a16="http://schemas.microsoft.com/office/drawing/2014/main" id="{D64A12F0-8158-4372-9761-AD0A6ED30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3:2 – Creation | ENGL 470 BLOG">
            <a:extLst>
              <a:ext uri="{FF2B5EF4-FFF2-40B4-BE49-F238E27FC236}">
                <a16:creationId xmlns:a16="http://schemas.microsoft.com/office/drawing/2014/main" id="{EB117E04-DA8A-D4C8-EEF8-AD49F2F997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0974" y="1493487"/>
            <a:ext cx="7742051" cy="3871025"/>
          </a:xfrm>
          <a:prstGeom prst="rect">
            <a:avLst/>
          </a:prstGeom>
          <a:noFill/>
          <a:ln w="190500">
            <a:solidFill>
              <a:schemeClr val="tx1">
                <a:alpha val="7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94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8882" y="1105404"/>
            <a:ext cx="3795373" cy="4058750"/>
          </a:xfrm>
        </p:spPr>
        <p:txBody>
          <a:bodyPr>
            <a:normAutofit/>
          </a:bodyPr>
          <a:lstStyle/>
          <a:p>
            <a:pPr marL="0" indent="0" algn="ctr">
              <a:buNone/>
            </a:pPr>
            <a:r>
              <a:rPr lang="en-CA" sz="4000" b="1" dirty="0">
                <a:solidFill>
                  <a:srgbClr val="C00000"/>
                </a:solidFill>
              </a:rPr>
              <a:t>Inclusionary rule</a:t>
            </a:r>
          </a:p>
        </p:txBody>
      </p:sp>
      <p:sp>
        <p:nvSpPr>
          <p:cNvPr id="4" name="Content Placeholder 3"/>
          <p:cNvSpPr>
            <a:spLocks noGrp="1"/>
          </p:cNvSpPr>
          <p:nvPr>
            <p:ph sz="half" idx="2"/>
          </p:nvPr>
        </p:nvSpPr>
        <p:spPr>
          <a:xfrm>
            <a:off x="4572000" y="1105404"/>
            <a:ext cx="3798499" cy="4058751"/>
          </a:xfrm>
        </p:spPr>
        <p:txBody>
          <a:bodyPr>
            <a:normAutofit/>
          </a:bodyPr>
          <a:lstStyle/>
          <a:p>
            <a:pPr marL="0" indent="0" algn="ctr">
              <a:buNone/>
            </a:pPr>
            <a:r>
              <a:rPr lang="en-CA" sz="4000" b="1" dirty="0">
                <a:solidFill>
                  <a:srgbClr val="C00000"/>
                </a:solidFill>
              </a:rPr>
              <a:t>Exclusionary Rule</a:t>
            </a:r>
          </a:p>
        </p:txBody>
      </p:sp>
      <p:pic>
        <p:nvPicPr>
          <p:cNvPr id="2050" name="Picture 2" descr="Image result for canada moose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125" y="2852936"/>
            <a:ext cx="2366886" cy="257043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 result for united states bald eagle cart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003173"/>
            <a:ext cx="3026617" cy="226996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941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5D9D0E-7B8D-49C8-B81D-EF2D36845932}"/>
              </a:ext>
            </a:extLst>
          </p:cNvPr>
          <p:cNvPicPr>
            <a:picLocks noChangeAspect="1"/>
          </p:cNvPicPr>
          <p:nvPr/>
        </p:nvPicPr>
        <p:blipFill>
          <a:blip r:embed="rId2"/>
          <a:stretch>
            <a:fillRect/>
          </a:stretch>
        </p:blipFill>
        <p:spPr>
          <a:xfrm>
            <a:off x="539552" y="2529081"/>
            <a:ext cx="4691720" cy="245819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Rectangle 2">
            <a:extLst>
              <a:ext uri="{FF2B5EF4-FFF2-40B4-BE49-F238E27FC236}">
                <a16:creationId xmlns:a16="http://schemas.microsoft.com/office/drawing/2014/main" id="{2E8B50EF-CE7A-479B-B1A1-1A71DA998664}"/>
              </a:ext>
            </a:extLst>
          </p:cNvPr>
          <p:cNvSpPr/>
          <p:nvPr/>
        </p:nvSpPr>
        <p:spPr>
          <a:xfrm>
            <a:off x="287524" y="6206411"/>
            <a:ext cx="8568952" cy="646331"/>
          </a:xfrm>
          <a:prstGeom prst="rect">
            <a:avLst/>
          </a:prstGeom>
        </p:spPr>
        <p:txBody>
          <a:bodyPr wrap="square">
            <a:spAutoFit/>
          </a:bodyPr>
          <a:lstStyle/>
          <a:p>
            <a:r>
              <a:rPr lang="en-US" dirty="0">
                <a:hlinkClick r:id="rId3"/>
              </a:rPr>
              <a:t>http://openvault.wgbh.org/catalog/V_A0C303BBB46944AEBC1385E652717CE0</a:t>
            </a:r>
            <a:endParaRPr lang="en-US" dirty="0"/>
          </a:p>
          <a:p>
            <a:endParaRPr lang="en-US" dirty="0"/>
          </a:p>
        </p:txBody>
      </p:sp>
      <p:sp>
        <p:nvSpPr>
          <p:cNvPr id="4" name="TextBox 3">
            <a:extLst>
              <a:ext uri="{FF2B5EF4-FFF2-40B4-BE49-F238E27FC236}">
                <a16:creationId xmlns:a16="http://schemas.microsoft.com/office/drawing/2014/main" id="{F7E1668E-118F-4233-A481-33F862F365D8}"/>
              </a:ext>
            </a:extLst>
          </p:cNvPr>
          <p:cNvSpPr txBox="1"/>
          <p:nvPr/>
        </p:nvSpPr>
        <p:spPr>
          <a:xfrm>
            <a:off x="773578" y="651589"/>
            <a:ext cx="7596844" cy="707886"/>
          </a:xfrm>
          <a:prstGeom prst="rect">
            <a:avLst/>
          </a:prstGeom>
          <a:noFill/>
        </p:spPr>
        <p:txBody>
          <a:bodyPr wrap="square" rtlCol="0">
            <a:spAutoFit/>
          </a:bodyPr>
          <a:lstStyle/>
          <a:p>
            <a:r>
              <a:rPr lang="en-US" sz="4000" dirty="0"/>
              <a:t>Debating the Exclusionary Rule…</a:t>
            </a:r>
          </a:p>
        </p:txBody>
      </p:sp>
      <p:pic>
        <p:nvPicPr>
          <p:cNvPr id="5" name="Picture 4">
            <a:extLst>
              <a:ext uri="{FF2B5EF4-FFF2-40B4-BE49-F238E27FC236}">
                <a16:creationId xmlns:a16="http://schemas.microsoft.com/office/drawing/2014/main" id="{73756DAA-E9E9-4F30-8221-DDD7B793FF51}"/>
              </a:ext>
            </a:extLst>
          </p:cNvPr>
          <p:cNvPicPr>
            <a:picLocks noChangeAspect="1"/>
          </p:cNvPicPr>
          <p:nvPr/>
        </p:nvPicPr>
        <p:blipFill>
          <a:blip r:embed="rId4"/>
          <a:stretch>
            <a:fillRect/>
          </a:stretch>
        </p:blipFill>
        <p:spPr>
          <a:xfrm>
            <a:off x="6372200" y="1660641"/>
            <a:ext cx="1872208" cy="1872208"/>
          </a:xfrm>
          <a:prstGeom prst="rect">
            <a:avLst/>
          </a:prstGeom>
        </p:spPr>
      </p:pic>
      <p:pic>
        <p:nvPicPr>
          <p:cNvPr id="8" name="Picture 7">
            <a:extLst>
              <a:ext uri="{FF2B5EF4-FFF2-40B4-BE49-F238E27FC236}">
                <a16:creationId xmlns:a16="http://schemas.microsoft.com/office/drawing/2014/main" id="{1DB5ACE3-9D0E-C1A5-D3FF-C8BA0E6C55F0}"/>
              </a:ext>
            </a:extLst>
          </p:cNvPr>
          <p:cNvPicPr>
            <a:picLocks noChangeAspect="1"/>
          </p:cNvPicPr>
          <p:nvPr/>
        </p:nvPicPr>
        <p:blipFill>
          <a:blip r:embed="rId5"/>
          <a:stretch>
            <a:fillRect/>
          </a:stretch>
        </p:blipFill>
        <p:spPr>
          <a:xfrm>
            <a:off x="5796136" y="3809745"/>
            <a:ext cx="2905581" cy="2095500"/>
          </a:xfrm>
          <a:prstGeom prst="rect">
            <a:avLst/>
          </a:prstGeom>
        </p:spPr>
      </p:pic>
    </p:spTree>
    <p:extLst>
      <p:ext uri="{BB962C8B-B14F-4D97-AF65-F5344CB8AC3E}">
        <p14:creationId xmlns:p14="http://schemas.microsoft.com/office/powerpoint/2010/main" val="2350399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E427D0-EE4E-5C50-4B8F-6AB974AECBE0}"/>
              </a:ext>
            </a:extLst>
          </p:cNvPr>
          <p:cNvPicPr>
            <a:picLocks noChangeAspect="1"/>
          </p:cNvPicPr>
          <p:nvPr/>
        </p:nvPicPr>
        <p:blipFill>
          <a:blip r:embed="rId2"/>
          <a:stretch>
            <a:fillRect/>
          </a:stretch>
        </p:blipFill>
        <p:spPr>
          <a:xfrm>
            <a:off x="2915816" y="764704"/>
            <a:ext cx="3312368" cy="237430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098" name="Picture 2" descr="A page of history with Antonio Lamer - Faculté de droit - Université de  Montréal">
            <a:extLst>
              <a:ext uri="{FF2B5EF4-FFF2-40B4-BE49-F238E27FC236}">
                <a16:creationId xmlns:a16="http://schemas.microsoft.com/office/drawing/2014/main" id="{98098596-F5C3-3D17-DEE3-FD6758C96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384" y="3933056"/>
            <a:ext cx="2631750" cy="227703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100" name="Picture 4" descr="Hon. Beverley McLachlin">
            <a:extLst>
              <a:ext uri="{FF2B5EF4-FFF2-40B4-BE49-F238E27FC236}">
                <a16:creationId xmlns:a16="http://schemas.microsoft.com/office/drawing/2014/main" id="{38CC9817-80BE-605A-C920-761946D539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9635" y="3816556"/>
            <a:ext cx="2523981" cy="251003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91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8F1DF9-A24E-5B3B-DA69-AB2135F762F3}"/>
              </a:ext>
            </a:extLst>
          </p:cNvPr>
          <p:cNvSpPr txBox="1"/>
          <p:nvPr/>
        </p:nvSpPr>
        <p:spPr>
          <a:xfrm>
            <a:off x="1115616" y="2276872"/>
            <a:ext cx="7398568" cy="3539430"/>
          </a:xfrm>
          <a:prstGeom prst="rect">
            <a:avLst/>
          </a:prstGeom>
          <a:noFill/>
        </p:spPr>
        <p:txBody>
          <a:bodyPr wrap="square">
            <a:spAutoFit/>
          </a:bodyPr>
          <a:lstStyle/>
          <a:p>
            <a:r>
              <a:rPr lang="en-US" sz="2800" dirty="0"/>
              <a:t>24. (2) Where, in proceedings under section (1), a court concludes that evidence was </a:t>
            </a:r>
            <a:r>
              <a:rPr lang="en-US" sz="2800" b="1" dirty="0">
                <a:solidFill>
                  <a:srgbClr val="FFC000"/>
                </a:solidFill>
              </a:rPr>
              <a:t>obtained in a manner </a:t>
            </a:r>
            <a:r>
              <a:rPr lang="en-US" sz="2800" dirty="0"/>
              <a:t>that infringed or denied any </a:t>
            </a:r>
            <a:r>
              <a:rPr lang="en-US" sz="2800" b="1" dirty="0">
                <a:solidFill>
                  <a:srgbClr val="FFC000"/>
                </a:solidFill>
              </a:rPr>
              <a:t>rights or freedoms </a:t>
            </a:r>
            <a:r>
              <a:rPr lang="en-US" sz="2800" dirty="0"/>
              <a:t>guaranteed by this Charter, the evidence shall be excluded if it is established that, having regard to </a:t>
            </a:r>
            <a:r>
              <a:rPr lang="en-US" sz="2800" b="1" dirty="0">
                <a:solidFill>
                  <a:srgbClr val="FFC000"/>
                </a:solidFill>
              </a:rPr>
              <a:t>all circumstances</a:t>
            </a:r>
            <a:r>
              <a:rPr lang="en-US" sz="2800" dirty="0"/>
              <a:t>, the admission of it in the proceedings would bring the </a:t>
            </a:r>
            <a:r>
              <a:rPr lang="en-US" sz="2800" b="1" dirty="0">
                <a:solidFill>
                  <a:srgbClr val="FFC000"/>
                </a:solidFill>
              </a:rPr>
              <a:t>administration of justice into disrepute.</a:t>
            </a:r>
          </a:p>
        </p:txBody>
      </p:sp>
      <p:sp>
        <p:nvSpPr>
          <p:cNvPr id="4" name="TextBox 3">
            <a:extLst>
              <a:ext uri="{FF2B5EF4-FFF2-40B4-BE49-F238E27FC236}">
                <a16:creationId xmlns:a16="http://schemas.microsoft.com/office/drawing/2014/main" id="{87C4770C-8A51-581F-E23E-150854E8F89D}"/>
              </a:ext>
            </a:extLst>
          </p:cNvPr>
          <p:cNvSpPr txBox="1"/>
          <p:nvPr/>
        </p:nvSpPr>
        <p:spPr>
          <a:xfrm>
            <a:off x="1115616" y="908720"/>
            <a:ext cx="7560840" cy="707886"/>
          </a:xfrm>
          <a:prstGeom prst="rect">
            <a:avLst/>
          </a:prstGeom>
          <a:noFill/>
        </p:spPr>
        <p:txBody>
          <a:bodyPr wrap="square" rtlCol="0">
            <a:spAutoFit/>
          </a:bodyPr>
          <a:lstStyle/>
          <a:p>
            <a:r>
              <a:rPr lang="en-US" sz="4000" dirty="0"/>
              <a:t>A </a:t>
            </a:r>
            <a:r>
              <a:rPr lang="en-US" sz="4000"/>
              <a:t>Canadian-style Compromise?</a:t>
            </a:r>
            <a:endParaRPr lang="en-US" sz="4000" dirty="0"/>
          </a:p>
        </p:txBody>
      </p:sp>
    </p:spTree>
    <p:extLst>
      <p:ext uri="{BB962C8B-B14F-4D97-AF65-F5344CB8AC3E}">
        <p14:creationId xmlns:p14="http://schemas.microsoft.com/office/powerpoint/2010/main" val="3256354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548680"/>
            <a:ext cx="9013371" cy="1060192"/>
          </a:xfrm>
        </p:spPr>
        <p:txBody>
          <a:bodyPr/>
          <a:lstStyle/>
          <a:p>
            <a:r>
              <a:rPr lang="en-CA" dirty="0"/>
              <a:t>The Four Purposes of Section 24(2)</a:t>
            </a:r>
          </a:p>
        </p:txBody>
      </p:sp>
      <p:sp>
        <p:nvSpPr>
          <p:cNvPr id="3" name="Content Placeholder 2"/>
          <p:cNvSpPr>
            <a:spLocks noGrp="1"/>
          </p:cNvSpPr>
          <p:nvPr>
            <p:ph idx="1"/>
          </p:nvPr>
        </p:nvSpPr>
        <p:spPr>
          <a:xfrm>
            <a:off x="594360" y="2538160"/>
            <a:ext cx="7955280" cy="3051810"/>
          </a:xfrm>
        </p:spPr>
        <p:txBody>
          <a:bodyPr/>
          <a:lstStyle/>
          <a:p>
            <a:pPr marL="0" indent="0">
              <a:buNone/>
            </a:pPr>
            <a:r>
              <a:rPr lang="en-CA" dirty="0"/>
              <a:t> </a:t>
            </a:r>
          </a:p>
        </p:txBody>
      </p:sp>
      <p:sp>
        <p:nvSpPr>
          <p:cNvPr id="4" name="TextBox 3"/>
          <p:cNvSpPr txBox="1"/>
          <p:nvPr/>
        </p:nvSpPr>
        <p:spPr>
          <a:xfrm>
            <a:off x="594360" y="2405919"/>
            <a:ext cx="7762817" cy="3316292"/>
          </a:xfrm>
          <a:prstGeom prst="rect">
            <a:avLst/>
          </a:prstGeom>
          <a:noFill/>
        </p:spPr>
        <p:txBody>
          <a:bodyPr wrap="square" rtlCol="0">
            <a:spAutoFit/>
          </a:bodyPr>
          <a:lstStyle/>
          <a:p>
            <a:pPr marL="514350" indent="-514350">
              <a:buFont typeface="+mj-lt"/>
              <a:buAutoNum type="arabicParenR"/>
            </a:pPr>
            <a:r>
              <a:rPr lang="en-CA" sz="2800" dirty="0">
                <a:solidFill>
                  <a:srgbClr val="FFC000"/>
                </a:solidFill>
              </a:rPr>
              <a:t>Remedial: </a:t>
            </a:r>
            <a:r>
              <a:rPr lang="en-CA" sz="2800" dirty="0"/>
              <a:t>to put the accused back into the situation prior to the breach.</a:t>
            </a:r>
          </a:p>
          <a:p>
            <a:pPr marL="514350" indent="-514350">
              <a:buFont typeface="+mj-lt"/>
              <a:buAutoNum type="arabicParenR"/>
            </a:pPr>
            <a:r>
              <a:rPr lang="en-CA" sz="2800" dirty="0">
                <a:solidFill>
                  <a:srgbClr val="FFC000"/>
                </a:solidFill>
              </a:rPr>
              <a:t>Enforcement: </a:t>
            </a:r>
            <a:r>
              <a:rPr lang="en-CA" sz="2800" dirty="0"/>
              <a:t>to deter bad policing.</a:t>
            </a:r>
          </a:p>
          <a:p>
            <a:pPr marL="514350" indent="-514350">
              <a:buFont typeface="+mj-lt"/>
              <a:buAutoNum type="arabicParenR"/>
            </a:pPr>
            <a:r>
              <a:rPr lang="en-CA" sz="2800" dirty="0">
                <a:solidFill>
                  <a:srgbClr val="FFC000"/>
                </a:solidFill>
              </a:rPr>
              <a:t>Reputational: </a:t>
            </a:r>
            <a:r>
              <a:rPr lang="en-CA" sz="2800" dirty="0"/>
              <a:t>to distance courts from the consequences of bad police conduct.</a:t>
            </a:r>
          </a:p>
          <a:p>
            <a:pPr marL="514350" indent="-514350">
              <a:buFont typeface="+mj-lt"/>
              <a:buAutoNum type="arabicParenR"/>
            </a:pPr>
            <a:r>
              <a:rPr lang="en-CA" sz="2800" dirty="0">
                <a:solidFill>
                  <a:srgbClr val="FFC000"/>
                </a:solidFill>
              </a:rPr>
              <a:t>Trial Fairness: </a:t>
            </a:r>
            <a:r>
              <a:rPr lang="en-CA" sz="2800" dirty="0"/>
              <a:t>to focus on the administration of justice. </a:t>
            </a:r>
          </a:p>
          <a:p>
            <a:endParaRPr lang="en-CA" sz="1350" dirty="0"/>
          </a:p>
        </p:txBody>
      </p:sp>
    </p:spTree>
    <p:extLst>
      <p:ext uri="{BB962C8B-B14F-4D97-AF65-F5344CB8AC3E}">
        <p14:creationId xmlns:p14="http://schemas.microsoft.com/office/powerpoint/2010/main" val="326700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4F920D-443C-B263-40B3-4635D9AD7CB9}"/>
              </a:ext>
            </a:extLst>
          </p:cNvPr>
          <p:cNvPicPr>
            <a:picLocks noChangeAspect="1"/>
          </p:cNvPicPr>
          <p:nvPr/>
        </p:nvPicPr>
        <p:blipFill>
          <a:blip r:embed="rId2"/>
          <a:stretch>
            <a:fillRect/>
          </a:stretch>
        </p:blipFill>
        <p:spPr>
          <a:xfrm>
            <a:off x="2267744" y="2060848"/>
            <a:ext cx="4406801" cy="293786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277470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24(2) and the Two-box Model</a:t>
            </a:r>
          </a:p>
        </p:txBody>
      </p:sp>
      <p:sp>
        <p:nvSpPr>
          <p:cNvPr id="3" name="Content Placeholder 2"/>
          <p:cNvSpPr>
            <a:spLocks noGrp="1"/>
          </p:cNvSpPr>
          <p:nvPr>
            <p:ph idx="1"/>
          </p:nvPr>
        </p:nvSpPr>
        <p:spPr>
          <a:xfrm>
            <a:off x="685346" y="1732450"/>
            <a:ext cx="7765322" cy="4360846"/>
          </a:xfrm>
        </p:spPr>
        <p:txBody>
          <a:bodyPr>
            <a:normAutofit fontScale="92500" lnSpcReduction="10000"/>
          </a:bodyPr>
          <a:lstStyle/>
          <a:p>
            <a:pPr marL="0" indent="0">
              <a:buNone/>
            </a:pPr>
            <a:r>
              <a:rPr lang="en-CA" sz="2400" dirty="0"/>
              <a:t>In </a:t>
            </a:r>
            <a:r>
              <a:rPr lang="en-CA" sz="2400" i="1" dirty="0"/>
              <a:t>R</a:t>
            </a:r>
            <a:r>
              <a:rPr lang="en-CA" sz="2400" dirty="0"/>
              <a:t>. v. </a:t>
            </a:r>
            <a:r>
              <a:rPr lang="en-CA" sz="2400" i="1" dirty="0"/>
              <a:t>Collins</a:t>
            </a:r>
            <a:r>
              <a:rPr lang="en-CA" sz="2400" dirty="0"/>
              <a:t>, the SCC categorized several factors important to the interpretation of section 24(2):</a:t>
            </a:r>
          </a:p>
          <a:p>
            <a:pPr marL="0" indent="0">
              <a:buNone/>
            </a:pPr>
            <a:r>
              <a:rPr lang="en-CA" sz="2400" dirty="0"/>
              <a:t>1) The effect of the admission of the evidence on the fairness of the trial.</a:t>
            </a:r>
          </a:p>
          <a:p>
            <a:pPr marL="0" indent="0">
              <a:buNone/>
            </a:pPr>
            <a:r>
              <a:rPr lang="en-CA" sz="2400" dirty="0"/>
              <a:t>2) The seriousness of the breach.</a:t>
            </a:r>
          </a:p>
          <a:p>
            <a:pPr marL="0" indent="0">
              <a:buNone/>
            </a:pPr>
            <a:r>
              <a:rPr lang="en-CA" sz="2400" dirty="0"/>
              <a:t>3) The effect of excluding the evidence on the repute of the administration of justice.</a:t>
            </a:r>
          </a:p>
          <a:p>
            <a:pPr indent="-342900">
              <a:buAutoNum type="arabicParenR"/>
            </a:pPr>
            <a:endParaRPr lang="en-CA" dirty="0"/>
          </a:p>
          <a:p>
            <a:pPr marL="0" indent="0">
              <a:buNone/>
            </a:pPr>
            <a:r>
              <a:rPr lang="en-CA" sz="3600" dirty="0"/>
              <a:t>Purpose: To give trial judges guidance when applying a discretionary remedy.</a:t>
            </a:r>
          </a:p>
        </p:txBody>
      </p:sp>
    </p:spTree>
    <p:extLst>
      <p:ext uri="{BB962C8B-B14F-4D97-AF65-F5344CB8AC3E}">
        <p14:creationId xmlns:p14="http://schemas.microsoft.com/office/powerpoint/2010/main" val="112465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itness to Yesterday | The Podcast of the Champlain Society">
            <a:extLst>
              <a:ext uri="{FF2B5EF4-FFF2-40B4-BE49-F238E27FC236}">
                <a16:creationId xmlns:a16="http://schemas.microsoft.com/office/drawing/2014/main" id="{1BA2F894-FF47-CF04-B663-6FBCA9DCC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04664"/>
            <a:ext cx="4644008" cy="23220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BC Press | The Notorious Georges - Crime and Community in British  Columbia's Northern Interior, 1905–25, By Jonathan Swainger">
            <a:extLst>
              <a:ext uri="{FF2B5EF4-FFF2-40B4-BE49-F238E27FC236}">
                <a16:creationId xmlns:a16="http://schemas.microsoft.com/office/drawing/2014/main" id="{E759E0BA-1A98-8586-1039-4A56782E6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6" y="3051819"/>
            <a:ext cx="2047611" cy="30740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DD8AE40-C6E1-A2FC-780D-1DF98741ED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0750" y="3068960"/>
            <a:ext cx="2082500" cy="30568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tatue of a person with a pipe&#10;&#10;Description automatically generated">
            <a:extLst>
              <a:ext uri="{FF2B5EF4-FFF2-40B4-BE49-F238E27FC236}">
                <a16:creationId xmlns:a16="http://schemas.microsoft.com/office/drawing/2014/main" id="{60E8C5A8-909D-CC7E-53B9-0DADBCF1F5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3068960"/>
            <a:ext cx="2047611" cy="3056880"/>
          </a:xfrm>
          <a:prstGeom prst="rect">
            <a:avLst/>
          </a:prstGeom>
        </p:spPr>
      </p:pic>
    </p:spTree>
    <p:extLst>
      <p:ext uri="{BB962C8B-B14F-4D97-AF65-F5344CB8AC3E}">
        <p14:creationId xmlns:p14="http://schemas.microsoft.com/office/powerpoint/2010/main" val="1155029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D061D-01E1-3864-7DC5-D412F08FF0D6}"/>
              </a:ext>
            </a:extLst>
          </p:cNvPr>
          <p:cNvSpPr>
            <a:spLocks noGrp="1"/>
          </p:cNvSpPr>
          <p:nvPr>
            <p:ph type="title"/>
          </p:nvPr>
        </p:nvSpPr>
        <p:spPr/>
        <p:txBody>
          <a:bodyPr/>
          <a:lstStyle/>
          <a:p>
            <a:r>
              <a:rPr lang="en-US" dirty="0"/>
              <a:t>R. v. Stillman [1997]</a:t>
            </a:r>
          </a:p>
        </p:txBody>
      </p:sp>
      <p:sp>
        <p:nvSpPr>
          <p:cNvPr id="3" name="Content Placeholder 2">
            <a:extLst>
              <a:ext uri="{FF2B5EF4-FFF2-40B4-BE49-F238E27FC236}">
                <a16:creationId xmlns:a16="http://schemas.microsoft.com/office/drawing/2014/main" id="{EC2B0DCE-77BC-5678-5695-A70739F90453}"/>
              </a:ext>
            </a:extLst>
          </p:cNvPr>
          <p:cNvSpPr>
            <a:spLocks noGrp="1"/>
          </p:cNvSpPr>
          <p:nvPr>
            <p:ph idx="1"/>
          </p:nvPr>
        </p:nvSpPr>
        <p:spPr>
          <a:xfrm>
            <a:off x="685346" y="1732450"/>
            <a:ext cx="7765322" cy="4792894"/>
          </a:xfrm>
        </p:spPr>
        <p:txBody>
          <a:bodyPr>
            <a:normAutofit lnSpcReduction="10000"/>
          </a:bodyPr>
          <a:lstStyle/>
          <a:p>
            <a:pPr marL="36900" indent="0">
              <a:buNone/>
            </a:pPr>
            <a:r>
              <a:rPr lang="en-US" sz="2400" b="0" i="0" dirty="0">
                <a:solidFill>
                  <a:schemeClr val="tx1"/>
                </a:solidFill>
                <a:effectLst/>
                <a:latin typeface="Times New Roman" panose="02020603050405020304" pitchFamily="18" charset="0"/>
              </a:rPr>
              <a:t>On the evening of April 12, 1991, a group of seven teenagers gathered in the Oromocto area, in New Brunswick.  They walked to a camp in the woods where they drank beer and wine and shared some LSD.  Between 8:00 p.m. and 8:30 p.m. the 17‑year‑old appellant, William Stillman, and the 14‑year‑old victim, Pamela Bischoff, left the group.  When he arrived at his home between 11:45 p.m. and midnight, the appellant was obviously cold, shaken and wet from the upper thighs down.  He was cut above one eye, and had mud and grass on his pants.  The explanation he gave for his condition was that he had been in a fight with five Indians.  This explanation, as well as his account of where he had last seen the victim, varied over time.</a:t>
            </a:r>
            <a:endParaRPr lang="en-US" sz="2400" dirty="0">
              <a:solidFill>
                <a:schemeClr val="tx1"/>
              </a:solidFill>
            </a:endParaRPr>
          </a:p>
        </p:txBody>
      </p:sp>
    </p:spTree>
    <p:extLst>
      <p:ext uri="{BB962C8B-B14F-4D97-AF65-F5344CB8AC3E}">
        <p14:creationId xmlns:p14="http://schemas.microsoft.com/office/powerpoint/2010/main" val="369136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8C80E0-F95B-40F1-A7D7-48BE4A876FF8}"/>
              </a:ext>
            </a:extLst>
          </p:cNvPr>
          <p:cNvSpPr txBox="1"/>
          <p:nvPr/>
        </p:nvSpPr>
        <p:spPr>
          <a:xfrm>
            <a:off x="2159224" y="774526"/>
            <a:ext cx="6984776" cy="707886"/>
          </a:xfrm>
          <a:prstGeom prst="rect">
            <a:avLst/>
          </a:prstGeom>
          <a:noFill/>
        </p:spPr>
        <p:txBody>
          <a:bodyPr wrap="square" rtlCol="0">
            <a:spAutoFit/>
          </a:bodyPr>
          <a:lstStyle/>
          <a:p>
            <a:r>
              <a:rPr lang="en-US" sz="4000" i="1" dirty="0"/>
              <a:t>R. </a:t>
            </a:r>
            <a:r>
              <a:rPr lang="en-US" sz="4000" dirty="0"/>
              <a:t>v.</a:t>
            </a:r>
            <a:r>
              <a:rPr lang="en-US" sz="4000" i="1" dirty="0"/>
              <a:t> Stillman </a:t>
            </a:r>
            <a:r>
              <a:rPr lang="en-US" sz="4000" dirty="0"/>
              <a:t>[1997]</a:t>
            </a:r>
          </a:p>
        </p:txBody>
      </p:sp>
      <p:sp>
        <p:nvSpPr>
          <p:cNvPr id="4" name="TextBox 3">
            <a:extLst>
              <a:ext uri="{FF2B5EF4-FFF2-40B4-BE49-F238E27FC236}">
                <a16:creationId xmlns:a16="http://schemas.microsoft.com/office/drawing/2014/main" id="{CEA64B19-46FC-466B-A8C1-B3E62E796B20}"/>
              </a:ext>
            </a:extLst>
          </p:cNvPr>
          <p:cNvSpPr txBox="1"/>
          <p:nvPr/>
        </p:nvSpPr>
        <p:spPr>
          <a:xfrm>
            <a:off x="3875761" y="2350192"/>
            <a:ext cx="4788660" cy="3108543"/>
          </a:xfrm>
          <a:prstGeom prst="rect">
            <a:avLst/>
          </a:prstGeom>
          <a:noFill/>
        </p:spPr>
        <p:txBody>
          <a:bodyPr wrap="square" rtlCol="0">
            <a:spAutoFit/>
          </a:bodyPr>
          <a:lstStyle/>
          <a:p>
            <a:pPr algn="ctr"/>
            <a:r>
              <a:rPr lang="en-US" sz="2800" dirty="0"/>
              <a:t>“This is to confirm that we have advised this young person that he is not to consent to provide any bodily samples whatsoever including hair and or teeth imprints to you or anybody else.”</a:t>
            </a:r>
          </a:p>
        </p:txBody>
      </p:sp>
      <p:pic>
        <p:nvPicPr>
          <p:cNvPr id="8" name="Picture 7">
            <a:extLst>
              <a:ext uri="{FF2B5EF4-FFF2-40B4-BE49-F238E27FC236}">
                <a16:creationId xmlns:a16="http://schemas.microsoft.com/office/drawing/2014/main" id="{A5E53C0B-8141-C534-4E9B-A0F7CD97EA89}"/>
              </a:ext>
            </a:extLst>
          </p:cNvPr>
          <p:cNvPicPr>
            <a:picLocks noChangeAspect="1"/>
          </p:cNvPicPr>
          <p:nvPr/>
        </p:nvPicPr>
        <p:blipFill>
          <a:blip r:embed="rId2"/>
          <a:stretch>
            <a:fillRect/>
          </a:stretch>
        </p:blipFill>
        <p:spPr>
          <a:xfrm>
            <a:off x="1004080" y="2348880"/>
            <a:ext cx="2310287" cy="27992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Box 8">
            <a:extLst>
              <a:ext uri="{FF2B5EF4-FFF2-40B4-BE49-F238E27FC236}">
                <a16:creationId xmlns:a16="http://schemas.microsoft.com/office/drawing/2014/main" id="{9716172E-8264-2FBF-75D4-E0AD0FE95964}"/>
              </a:ext>
            </a:extLst>
          </p:cNvPr>
          <p:cNvSpPr txBox="1"/>
          <p:nvPr/>
        </p:nvSpPr>
        <p:spPr>
          <a:xfrm>
            <a:off x="1004080" y="5431070"/>
            <a:ext cx="2736304" cy="461665"/>
          </a:xfrm>
          <a:prstGeom prst="rect">
            <a:avLst/>
          </a:prstGeom>
          <a:noFill/>
        </p:spPr>
        <p:txBody>
          <a:bodyPr wrap="square" rtlCol="0">
            <a:spAutoFit/>
          </a:bodyPr>
          <a:lstStyle/>
          <a:p>
            <a:r>
              <a:rPr lang="en-US" sz="2400" dirty="0"/>
              <a:t>Gary Miller K.C. </a:t>
            </a:r>
          </a:p>
        </p:txBody>
      </p:sp>
    </p:spTree>
    <p:extLst>
      <p:ext uri="{BB962C8B-B14F-4D97-AF65-F5344CB8AC3E}">
        <p14:creationId xmlns:p14="http://schemas.microsoft.com/office/powerpoint/2010/main" val="441956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80AF-0F5A-D76B-4B7E-2BD8E2992834}"/>
              </a:ext>
            </a:extLst>
          </p:cNvPr>
          <p:cNvSpPr>
            <a:spLocks noGrp="1"/>
          </p:cNvSpPr>
          <p:nvPr>
            <p:ph type="title"/>
          </p:nvPr>
        </p:nvSpPr>
        <p:spPr/>
        <p:txBody>
          <a:bodyPr/>
          <a:lstStyle/>
          <a:p>
            <a:r>
              <a:rPr lang="en-US" dirty="0"/>
              <a:t>The </a:t>
            </a:r>
            <a:r>
              <a:rPr lang="en-US" i="1" dirty="0"/>
              <a:t>Collins/Stillman </a:t>
            </a:r>
            <a:r>
              <a:rPr lang="en-US" dirty="0"/>
              <a:t>Framework</a:t>
            </a:r>
          </a:p>
        </p:txBody>
      </p:sp>
      <p:sp>
        <p:nvSpPr>
          <p:cNvPr id="3" name="Content Placeholder 2">
            <a:extLst>
              <a:ext uri="{FF2B5EF4-FFF2-40B4-BE49-F238E27FC236}">
                <a16:creationId xmlns:a16="http://schemas.microsoft.com/office/drawing/2014/main" id="{6616E8B1-DA8D-F69D-21DA-0C8AA7B1E857}"/>
              </a:ext>
            </a:extLst>
          </p:cNvPr>
          <p:cNvSpPr>
            <a:spLocks noGrp="1"/>
          </p:cNvSpPr>
          <p:nvPr>
            <p:ph idx="1"/>
          </p:nvPr>
        </p:nvSpPr>
        <p:spPr>
          <a:xfrm>
            <a:off x="711421" y="2420888"/>
            <a:ext cx="7765322" cy="4058751"/>
          </a:xfrm>
        </p:spPr>
        <p:txBody>
          <a:bodyPr/>
          <a:lstStyle/>
          <a:p>
            <a:r>
              <a:rPr lang="en-US" sz="3600" dirty="0"/>
              <a:t> Trial Fairness becomes key consideration</a:t>
            </a:r>
          </a:p>
          <a:p>
            <a:r>
              <a:rPr lang="en-US" sz="3600" dirty="0"/>
              <a:t> If evidence deemed </a:t>
            </a:r>
            <a:r>
              <a:rPr lang="en-US" sz="3600" dirty="0" err="1"/>
              <a:t>conscriptive</a:t>
            </a:r>
            <a:r>
              <a:rPr lang="en-US" sz="3600" dirty="0"/>
              <a:t> then it would likely be excluded.</a:t>
            </a:r>
          </a:p>
          <a:p>
            <a:pPr marL="36900" indent="0">
              <a:buNone/>
            </a:pPr>
            <a:endParaRPr lang="en-US" sz="3600" dirty="0"/>
          </a:p>
          <a:p>
            <a:endParaRPr lang="en-US" dirty="0"/>
          </a:p>
        </p:txBody>
      </p:sp>
    </p:spTree>
    <p:extLst>
      <p:ext uri="{BB962C8B-B14F-4D97-AF65-F5344CB8AC3E}">
        <p14:creationId xmlns:p14="http://schemas.microsoft.com/office/powerpoint/2010/main" val="2033044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E98398-8623-4ECE-982F-C266065B04F1}"/>
              </a:ext>
            </a:extLst>
          </p:cNvPr>
          <p:cNvPicPr>
            <a:picLocks noChangeAspect="1"/>
          </p:cNvPicPr>
          <p:nvPr/>
        </p:nvPicPr>
        <p:blipFill>
          <a:blip r:embed="rId2"/>
          <a:stretch>
            <a:fillRect/>
          </a:stretch>
        </p:blipFill>
        <p:spPr>
          <a:xfrm>
            <a:off x="728657" y="1133256"/>
            <a:ext cx="3718882" cy="609653"/>
          </a:xfrm>
          <a:prstGeom prst="rect">
            <a:avLst/>
          </a:prstGeom>
        </p:spPr>
      </p:pic>
      <p:pic>
        <p:nvPicPr>
          <p:cNvPr id="3" name="Picture 2">
            <a:extLst>
              <a:ext uri="{FF2B5EF4-FFF2-40B4-BE49-F238E27FC236}">
                <a16:creationId xmlns:a16="http://schemas.microsoft.com/office/drawing/2014/main" id="{7E4FE662-F3ED-4799-B61B-90835A2EC391}"/>
              </a:ext>
            </a:extLst>
          </p:cNvPr>
          <p:cNvPicPr>
            <a:picLocks noChangeAspect="1"/>
          </p:cNvPicPr>
          <p:nvPr/>
        </p:nvPicPr>
        <p:blipFill>
          <a:blip r:embed="rId3"/>
          <a:stretch>
            <a:fillRect/>
          </a:stretch>
        </p:blipFill>
        <p:spPr>
          <a:xfrm>
            <a:off x="3645087" y="4392732"/>
            <a:ext cx="1292464" cy="17679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a:extLst>
              <a:ext uri="{FF2B5EF4-FFF2-40B4-BE49-F238E27FC236}">
                <a16:creationId xmlns:a16="http://schemas.microsoft.com/office/drawing/2014/main" id="{82340FB3-5D78-4937-9341-A510F58EC08D}"/>
              </a:ext>
            </a:extLst>
          </p:cNvPr>
          <p:cNvPicPr>
            <a:picLocks noChangeAspect="1"/>
          </p:cNvPicPr>
          <p:nvPr/>
        </p:nvPicPr>
        <p:blipFill>
          <a:blip r:embed="rId4"/>
          <a:stretch>
            <a:fillRect/>
          </a:stretch>
        </p:blipFill>
        <p:spPr>
          <a:xfrm>
            <a:off x="427271" y="4392732"/>
            <a:ext cx="1255885" cy="182286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id="{16487A64-389F-48E6-A6C1-8F2AAE6052FB}"/>
              </a:ext>
            </a:extLst>
          </p:cNvPr>
          <p:cNvPicPr>
            <a:picLocks noChangeAspect="1"/>
          </p:cNvPicPr>
          <p:nvPr/>
        </p:nvPicPr>
        <p:blipFill>
          <a:blip r:embed="rId5"/>
          <a:stretch>
            <a:fillRect/>
          </a:stretch>
        </p:blipFill>
        <p:spPr>
          <a:xfrm>
            <a:off x="2051503" y="4403221"/>
            <a:ext cx="1231499" cy="179237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97001E73-7C7C-4BE8-8D09-41FADB678D76}"/>
              </a:ext>
            </a:extLst>
          </p:cNvPr>
          <p:cNvPicPr>
            <a:picLocks noChangeAspect="1"/>
          </p:cNvPicPr>
          <p:nvPr/>
        </p:nvPicPr>
        <p:blipFill>
          <a:blip r:embed="rId6"/>
          <a:stretch>
            <a:fillRect/>
          </a:stretch>
        </p:blipFill>
        <p:spPr>
          <a:xfrm>
            <a:off x="2713286" y="2279619"/>
            <a:ext cx="1863601" cy="15530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a:extLst>
              <a:ext uri="{FF2B5EF4-FFF2-40B4-BE49-F238E27FC236}">
                <a16:creationId xmlns:a16="http://schemas.microsoft.com/office/drawing/2014/main" id="{A77EE5B9-0E12-4AE2-8EDD-2B64BBF42E1F}"/>
              </a:ext>
            </a:extLst>
          </p:cNvPr>
          <p:cNvPicPr>
            <a:picLocks noChangeAspect="1"/>
          </p:cNvPicPr>
          <p:nvPr/>
        </p:nvPicPr>
        <p:blipFill>
          <a:blip r:embed="rId7"/>
          <a:stretch>
            <a:fillRect/>
          </a:stretch>
        </p:blipFill>
        <p:spPr>
          <a:xfrm>
            <a:off x="6114925" y="3678699"/>
            <a:ext cx="1771650" cy="25812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Picture 9">
            <a:extLst>
              <a:ext uri="{FF2B5EF4-FFF2-40B4-BE49-F238E27FC236}">
                <a16:creationId xmlns:a16="http://schemas.microsoft.com/office/drawing/2014/main" id="{EB57C4F8-454B-41B5-A3A6-527F7F9880AC}"/>
              </a:ext>
            </a:extLst>
          </p:cNvPr>
          <p:cNvPicPr>
            <a:picLocks noChangeAspect="1"/>
          </p:cNvPicPr>
          <p:nvPr/>
        </p:nvPicPr>
        <p:blipFill>
          <a:blip r:embed="rId8"/>
          <a:stretch>
            <a:fillRect/>
          </a:stretch>
        </p:blipFill>
        <p:spPr>
          <a:xfrm>
            <a:off x="7336844" y="1368189"/>
            <a:ext cx="1483628" cy="189064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Picture 10">
            <a:extLst>
              <a:ext uri="{FF2B5EF4-FFF2-40B4-BE49-F238E27FC236}">
                <a16:creationId xmlns:a16="http://schemas.microsoft.com/office/drawing/2014/main" id="{3C2CEEED-1C43-4EB4-AF53-23BCB2B59DA6}"/>
              </a:ext>
            </a:extLst>
          </p:cNvPr>
          <p:cNvPicPr>
            <a:picLocks noChangeAspect="1"/>
          </p:cNvPicPr>
          <p:nvPr/>
        </p:nvPicPr>
        <p:blipFill>
          <a:blip r:embed="rId9"/>
          <a:stretch>
            <a:fillRect/>
          </a:stretch>
        </p:blipFill>
        <p:spPr>
          <a:xfrm>
            <a:off x="5140111" y="1368189"/>
            <a:ext cx="1888977" cy="18228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 name="Rectangle 11">
            <a:extLst>
              <a:ext uri="{FF2B5EF4-FFF2-40B4-BE49-F238E27FC236}">
                <a16:creationId xmlns:a16="http://schemas.microsoft.com/office/drawing/2014/main" id="{9AE06EAD-F361-49B9-8C29-216B27574832}"/>
              </a:ext>
            </a:extLst>
          </p:cNvPr>
          <p:cNvSpPr/>
          <p:nvPr/>
        </p:nvSpPr>
        <p:spPr>
          <a:xfrm>
            <a:off x="6133571" y="636212"/>
            <a:ext cx="1943161" cy="461665"/>
          </a:xfrm>
          <a:prstGeom prst="rect">
            <a:avLst/>
          </a:prstGeom>
        </p:spPr>
        <p:txBody>
          <a:bodyPr wrap="none">
            <a:spAutoFit/>
          </a:bodyPr>
          <a:lstStyle/>
          <a:p>
            <a:r>
              <a:rPr lang="en-US" sz="2400" dirty="0"/>
              <a:t>The Minority</a:t>
            </a:r>
          </a:p>
        </p:txBody>
      </p:sp>
      <p:pic>
        <p:nvPicPr>
          <p:cNvPr id="13" name="Picture 12">
            <a:extLst>
              <a:ext uri="{FF2B5EF4-FFF2-40B4-BE49-F238E27FC236}">
                <a16:creationId xmlns:a16="http://schemas.microsoft.com/office/drawing/2014/main" id="{137A2DC8-1E24-4055-9DAD-93E77550D5BB}"/>
              </a:ext>
            </a:extLst>
          </p:cNvPr>
          <p:cNvPicPr>
            <a:picLocks noChangeAspect="1"/>
          </p:cNvPicPr>
          <p:nvPr/>
        </p:nvPicPr>
        <p:blipFill>
          <a:blip r:embed="rId10"/>
          <a:stretch>
            <a:fillRect/>
          </a:stretch>
        </p:blipFill>
        <p:spPr>
          <a:xfrm>
            <a:off x="776179" y="2279620"/>
            <a:ext cx="1583450" cy="1553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a:extLst>
              <a:ext uri="{FF2B5EF4-FFF2-40B4-BE49-F238E27FC236}">
                <a16:creationId xmlns:a16="http://schemas.microsoft.com/office/drawing/2014/main" id="{9596B830-34F0-4288-81AC-CFA3C6C171D7}"/>
              </a:ext>
            </a:extLst>
          </p:cNvPr>
          <p:cNvSpPr txBox="1"/>
          <p:nvPr/>
        </p:nvSpPr>
        <p:spPr>
          <a:xfrm>
            <a:off x="1034664" y="384457"/>
            <a:ext cx="3412875" cy="707886"/>
          </a:xfrm>
          <a:prstGeom prst="rect">
            <a:avLst/>
          </a:prstGeom>
          <a:noFill/>
        </p:spPr>
        <p:txBody>
          <a:bodyPr wrap="square" rtlCol="0">
            <a:spAutoFit/>
          </a:bodyPr>
          <a:lstStyle/>
          <a:p>
            <a:r>
              <a:rPr lang="en-US" sz="4000" i="1" dirty="0"/>
              <a:t>R</a:t>
            </a:r>
            <a:r>
              <a:rPr lang="en-US" sz="4000" dirty="0"/>
              <a:t>. v. </a:t>
            </a:r>
            <a:r>
              <a:rPr lang="en-US" sz="4000" i="1" dirty="0"/>
              <a:t>Stillman</a:t>
            </a:r>
          </a:p>
        </p:txBody>
      </p:sp>
    </p:spTree>
    <p:extLst>
      <p:ext uri="{BB962C8B-B14F-4D97-AF65-F5344CB8AC3E}">
        <p14:creationId xmlns:p14="http://schemas.microsoft.com/office/powerpoint/2010/main" val="142984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72DB625-4590-0AA8-34F5-2E461B9B6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564904"/>
            <a:ext cx="6216899" cy="341545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A3D22E-2DE7-4B67-8C79-6F3183BA560D}"/>
              </a:ext>
            </a:extLst>
          </p:cNvPr>
          <p:cNvSpPr txBox="1"/>
          <p:nvPr/>
        </p:nvSpPr>
        <p:spPr>
          <a:xfrm>
            <a:off x="827584" y="764704"/>
            <a:ext cx="7200800" cy="1200329"/>
          </a:xfrm>
          <a:prstGeom prst="rect">
            <a:avLst/>
          </a:prstGeom>
          <a:noFill/>
        </p:spPr>
        <p:txBody>
          <a:bodyPr wrap="square">
            <a:spAutoFit/>
          </a:bodyPr>
          <a:lstStyle/>
          <a:p>
            <a:pPr algn="ctr"/>
            <a:r>
              <a:rPr lang="en-US" sz="3600" dirty="0"/>
              <a:t>“Section 24(2) introduces a balancing process.” </a:t>
            </a:r>
          </a:p>
        </p:txBody>
      </p:sp>
    </p:spTree>
    <p:extLst>
      <p:ext uri="{BB962C8B-B14F-4D97-AF65-F5344CB8AC3E}">
        <p14:creationId xmlns:p14="http://schemas.microsoft.com/office/powerpoint/2010/main" val="1046173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E3BC-28B7-96EA-2A46-BC646D8059FC}"/>
              </a:ext>
            </a:extLst>
          </p:cNvPr>
          <p:cNvPicPr>
            <a:picLocks noChangeAspect="1"/>
          </p:cNvPicPr>
          <p:nvPr/>
        </p:nvPicPr>
        <p:blipFill>
          <a:blip r:embed="rId2"/>
          <a:stretch>
            <a:fillRect/>
          </a:stretch>
        </p:blipFill>
        <p:spPr>
          <a:xfrm>
            <a:off x="2267744" y="1699886"/>
            <a:ext cx="4824536" cy="345822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695450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33D42A-C90A-CBCA-A29B-BF42B96B7C6A}"/>
              </a:ext>
            </a:extLst>
          </p:cNvPr>
          <p:cNvSpPr txBox="1"/>
          <p:nvPr/>
        </p:nvSpPr>
        <p:spPr>
          <a:xfrm>
            <a:off x="467544" y="1298094"/>
            <a:ext cx="5220580" cy="3785652"/>
          </a:xfrm>
          <a:prstGeom prst="rect">
            <a:avLst/>
          </a:prstGeom>
          <a:noFill/>
        </p:spPr>
        <p:txBody>
          <a:bodyPr wrap="square" rtlCol="0">
            <a:spAutoFit/>
          </a:bodyPr>
          <a:lstStyle/>
          <a:p>
            <a:pPr algn="ctr"/>
            <a:r>
              <a:rPr lang="en-US" sz="6000" dirty="0"/>
              <a:t>ALL RELEVANT EVIDENCE IS ADMISSIBLE</a:t>
            </a:r>
          </a:p>
        </p:txBody>
      </p:sp>
      <p:pic>
        <p:nvPicPr>
          <p:cNvPr id="3" name="Picture 2">
            <a:extLst>
              <a:ext uri="{FF2B5EF4-FFF2-40B4-BE49-F238E27FC236}">
                <a16:creationId xmlns:a16="http://schemas.microsoft.com/office/drawing/2014/main" id="{2A9E6CC0-D857-D2DE-FD33-B45A2E1D226A}"/>
              </a:ext>
            </a:extLst>
          </p:cNvPr>
          <p:cNvPicPr>
            <a:picLocks noChangeAspect="1"/>
          </p:cNvPicPr>
          <p:nvPr/>
        </p:nvPicPr>
        <p:blipFill>
          <a:blip r:embed="rId2"/>
          <a:stretch>
            <a:fillRect/>
          </a:stretch>
        </p:blipFill>
        <p:spPr>
          <a:xfrm>
            <a:off x="6012160" y="1298094"/>
            <a:ext cx="2901948" cy="3810330"/>
          </a:xfrm>
          <a:prstGeom prst="rect">
            <a:avLst/>
          </a:prstGeom>
        </p:spPr>
      </p:pic>
      <p:sp>
        <p:nvSpPr>
          <p:cNvPr id="4" name="TextBox 3">
            <a:extLst>
              <a:ext uri="{FF2B5EF4-FFF2-40B4-BE49-F238E27FC236}">
                <a16:creationId xmlns:a16="http://schemas.microsoft.com/office/drawing/2014/main" id="{AD5C4EBD-769C-6311-1757-BD31B6DC6973}"/>
              </a:ext>
            </a:extLst>
          </p:cNvPr>
          <p:cNvSpPr txBox="1"/>
          <p:nvPr/>
        </p:nvSpPr>
        <p:spPr>
          <a:xfrm>
            <a:off x="6124981" y="5229200"/>
            <a:ext cx="2736304" cy="954107"/>
          </a:xfrm>
          <a:prstGeom prst="rect">
            <a:avLst/>
          </a:prstGeom>
          <a:noFill/>
        </p:spPr>
        <p:txBody>
          <a:bodyPr wrap="square" rtlCol="0">
            <a:spAutoFit/>
          </a:bodyPr>
          <a:lstStyle/>
          <a:p>
            <a:pPr algn="ctr"/>
            <a:r>
              <a:rPr lang="en-US" sz="2800" dirty="0"/>
              <a:t>Jeremy Bentham (1748-1832)</a:t>
            </a:r>
          </a:p>
        </p:txBody>
      </p:sp>
    </p:spTree>
    <p:extLst>
      <p:ext uri="{BB962C8B-B14F-4D97-AF65-F5344CB8AC3E}">
        <p14:creationId xmlns:p14="http://schemas.microsoft.com/office/powerpoint/2010/main" val="3401627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041748-E244-E018-97D3-2B6F6192D1DE}"/>
              </a:ext>
            </a:extLst>
          </p:cNvPr>
          <p:cNvPicPr>
            <a:picLocks noChangeAspect="1"/>
          </p:cNvPicPr>
          <p:nvPr/>
        </p:nvPicPr>
        <p:blipFill>
          <a:blip r:embed="rId2"/>
          <a:stretch>
            <a:fillRect/>
          </a:stretch>
        </p:blipFill>
        <p:spPr>
          <a:xfrm>
            <a:off x="5350219" y="1958502"/>
            <a:ext cx="2987748" cy="2736304"/>
          </a:xfrm>
          <a:prstGeom prst="rect">
            <a:avLst/>
          </a:prstGeom>
        </p:spPr>
      </p:pic>
      <p:sp>
        <p:nvSpPr>
          <p:cNvPr id="7" name="TextBox 6">
            <a:extLst>
              <a:ext uri="{FF2B5EF4-FFF2-40B4-BE49-F238E27FC236}">
                <a16:creationId xmlns:a16="http://schemas.microsoft.com/office/drawing/2014/main" id="{B5F397C2-153D-5BD5-E381-58B678E43005}"/>
              </a:ext>
            </a:extLst>
          </p:cNvPr>
          <p:cNvSpPr txBox="1"/>
          <p:nvPr/>
        </p:nvSpPr>
        <p:spPr>
          <a:xfrm>
            <a:off x="899592" y="572487"/>
            <a:ext cx="7560840" cy="1200329"/>
          </a:xfrm>
          <a:prstGeom prst="rect">
            <a:avLst/>
          </a:prstGeom>
          <a:noFill/>
        </p:spPr>
        <p:txBody>
          <a:bodyPr wrap="square" rtlCol="0">
            <a:spAutoFit/>
          </a:bodyPr>
          <a:lstStyle/>
          <a:p>
            <a:r>
              <a:rPr lang="en-US" sz="3600" dirty="0"/>
              <a:t>The Supreme Commander of the Law of Evidence </a:t>
            </a:r>
          </a:p>
        </p:txBody>
      </p:sp>
      <p:sp>
        <p:nvSpPr>
          <p:cNvPr id="8" name="TextBox 7">
            <a:extLst>
              <a:ext uri="{FF2B5EF4-FFF2-40B4-BE49-F238E27FC236}">
                <a16:creationId xmlns:a16="http://schemas.microsoft.com/office/drawing/2014/main" id="{D4109067-9180-AF02-3A59-4B471C887FEF}"/>
              </a:ext>
            </a:extLst>
          </p:cNvPr>
          <p:cNvSpPr txBox="1"/>
          <p:nvPr/>
        </p:nvSpPr>
        <p:spPr>
          <a:xfrm>
            <a:off x="5511945" y="4900518"/>
            <a:ext cx="2664296" cy="1384995"/>
          </a:xfrm>
          <a:prstGeom prst="rect">
            <a:avLst/>
          </a:prstGeom>
          <a:noFill/>
        </p:spPr>
        <p:txBody>
          <a:bodyPr wrap="square" rtlCol="0">
            <a:spAutoFit/>
          </a:bodyPr>
          <a:lstStyle/>
          <a:p>
            <a:pPr algn="ctr"/>
            <a:r>
              <a:rPr lang="en-US" sz="2800" dirty="0"/>
              <a:t>John Henry </a:t>
            </a:r>
            <a:r>
              <a:rPr lang="en-US" sz="2800" dirty="0" err="1"/>
              <a:t>Wigmore</a:t>
            </a:r>
            <a:endParaRPr lang="en-US" sz="2800" dirty="0"/>
          </a:p>
          <a:p>
            <a:pPr algn="ctr"/>
            <a:r>
              <a:rPr lang="en-US" sz="2800" dirty="0"/>
              <a:t> (1863-1943)</a:t>
            </a:r>
          </a:p>
        </p:txBody>
      </p:sp>
      <p:sp>
        <p:nvSpPr>
          <p:cNvPr id="9" name="TextBox 8">
            <a:extLst>
              <a:ext uri="{FF2B5EF4-FFF2-40B4-BE49-F238E27FC236}">
                <a16:creationId xmlns:a16="http://schemas.microsoft.com/office/drawing/2014/main" id="{DD543D2A-43F7-F396-6B8A-2106BDCFB21B}"/>
              </a:ext>
            </a:extLst>
          </p:cNvPr>
          <p:cNvSpPr txBox="1"/>
          <p:nvPr/>
        </p:nvSpPr>
        <p:spPr>
          <a:xfrm>
            <a:off x="755576" y="2636912"/>
            <a:ext cx="4392488" cy="3970318"/>
          </a:xfrm>
          <a:prstGeom prst="rect">
            <a:avLst/>
          </a:prstGeom>
          <a:noFill/>
        </p:spPr>
        <p:txBody>
          <a:bodyPr wrap="square" rtlCol="0">
            <a:spAutoFit/>
          </a:bodyPr>
          <a:lstStyle/>
          <a:p>
            <a:r>
              <a:rPr lang="en-US" sz="2400" i="1" dirty="0" err="1"/>
              <a:t>Wigmore</a:t>
            </a:r>
            <a:r>
              <a:rPr lang="en-US" sz="2400" i="1" dirty="0"/>
              <a:t> on Evidence </a:t>
            </a:r>
            <a:r>
              <a:rPr lang="en-US" sz="2400" dirty="0"/>
              <a:t>(1904)</a:t>
            </a:r>
          </a:p>
          <a:p>
            <a:endParaRPr lang="en-US" sz="2400" dirty="0"/>
          </a:p>
          <a:p>
            <a:pPr marL="342900" indent="-342900">
              <a:buFont typeface="Wingdings" panose="05000000000000000000" pitchFamily="2" charset="2"/>
              <a:buChar char="v"/>
            </a:pPr>
            <a:r>
              <a:rPr lang="en-US" sz="2400" dirty="0"/>
              <a:t>Book dedicated to Bentham</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The Principled Approach</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Trustworthiness - Reliability</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US" sz="2400" dirty="0"/>
          </a:p>
          <a:p>
            <a:pPr marL="285750" indent="-285750">
              <a:buFont typeface="Wingdings" panose="05000000000000000000" pitchFamily="2" charset="2"/>
              <a:buChar char="v"/>
            </a:pPr>
            <a:endParaRPr lang="en-US" dirty="0"/>
          </a:p>
          <a:p>
            <a:pPr marL="742950" lvl="1" indent="-285750">
              <a:buFont typeface="Wingdings" panose="05000000000000000000" pitchFamily="2" charset="2"/>
              <a:buChar char="v"/>
            </a:pPr>
            <a:endParaRPr lang="en-US" dirty="0"/>
          </a:p>
        </p:txBody>
      </p:sp>
      <p:pic>
        <p:nvPicPr>
          <p:cNvPr id="2050" name="Picture 2" descr="High-profile criminal defence lawyer Marie Henein speaks her truth |  Canadian Immigrant">
            <a:extLst>
              <a:ext uri="{FF2B5EF4-FFF2-40B4-BE49-F238E27FC236}">
                <a16:creationId xmlns:a16="http://schemas.microsoft.com/office/drawing/2014/main" id="{B9C2F75D-E421-E74F-F2F0-B698DC2F33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5961" y="2017519"/>
            <a:ext cx="2376264" cy="24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5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F8B8-B112-52C4-0217-4FFFDAAEF905}"/>
              </a:ext>
            </a:extLst>
          </p:cNvPr>
          <p:cNvSpPr>
            <a:spLocks noGrp="1"/>
          </p:cNvSpPr>
          <p:nvPr>
            <p:ph type="title"/>
          </p:nvPr>
        </p:nvSpPr>
        <p:spPr/>
        <p:txBody>
          <a:bodyPr/>
          <a:lstStyle/>
          <a:p>
            <a:r>
              <a:rPr lang="en-US" dirty="0"/>
              <a:t>Police Misconduct</a:t>
            </a:r>
          </a:p>
        </p:txBody>
      </p:sp>
      <p:sp>
        <p:nvSpPr>
          <p:cNvPr id="6" name="TextBox 5">
            <a:extLst>
              <a:ext uri="{FF2B5EF4-FFF2-40B4-BE49-F238E27FC236}">
                <a16:creationId xmlns:a16="http://schemas.microsoft.com/office/drawing/2014/main" id="{A646759E-F46E-CB6D-1025-61154D070C06}"/>
              </a:ext>
            </a:extLst>
          </p:cNvPr>
          <p:cNvSpPr txBox="1"/>
          <p:nvPr/>
        </p:nvSpPr>
        <p:spPr>
          <a:xfrm>
            <a:off x="395536" y="5417403"/>
            <a:ext cx="8568952" cy="1200329"/>
          </a:xfrm>
          <a:prstGeom prst="rect">
            <a:avLst/>
          </a:prstGeom>
          <a:noFill/>
        </p:spPr>
        <p:txBody>
          <a:bodyPr wrap="square" rtlCol="0">
            <a:spAutoFit/>
          </a:bodyPr>
          <a:lstStyle/>
          <a:p>
            <a:r>
              <a:rPr lang="en-US" sz="2400" dirty="0"/>
              <a:t>See: Patrick McGuinty, “Section 24 (2) of the Charter: Exploring the Role of Police Conduct in the Grant Analysis,” (2018) 41 Manitoba LJ 273.</a:t>
            </a:r>
          </a:p>
        </p:txBody>
      </p:sp>
      <p:sp>
        <p:nvSpPr>
          <p:cNvPr id="12" name="TextBox 11">
            <a:extLst>
              <a:ext uri="{FF2B5EF4-FFF2-40B4-BE49-F238E27FC236}">
                <a16:creationId xmlns:a16="http://schemas.microsoft.com/office/drawing/2014/main" id="{A3C96623-248A-9A34-2223-8F7440FF72EB}"/>
              </a:ext>
            </a:extLst>
          </p:cNvPr>
          <p:cNvSpPr txBox="1"/>
          <p:nvPr/>
        </p:nvSpPr>
        <p:spPr>
          <a:xfrm>
            <a:off x="705092" y="2280274"/>
            <a:ext cx="7887814" cy="2523768"/>
          </a:xfrm>
          <a:prstGeom prst="rect">
            <a:avLst/>
          </a:prstGeom>
          <a:noFill/>
        </p:spPr>
        <p:txBody>
          <a:bodyPr wrap="square">
            <a:spAutoFit/>
          </a:bodyPr>
          <a:lstStyle/>
          <a:p>
            <a:pPr marL="285750" indent="-285750">
              <a:buFont typeface="Wingdings" panose="05000000000000000000" pitchFamily="2" charset="2"/>
              <a:buChar char="v"/>
            </a:pPr>
            <a:r>
              <a:rPr lang="en-US" sz="2000" dirty="0"/>
              <a:t>In </a:t>
            </a:r>
            <a:r>
              <a:rPr lang="en-US" sz="2000" i="1" dirty="0"/>
              <a:t>Grant</a:t>
            </a:r>
            <a:r>
              <a:rPr lang="en-US" sz="2000" dirty="0"/>
              <a:t>, McLachlin CJC stated that good faith breaches by police diminish the need for the courts to disassociate themselves from the conduct. </a:t>
            </a:r>
          </a:p>
          <a:p>
            <a:pPr marL="285750" indent="-285750">
              <a:buFont typeface="Wingdings" panose="05000000000000000000" pitchFamily="2" charset="2"/>
              <a:buChar char="v"/>
            </a:pPr>
            <a:r>
              <a:rPr lang="en-US" sz="2000" dirty="0"/>
              <a:t>However, concepts such as police (mis) conduct and good faith policing not clearly defined.</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r>
              <a:rPr lang="en-US" sz="2000" dirty="0"/>
              <a:t>Are we back to </a:t>
            </a:r>
            <a:r>
              <a:rPr lang="en-US" sz="2000" i="1" dirty="0"/>
              <a:t>R</a:t>
            </a:r>
            <a:r>
              <a:rPr lang="en-US" sz="2000" dirty="0"/>
              <a:t>. v. </a:t>
            </a:r>
            <a:r>
              <a:rPr lang="en-US" sz="2000" i="1" dirty="0"/>
              <a:t>Wray</a:t>
            </a:r>
            <a:r>
              <a:rPr lang="en-US" sz="2000" dirty="0"/>
              <a:t>? </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360262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B9FDDB-CB5D-432A-81C3-EB3D435E82E1}"/>
              </a:ext>
            </a:extLst>
          </p:cNvPr>
          <p:cNvSpPr/>
          <p:nvPr/>
        </p:nvSpPr>
        <p:spPr>
          <a:xfrm>
            <a:off x="688424" y="2492896"/>
            <a:ext cx="8064896" cy="2123658"/>
          </a:xfrm>
          <a:prstGeom prst="rect">
            <a:avLst/>
          </a:prstGeom>
        </p:spPr>
        <p:txBody>
          <a:bodyPr wrap="square">
            <a:spAutoFit/>
          </a:bodyPr>
          <a:lstStyle/>
          <a:p>
            <a:pPr algn="ctr"/>
            <a:r>
              <a:rPr lang="en-US" sz="4400" dirty="0"/>
              <a:t>“If what the cops did pisses me off then I exclude it.”</a:t>
            </a:r>
          </a:p>
          <a:p>
            <a:r>
              <a:rPr lang="en-US" sz="4400" dirty="0"/>
              <a:t> 	</a:t>
            </a:r>
            <a:r>
              <a:rPr lang="en-US" sz="3200" dirty="0"/>
              <a:t>– an anonymous Provincial Court Judge </a:t>
            </a:r>
          </a:p>
        </p:txBody>
      </p:sp>
      <p:sp>
        <p:nvSpPr>
          <p:cNvPr id="6" name="TextBox 5">
            <a:extLst>
              <a:ext uri="{FF2B5EF4-FFF2-40B4-BE49-F238E27FC236}">
                <a16:creationId xmlns:a16="http://schemas.microsoft.com/office/drawing/2014/main" id="{E95B7616-C459-F4FC-B1A3-C803202E334A}"/>
              </a:ext>
            </a:extLst>
          </p:cNvPr>
          <p:cNvSpPr txBox="1"/>
          <p:nvPr/>
        </p:nvSpPr>
        <p:spPr>
          <a:xfrm>
            <a:off x="2267744" y="908720"/>
            <a:ext cx="5755784" cy="769441"/>
          </a:xfrm>
          <a:prstGeom prst="rect">
            <a:avLst/>
          </a:prstGeom>
          <a:noFill/>
        </p:spPr>
        <p:txBody>
          <a:bodyPr wrap="square">
            <a:spAutoFit/>
          </a:bodyPr>
          <a:lstStyle/>
          <a:p>
            <a:r>
              <a:rPr lang="en-US" sz="4400" dirty="0"/>
              <a:t>Police Misconduct</a:t>
            </a:r>
          </a:p>
        </p:txBody>
      </p:sp>
    </p:spTree>
    <p:extLst>
      <p:ext uri="{BB962C8B-B14F-4D97-AF65-F5344CB8AC3E}">
        <p14:creationId xmlns:p14="http://schemas.microsoft.com/office/powerpoint/2010/main" val="20281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E40C-E62E-ED7F-8D3A-3E2F3C3C3727}"/>
              </a:ext>
            </a:extLst>
          </p:cNvPr>
          <p:cNvSpPr>
            <a:spLocks noGrp="1"/>
          </p:cNvSpPr>
          <p:nvPr>
            <p:ph type="title"/>
          </p:nvPr>
        </p:nvSpPr>
        <p:spPr>
          <a:xfrm>
            <a:off x="475307" y="609599"/>
            <a:ext cx="2559867" cy="5273675"/>
          </a:xfrm>
        </p:spPr>
        <p:txBody>
          <a:bodyPr>
            <a:normAutofit/>
          </a:bodyPr>
          <a:lstStyle/>
          <a:p>
            <a:r>
              <a:rPr lang="en-US" dirty="0"/>
              <a:t>Overview </a:t>
            </a:r>
          </a:p>
        </p:txBody>
      </p:sp>
      <p:pic>
        <p:nvPicPr>
          <p:cNvPr id="9" name="Picture 8">
            <a:extLst>
              <a:ext uri="{FF2B5EF4-FFF2-40B4-BE49-F238E27FC236}">
                <a16:creationId xmlns:a16="http://schemas.microsoft.com/office/drawing/2014/main" id="{2532A841-3876-4914-9400-39DC9FE511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79292" y="2"/>
            <a:ext cx="5664708" cy="6857998"/>
          </a:xfrm>
          <a:prstGeom prst="rect">
            <a:avLst/>
          </a:prstGeom>
        </p:spPr>
      </p:pic>
      <p:graphicFrame>
        <p:nvGraphicFramePr>
          <p:cNvPr id="7" name="Content Placeholder 2">
            <a:extLst>
              <a:ext uri="{FF2B5EF4-FFF2-40B4-BE49-F238E27FC236}">
                <a16:creationId xmlns:a16="http://schemas.microsoft.com/office/drawing/2014/main" id="{C6FD784D-38CE-2A89-144F-B1240BAD8D2D}"/>
              </a:ext>
            </a:extLst>
          </p:cNvPr>
          <p:cNvGraphicFramePr>
            <a:graphicFrameLocks noGrp="1"/>
          </p:cNvGraphicFramePr>
          <p:nvPr>
            <p:ph idx="1"/>
            <p:extLst>
              <p:ext uri="{D42A27DB-BD31-4B8C-83A1-F6EECF244321}">
                <p14:modId xmlns:p14="http://schemas.microsoft.com/office/powerpoint/2010/main" val="362396852"/>
              </p:ext>
            </p:extLst>
          </p:nvPr>
        </p:nvGraphicFramePr>
        <p:xfrm>
          <a:off x="3961890" y="709683"/>
          <a:ext cx="4699509"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9248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0D5EE-2C87-8EDD-9098-E4EE4D81ACA9}"/>
              </a:ext>
            </a:extLst>
          </p:cNvPr>
          <p:cNvSpPr>
            <a:spLocks noGrp="1"/>
          </p:cNvSpPr>
          <p:nvPr>
            <p:ph type="title"/>
          </p:nvPr>
        </p:nvSpPr>
        <p:spPr/>
        <p:txBody>
          <a:bodyPr/>
          <a:lstStyle/>
          <a:p>
            <a:r>
              <a:rPr lang="en-US" dirty="0"/>
              <a:t>Involuntary Confessions  </a:t>
            </a:r>
          </a:p>
        </p:txBody>
      </p:sp>
      <p:sp>
        <p:nvSpPr>
          <p:cNvPr id="3" name="Content Placeholder 2">
            <a:extLst>
              <a:ext uri="{FF2B5EF4-FFF2-40B4-BE49-F238E27FC236}">
                <a16:creationId xmlns:a16="http://schemas.microsoft.com/office/drawing/2014/main" id="{AA7DC5BD-F227-1DC9-B577-264F4D523820}"/>
              </a:ext>
            </a:extLst>
          </p:cNvPr>
          <p:cNvSpPr>
            <a:spLocks noGrp="1"/>
          </p:cNvSpPr>
          <p:nvPr>
            <p:ph idx="1"/>
          </p:nvPr>
        </p:nvSpPr>
        <p:spPr>
          <a:xfrm>
            <a:off x="685346" y="1732450"/>
            <a:ext cx="7765322" cy="4360846"/>
          </a:xfrm>
        </p:spPr>
        <p:txBody>
          <a:bodyPr>
            <a:normAutofit lnSpcReduction="10000"/>
          </a:bodyPr>
          <a:lstStyle/>
          <a:p>
            <a:pPr marL="36900" indent="0">
              <a:buNone/>
            </a:pPr>
            <a:endParaRPr lang="en-US" dirty="0"/>
          </a:p>
          <a:p>
            <a:r>
              <a:rPr lang="en-US" sz="2400" dirty="0"/>
              <a:t>Involuntary confessions are inadmissible </a:t>
            </a:r>
            <a:r>
              <a:rPr lang="en-US" sz="2400" i="1" dirty="0"/>
              <a:t>Ibrahim</a:t>
            </a:r>
            <a:r>
              <a:rPr lang="en-US" sz="2400" dirty="0"/>
              <a:t> v. </a:t>
            </a:r>
            <a:r>
              <a:rPr lang="en-US" sz="2400" i="1" dirty="0"/>
              <a:t>The</a:t>
            </a:r>
            <a:r>
              <a:rPr lang="en-US" sz="2400" dirty="0"/>
              <a:t> </a:t>
            </a:r>
            <a:r>
              <a:rPr lang="en-US" sz="2400" i="1" dirty="0"/>
              <a:t>King</a:t>
            </a:r>
            <a:r>
              <a:rPr lang="en-US" sz="2400" dirty="0"/>
              <a:t> [1914]</a:t>
            </a:r>
          </a:p>
          <a:p>
            <a:r>
              <a:rPr lang="en-US" sz="2400" dirty="0"/>
              <a:t>However, involuntary statements can be used to get search warrants and the evidence obtained may be admissible (‘fresh start’)</a:t>
            </a:r>
          </a:p>
          <a:p>
            <a:r>
              <a:rPr lang="en-US" sz="2400" dirty="0"/>
              <a:t>In </a:t>
            </a:r>
            <a:r>
              <a:rPr lang="en-US" sz="2400" i="1" dirty="0"/>
              <a:t>Grant</a:t>
            </a:r>
            <a:r>
              <a:rPr lang="en-US" sz="2400" dirty="0"/>
              <a:t>, McLachlin cautioned that a more flexible approach may encourage police to improperly obtain evidence in order to find derivative evidence that may be deemed admissible.</a:t>
            </a:r>
          </a:p>
          <a:p>
            <a:r>
              <a:rPr lang="en-US" sz="2400" dirty="0"/>
              <a:t>See </a:t>
            </a:r>
            <a:r>
              <a:rPr lang="en-US" sz="2400" i="1" dirty="0"/>
              <a:t>R</a:t>
            </a:r>
            <a:r>
              <a:rPr lang="en-US" sz="2400" dirty="0"/>
              <a:t>. v. </a:t>
            </a:r>
            <a:r>
              <a:rPr lang="en-US" sz="2400" i="1" dirty="0" err="1">
                <a:latin typeface="+mj-lt"/>
              </a:rPr>
              <a:t>C</a:t>
            </a:r>
            <a:r>
              <a:rPr lang="en-US" sz="2400" i="1" dirty="0" err="1">
                <a:latin typeface="+mj-lt"/>
                <a:cs typeface="Calibri" panose="020F0502020204030204" pitchFamily="34" charset="0"/>
              </a:rPr>
              <a:t>ôté</a:t>
            </a:r>
            <a:r>
              <a:rPr lang="en-US" sz="2400" i="1" dirty="0">
                <a:latin typeface="+mj-lt"/>
                <a:cs typeface="Calibri" panose="020F0502020204030204" pitchFamily="34" charset="0"/>
              </a:rPr>
              <a:t> </a:t>
            </a:r>
            <a:r>
              <a:rPr lang="en-US" sz="2400" dirty="0">
                <a:latin typeface="+mj-lt"/>
                <a:cs typeface="Calibri" panose="020F0502020204030204" pitchFamily="34" charset="0"/>
              </a:rPr>
              <a:t>[2011] 3 S.C.R. 215</a:t>
            </a:r>
            <a:endParaRPr lang="en-US" sz="2400" i="1" dirty="0">
              <a:latin typeface="+mj-lt"/>
            </a:endParaRPr>
          </a:p>
          <a:p>
            <a:endParaRPr lang="en-US" dirty="0"/>
          </a:p>
          <a:p>
            <a:endParaRPr lang="en-US" dirty="0"/>
          </a:p>
        </p:txBody>
      </p:sp>
    </p:spTree>
    <p:extLst>
      <p:ext uri="{BB962C8B-B14F-4D97-AF65-F5344CB8AC3E}">
        <p14:creationId xmlns:p14="http://schemas.microsoft.com/office/powerpoint/2010/main" val="174062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F397C2-153D-5BD5-E381-58B678E43005}"/>
              </a:ext>
            </a:extLst>
          </p:cNvPr>
          <p:cNvSpPr txBox="1"/>
          <p:nvPr/>
        </p:nvSpPr>
        <p:spPr>
          <a:xfrm>
            <a:off x="3859620" y="609600"/>
            <a:ext cx="4483554" cy="970450"/>
          </a:xfrm>
          <a:prstGeom prst="rect">
            <a:avLst/>
          </a:prstGeom>
        </p:spPr>
        <p:txBody>
          <a:bodyPr vert="horz" lIns="91440" tIns="45720" rIns="91440" bIns="45720" rtlCol="0" anchor="ctr">
            <a:normAutofit/>
          </a:bodyPr>
          <a:lstStyle/>
          <a:p>
            <a:pPr algn="ctr" defTabSz="457200">
              <a:spcBef>
                <a:spcPct val="0"/>
              </a:spcBef>
              <a:spcAft>
                <a:spcPts val="600"/>
              </a:spcAft>
            </a:pPr>
            <a:r>
              <a:rPr lang="en-US" sz="37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Electronic Evidence</a:t>
            </a:r>
          </a:p>
        </p:txBody>
      </p:sp>
      <p:pic>
        <p:nvPicPr>
          <p:cNvPr id="11" name="Picture 13">
            <a:extLst>
              <a:ext uri="{FF2B5EF4-FFF2-40B4-BE49-F238E27FC236}">
                <a16:creationId xmlns:a16="http://schemas.microsoft.com/office/drawing/2014/main" id="{EEC40117-483D-427D-8075-E9FEE9347D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pic>
        <p:nvPicPr>
          <p:cNvPr id="4" name="Picture 5" descr="Mother Board">
            <a:extLst>
              <a:ext uri="{FF2B5EF4-FFF2-40B4-BE49-F238E27FC236}">
                <a16:creationId xmlns:a16="http://schemas.microsoft.com/office/drawing/2014/main" id="{D0C619AC-38D8-31AD-4B6F-EC0CB566F40E}"/>
              </a:ext>
            </a:extLst>
          </p:cNvPr>
          <p:cNvPicPr>
            <a:picLocks noChangeAspect="1"/>
          </p:cNvPicPr>
          <p:nvPr/>
        </p:nvPicPr>
        <p:blipFill rotWithShape="1">
          <a:blip r:embed="rId4"/>
          <a:srcRect l="15179" r="19129" b="2"/>
          <a:stretch/>
        </p:blipFill>
        <p:spPr>
          <a:xfrm>
            <a:off x="467544" y="1988840"/>
            <a:ext cx="2663934" cy="270679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Box 8">
            <a:extLst>
              <a:ext uri="{FF2B5EF4-FFF2-40B4-BE49-F238E27FC236}">
                <a16:creationId xmlns:a16="http://schemas.microsoft.com/office/drawing/2014/main" id="{DD543D2A-43F7-F396-6B8A-2106BDCFB21B}"/>
              </a:ext>
            </a:extLst>
          </p:cNvPr>
          <p:cNvSpPr txBox="1"/>
          <p:nvPr/>
        </p:nvSpPr>
        <p:spPr>
          <a:xfrm>
            <a:off x="3828203" y="1580050"/>
            <a:ext cx="5142064" cy="4369230"/>
          </a:xfrm>
          <a:prstGeom prst="rect">
            <a:avLst/>
          </a:prstGeom>
        </p:spPr>
        <p:txBody>
          <a:bodyPr vert="horz" lIns="91440" tIns="45720" rIns="91440" bIns="45720" rtlCol="0" anchor="t">
            <a:normAutofit fontScale="70000" lnSpcReduction="20000"/>
          </a:bodyPr>
          <a:lstStyle/>
          <a:p>
            <a:pPr defTabSz="457200">
              <a:spcBef>
                <a:spcPct val="20000"/>
              </a:spcBef>
              <a:spcAft>
                <a:spcPts val="600"/>
              </a:spcAft>
              <a:buClr>
                <a:schemeClr val="tx2"/>
              </a:buClr>
              <a:buSzPct val="70000"/>
              <a:buFont typeface="Wingdings 2" charset="2"/>
            </a:pPr>
            <a:endPar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342900" indent="-342900" defTabSz="457200">
              <a:spcBef>
                <a:spcPct val="20000"/>
              </a:spcBef>
              <a:spcAft>
                <a:spcPts val="600"/>
              </a:spcAft>
              <a:buClr>
                <a:schemeClr val="tx2"/>
              </a:buClr>
              <a:buSzPct val="70000"/>
              <a:buFont typeface="Wingdings 2" charset="2"/>
              <a:buChar char="v"/>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342900" indent="-342900" defTabSz="457200">
              <a:spcBef>
                <a:spcPct val="20000"/>
              </a:spcBef>
              <a:spcAft>
                <a:spcPts val="600"/>
              </a:spcAft>
              <a:buClr>
                <a:schemeClr val="tx2"/>
              </a:buClr>
              <a:buSzPct val="70000"/>
              <a:buFont typeface="Wingdings" charset="2"/>
              <a:buChar char="v"/>
            </a:pPr>
            <a:r>
              <a:rPr lang="en-US" sz="31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Presumption of Reliability</a:t>
            </a:r>
            <a:endParaRPr lang="en-US" sz="3100" dirty="0">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endParaRPr>
          </a:p>
          <a:p>
            <a:pPr marL="342900" indent="-342900" defTabSz="457200">
              <a:spcBef>
                <a:spcPct val="20000"/>
              </a:spcBef>
              <a:spcAft>
                <a:spcPts val="600"/>
              </a:spcAft>
              <a:buClr>
                <a:schemeClr val="tx2"/>
              </a:buClr>
              <a:buSzPct val="70000"/>
              <a:buFont typeface="Wingdings" charset="2"/>
              <a:buChar char="v"/>
            </a:pPr>
            <a:endParaRPr lang="en-US" sz="3100" dirty="0">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endParaRPr>
          </a:p>
          <a:p>
            <a:pPr marL="342900" indent="-342900" defTabSz="457200">
              <a:spcBef>
                <a:spcPct val="20000"/>
              </a:spcBef>
              <a:spcAft>
                <a:spcPts val="600"/>
              </a:spcAft>
              <a:buClr>
                <a:schemeClr val="tx2"/>
              </a:buClr>
              <a:buSzPct val="70000"/>
              <a:buFont typeface="Wingdings" charset="2"/>
              <a:buChar char="v"/>
            </a:pPr>
            <a:r>
              <a:rPr lang="en-US" sz="31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Personal Device Searches </a:t>
            </a:r>
            <a:endParaRPr lang="en-US" sz="3100" dirty="0">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endParaRPr>
          </a:p>
          <a:p>
            <a:pPr marL="342900" indent="-342900" defTabSz="457200">
              <a:spcBef>
                <a:spcPct val="20000"/>
              </a:spcBef>
              <a:spcAft>
                <a:spcPts val="600"/>
              </a:spcAft>
              <a:buClr>
                <a:schemeClr val="tx2"/>
              </a:buClr>
              <a:buSzPct val="70000"/>
              <a:buFont typeface="Wingdings" charset="2"/>
              <a:buChar char="v"/>
            </a:pPr>
            <a:endParaRPr lang="en-US" sz="3100" dirty="0">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endParaRPr>
          </a:p>
          <a:p>
            <a:pPr marL="342900" indent="-342900" defTabSz="457200">
              <a:spcBef>
                <a:spcPct val="20000"/>
              </a:spcBef>
              <a:spcAft>
                <a:spcPts val="600"/>
              </a:spcAft>
              <a:buClr>
                <a:schemeClr val="tx2"/>
              </a:buClr>
              <a:buSzPct val="70000"/>
              <a:buFont typeface="Wingdings" charset="2"/>
              <a:buChar char="v"/>
            </a:pPr>
            <a:r>
              <a:rPr lang="en-US" sz="3100" dirty="0">
                <a:ln>
                  <a:solidFill>
                    <a:prstClr val="black">
                      <a:lumMod val="75000"/>
                      <a:lumOff val="25000"/>
                      <a:alpha val="10000"/>
                    </a:prstClr>
                  </a:solidFill>
                </a:ln>
                <a:solidFill>
                  <a:schemeClr val="tx2"/>
                </a:solidFill>
                <a:effectLst>
                  <a:outerShdw blurRad="9525" dist="25400" dir="14640000" algn="tl" rotWithShape="0">
                    <a:prstClr val="black">
                      <a:alpha val="30000"/>
                    </a:prstClr>
                  </a:outerShdw>
                </a:effectLst>
              </a:rPr>
              <a:t>Low Bar for Relevance</a:t>
            </a:r>
          </a:p>
          <a:p>
            <a:pPr marL="342900" indent="-342900" defTabSz="457200">
              <a:spcBef>
                <a:spcPct val="20000"/>
              </a:spcBef>
              <a:spcAft>
                <a:spcPts val="600"/>
              </a:spcAft>
              <a:buClr>
                <a:schemeClr val="tx2"/>
              </a:buClr>
              <a:buSzPct val="70000"/>
              <a:buFont typeface="Wingdings 2" charset="2"/>
              <a:buChar char="v"/>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342900" indent="-342900" defTabSz="457200">
              <a:spcBef>
                <a:spcPct val="20000"/>
              </a:spcBef>
              <a:spcAft>
                <a:spcPts val="600"/>
              </a:spcAft>
              <a:buClr>
                <a:schemeClr val="tx2"/>
              </a:buClr>
              <a:buSzPct val="70000"/>
              <a:buFont typeface="Wingdings 2" charset="2"/>
              <a:buChar char="v"/>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defTabSz="457200">
              <a:spcBef>
                <a:spcPct val="20000"/>
              </a:spcBef>
              <a:spcAft>
                <a:spcPts val="600"/>
              </a:spcAft>
              <a:buClr>
                <a:schemeClr val="tx2"/>
              </a:buClr>
              <a:buSzPct val="70000"/>
            </a:pPr>
            <a:r>
              <a:rPr lang="en-US" sz="2300" dirty="0"/>
              <a:t>See: Lauren-Jean Ogden, “Taken for Grant-ed: Assessing the Short-Comings of the Grant Test’s Application to the Evidence Obtained from Personal Devices,” Man LJ 45(2022): 26-47.</a:t>
            </a:r>
          </a:p>
          <a:p>
            <a:pPr marL="285750" indent="-285750" defTabSz="457200">
              <a:spcBef>
                <a:spcPct val="20000"/>
              </a:spcBef>
              <a:spcAft>
                <a:spcPts val="600"/>
              </a:spcAft>
              <a:buClr>
                <a:schemeClr val="tx2"/>
              </a:buClr>
              <a:buSzPct val="70000"/>
              <a:buFont typeface="Wingdings 2" charset="2"/>
              <a:buChar char="v"/>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742950" lvl="1" indent="-285750" defTabSz="457200">
              <a:spcBef>
                <a:spcPct val="20000"/>
              </a:spcBef>
              <a:spcAft>
                <a:spcPts val="600"/>
              </a:spcAft>
              <a:buClr>
                <a:schemeClr val="tx2"/>
              </a:buClr>
              <a:buSzPct val="70000"/>
              <a:buFont typeface="Wingdings 2" charset="2"/>
              <a:buChar char="v"/>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2283170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80AF-0F5A-D76B-4B7E-2BD8E2992834}"/>
              </a:ext>
            </a:extLst>
          </p:cNvPr>
          <p:cNvSpPr>
            <a:spLocks noGrp="1"/>
          </p:cNvSpPr>
          <p:nvPr>
            <p:ph type="title"/>
          </p:nvPr>
        </p:nvSpPr>
        <p:spPr>
          <a:xfrm>
            <a:off x="690990" y="541867"/>
            <a:ext cx="7765322" cy="970450"/>
          </a:xfrm>
        </p:spPr>
        <p:txBody>
          <a:bodyPr>
            <a:normAutofit/>
          </a:bodyPr>
          <a:lstStyle/>
          <a:p>
            <a:r>
              <a:rPr lang="en-US" i="1" dirty="0">
                <a:ln>
                  <a:solidFill>
                    <a:prstClr val="black">
                      <a:lumMod val="75000"/>
                      <a:lumOff val="25000"/>
                      <a:alpha val="10000"/>
                    </a:prstClr>
                  </a:solidFill>
                </a:ln>
                <a:effectLst>
                  <a:outerShdw blurRad="9525" dist="25400" dir="14640000" algn="tl" rotWithShape="0">
                    <a:prstClr val="black">
                      <a:alpha val="30000"/>
                    </a:prstClr>
                  </a:outerShdw>
                </a:effectLst>
              </a:rPr>
              <a:t>R.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v</a:t>
            </a:r>
            <a:r>
              <a:rPr lang="en-US" i="1" dirty="0">
                <a:ln>
                  <a:solidFill>
                    <a:prstClr val="black">
                      <a:lumMod val="75000"/>
                      <a:lumOff val="25000"/>
                      <a:alpha val="10000"/>
                    </a:prstClr>
                  </a:solidFill>
                </a:ln>
                <a:effectLst>
                  <a:outerShdw blurRad="9525" dist="25400" dir="14640000" algn="tl" rotWithShape="0">
                    <a:prstClr val="black">
                      <a:alpha val="30000"/>
                    </a:prstClr>
                  </a:outerShdw>
                </a:effectLst>
              </a:rPr>
              <a:t>. Vu</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[2013]</a:t>
            </a:r>
            <a:endParaRPr lang="en-US" i="1"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3" name="Content Placeholder 2">
            <a:extLst>
              <a:ext uri="{FF2B5EF4-FFF2-40B4-BE49-F238E27FC236}">
                <a16:creationId xmlns:a16="http://schemas.microsoft.com/office/drawing/2014/main" id="{6616E8B1-DA8D-F69D-21DA-0C8AA7B1E857}"/>
              </a:ext>
            </a:extLst>
          </p:cNvPr>
          <p:cNvSpPr>
            <a:spLocks noGrp="1"/>
          </p:cNvSpPr>
          <p:nvPr>
            <p:ph idx="1"/>
          </p:nvPr>
        </p:nvSpPr>
        <p:spPr>
          <a:xfrm>
            <a:off x="688843" y="1879022"/>
            <a:ext cx="7765322" cy="4058751"/>
          </a:xfrm>
        </p:spPr>
        <p:txBody>
          <a:bodyPr>
            <a:normAutofit lnSpcReduction="10000"/>
          </a:bodyPr>
          <a:lstStyle/>
          <a:p>
            <a:pPr marL="37465" indent="0">
              <a:buNone/>
            </a:pPr>
            <a:r>
              <a:rPr lang="en-US" sz="3200" dirty="0">
                <a:ea typeface="+mn-lt"/>
                <a:cs typeface="+mn-lt"/>
              </a:rPr>
              <a:t>"It is difficult to imagine a more intrusive invasion of privacy than the search of a personal or home computer."                    </a:t>
            </a:r>
            <a:endParaRPr lang="en-US" sz="3200" i="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37465" indent="0">
              <a:buNone/>
            </a:pP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rPr>
              <a:t>                                          </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rPr>
              <a:t>  - Justice Cromwell</a:t>
            </a:r>
          </a:p>
          <a:p>
            <a:pPr marL="37465" indent="0">
              <a:buNone/>
            </a:pPr>
            <a:endParaRPr lang="en-US" sz="32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37465" indent="0">
              <a:buNone/>
            </a:pP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rPr>
              <a:t>The violation is not serious as the law was </a:t>
            </a:r>
            <a:r>
              <a:rPr lang="en-US" sz="3200" b="1" dirty="0">
                <a:ln>
                  <a:solidFill>
                    <a:prstClr val="black">
                      <a:lumMod val="75000"/>
                      <a:lumOff val="25000"/>
                      <a:alpha val="10000"/>
                    </a:prstClr>
                  </a:solidFill>
                </a:ln>
                <a:solidFill>
                  <a:srgbClr val="FFC000"/>
                </a:solidFill>
                <a:effectLst>
                  <a:outerShdw blurRad="9525" dist="25400" dir="14640000" algn="tl" rotWithShape="0">
                    <a:prstClr val="black">
                      <a:alpha val="30000"/>
                    </a:prstClr>
                  </a:outerShdw>
                </a:effectLst>
              </a:rPr>
              <a:t>unclear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rPr>
              <a:t>at the time.</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36830" indent="0">
              <a:buNone/>
            </a:pPr>
            <a:endParaRPr lang="en-US" sz="36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866157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ell Phone Free Stock Photo - Public Domain Pictures">
            <a:extLst>
              <a:ext uri="{FF2B5EF4-FFF2-40B4-BE49-F238E27FC236}">
                <a16:creationId xmlns:a16="http://schemas.microsoft.com/office/drawing/2014/main" id="{3BDE4F14-D27F-5C51-4357-F5B31418C371}"/>
              </a:ext>
            </a:extLst>
          </p:cNvPr>
          <p:cNvPicPr>
            <a:picLocks noChangeAspect="1"/>
          </p:cNvPicPr>
          <p:nvPr/>
        </p:nvPicPr>
        <p:blipFill rotWithShape="1">
          <a:blip r:embed="rId2"/>
          <a:srcRect l="36941" t="-169" r="21535" b="-423"/>
          <a:stretch/>
        </p:blipFill>
        <p:spPr>
          <a:xfrm>
            <a:off x="5220072" y="764290"/>
            <a:ext cx="3369099" cy="5329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74B89AF5-4C49-C1AC-0289-38E81FA0028C}"/>
              </a:ext>
            </a:extLst>
          </p:cNvPr>
          <p:cNvSpPr txBox="1"/>
          <p:nvPr/>
        </p:nvSpPr>
        <p:spPr>
          <a:xfrm>
            <a:off x="827584" y="908720"/>
            <a:ext cx="4572000" cy="646331"/>
          </a:xfrm>
          <a:prstGeom prst="rect">
            <a:avLst/>
          </a:prstGeom>
          <a:noFill/>
        </p:spPr>
        <p:txBody>
          <a:bodyPr wrap="square">
            <a:spAutoFit/>
          </a:bodyPr>
          <a:lstStyle/>
          <a:p>
            <a:pPr defTabSz="457200">
              <a:spcBef>
                <a:spcPct val="0"/>
              </a:spcBef>
              <a:spcAft>
                <a:spcPts val="600"/>
              </a:spcAft>
            </a:pPr>
            <a:r>
              <a:rPr lang="en-US" sz="36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R. </a:t>
            </a: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v</a:t>
            </a:r>
            <a:r>
              <a:rPr lang="en-US" sz="36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Fearon </a:t>
            </a: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[2014]</a:t>
            </a:r>
            <a:endParaRPr lang="en-US" sz="36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sp>
        <p:nvSpPr>
          <p:cNvPr id="7" name="TextBox 6">
            <a:extLst>
              <a:ext uri="{FF2B5EF4-FFF2-40B4-BE49-F238E27FC236}">
                <a16:creationId xmlns:a16="http://schemas.microsoft.com/office/drawing/2014/main" id="{861ED8BA-436F-1A57-5B95-876E0BF6D147}"/>
              </a:ext>
            </a:extLst>
          </p:cNvPr>
          <p:cNvSpPr txBox="1"/>
          <p:nvPr/>
        </p:nvSpPr>
        <p:spPr>
          <a:xfrm>
            <a:off x="683568" y="1988840"/>
            <a:ext cx="3672408" cy="3416320"/>
          </a:xfrm>
          <a:prstGeom prst="rect">
            <a:avLst/>
          </a:prstGeom>
          <a:noFill/>
        </p:spPr>
        <p:txBody>
          <a:bodyPr wrap="square" rtlCol="0">
            <a:spAutoFit/>
          </a:bodyPr>
          <a:lstStyle/>
          <a:p>
            <a:pPr marL="285750" indent="-285750">
              <a:buFont typeface="Wingdings" panose="05000000000000000000" pitchFamily="2" charset="2"/>
              <a:buChar char="v"/>
            </a:pPr>
            <a:r>
              <a:rPr lang="en-US" sz="2400" dirty="0"/>
              <a:t>Is there a common law power incident to arrest to search a cell phone? </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The law is UNCLEAR.</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Skewed towards admissibility of personal device evidence.</a:t>
            </a:r>
          </a:p>
        </p:txBody>
      </p:sp>
    </p:spTree>
    <p:extLst>
      <p:ext uri="{BB962C8B-B14F-4D97-AF65-F5344CB8AC3E}">
        <p14:creationId xmlns:p14="http://schemas.microsoft.com/office/powerpoint/2010/main" val="108671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15DF10-996B-E818-9569-D55905D5A18E}"/>
              </a:ext>
            </a:extLst>
          </p:cNvPr>
          <p:cNvSpPr txBox="1"/>
          <p:nvPr/>
        </p:nvSpPr>
        <p:spPr>
          <a:xfrm>
            <a:off x="1403648" y="1484784"/>
            <a:ext cx="6764238" cy="646331"/>
          </a:xfrm>
          <a:prstGeom prst="rect">
            <a:avLst/>
          </a:prstGeom>
          <a:noFill/>
        </p:spPr>
        <p:txBody>
          <a:bodyPr wrap="square" rtlCol="0">
            <a:spAutoFit/>
          </a:bodyPr>
          <a:lstStyle/>
          <a:p>
            <a:r>
              <a:rPr lang="en-US" sz="3600" i="1" dirty="0"/>
              <a:t>R. v. </a:t>
            </a:r>
            <a:r>
              <a:rPr lang="en-US" sz="3600" i="1" dirty="0" err="1"/>
              <a:t>Sabiston</a:t>
            </a:r>
            <a:r>
              <a:rPr lang="en-US" sz="3600" i="1" dirty="0"/>
              <a:t> </a:t>
            </a:r>
            <a:r>
              <a:rPr lang="en-US" sz="3600" dirty="0"/>
              <a:t>2023 SKCA 105</a:t>
            </a:r>
          </a:p>
        </p:txBody>
      </p:sp>
      <p:sp>
        <p:nvSpPr>
          <p:cNvPr id="3" name="TextBox 2">
            <a:extLst>
              <a:ext uri="{FF2B5EF4-FFF2-40B4-BE49-F238E27FC236}">
                <a16:creationId xmlns:a16="http://schemas.microsoft.com/office/drawing/2014/main" id="{70FFFBFC-2486-E179-32A7-A697ACB932DF}"/>
              </a:ext>
            </a:extLst>
          </p:cNvPr>
          <p:cNvSpPr txBox="1"/>
          <p:nvPr/>
        </p:nvSpPr>
        <p:spPr>
          <a:xfrm>
            <a:off x="683568" y="2420888"/>
            <a:ext cx="7956884" cy="3785652"/>
          </a:xfrm>
          <a:prstGeom prst="rect">
            <a:avLst/>
          </a:prstGeom>
          <a:noFill/>
        </p:spPr>
        <p:txBody>
          <a:bodyPr wrap="square">
            <a:spAutoFit/>
          </a:bodyPr>
          <a:lstStyle/>
          <a:p>
            <a:r>
              <a:rPr lang="en-US" sz="2400" b="0" i="0" dirty="0">
                <a:effectLst/>
                <a:latin typeface="Times New Roman" panose="02020603050405020304" pitchFamily="18" charset="0"/>
              </a:rPr>
              <a:t>On July 23, 2019, in a </a:t>
            </a:r>
            <a:r>
              <a:rPr lang="en-US" sz="2400" b="0" i="0" dirty="0" err="1">
                <a:effectLst/>
                <a:latin typeface="Times New Roman" panose="02020603050405020304" pitchFamily="18" charset="0"/>
              </a:rPr>
              <a:t>neighbourhood</a:t>
            </a:r>
            <a:r>
              <a:rPr lang="en-US" sz="2400" b="0" i="0" dirty="0">
                <a:effectLst/>
                <a:latin typeface="Times New Roman" panose="02020603050405020304" pitchFamily="18" charset="0"/>
              </a:rPr>
              <a:t> in south-central Regina described by the officers in this case as frequented by gang associates and gang violence, two members of the Regina Police Service’s [RPS] gang unit arrested Stuart </a:t>
            </a:r>
            <a:r>
              <a:rPr lang="en-US" sz="2400" b="0" i="0" dirty="0" err="1">
                <a:effectLst/>
                <a:latin typeface="Times New Roman" panose="02020603050405020304" pitchFamily="18" charset="0"/>
              </a:rPr>
              <a:t>Sabiston</a:t>
            </a:r>
            <a:r>
              <a:rPr lang="en-US" sz="2400" b="0" i="0" dirty="0">
                <a:effectLst/>
                <a:latin typeface="Times New Roman" panose="02020603050405020304" pitchFamily="18" charset="0"/>
              </a:rPr>
              <a:t> for possession of stolen property, namely the bullet-proof vest he wore that day. In the course of being searched incident to that arrest, police located a folding knife in Mr. </a:t>
            </a:r>
            <a:r>
              <a:rPr lang="en-US" sz="2400" b="0" i="0" dirty="0" err="1">
                <a:effectLst/>
                <a:latin typeface="Times New Roman" panose="02020603050405020304" pitchFamily="18" charset="0"/>
              </a:rPr>
              <a:t>Sabiston’s</a:t>
            </a:r>
            <a:r>
              <a:rPr lang="en-US" sz="2400" b="0" i="0" dirty="0">
                <a:effectLst/>
                <a:latin typeface="Times New Roman" panose="02020603050405020304" pitchFamily="18" charset="0"/>
              </a:rPr>
              <a:t> pocket. Mr. </a:t>
            </a:r>
            <a:r>
              <a:rPr lang="en-US" sz="2400" b="0" i="0" dirty="0" err="1">
                <a:effectLst/>
                <a:latin typeface="Times New Roman" panose="02020603050405020304" pitchFamily="18" charset="0"/>
              </a:rPr>
              <a:t>Sabiston</a:t>
            </a:r>
            <a:r>
              <a:rPr lang="en-US" sz="2400" b="0" i="0" dirty="0">
                <a:effectLst/>
                <a:latin typeface="Times New Roman" panose="02020603050405020304" pitchFamily="18" charset="0"/>
              </a:rPr>
              <a:t> then told police that he had a firearm in his backpack. A loaded prohibited firearm was subsequently seized by the officers.</a:t>
            </a:r>
            <a:endParaRPr lang="en-US" sz="2400" dirty="0"/>
          </a:p>
        </p:txBody>
      </p:sp>
    </p:spTree>
    <p:extLst>
      <p:ext uri="{BB962C8B-B14F-4D97-AF65-F5344CB8AC3E}">
        <p14:creationId xmlns:p14="http://schemas.microsoft.com/office/powerpoint/2010/main" val="2340750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0F9714-F77F-3C88-81F9-A57B5C29F618}"/>
              </a:ext>
            </a:extLst>
          </p:cNvPr>
          <p:cNvSpPr txBox="1"/>
          <p:nvPr/>
        </p:nvSpPr>
        <p:spPr>
          <a:xfrm>
            <a:off x="539552" y="1436023"/>
            <a:ext cx="8280920" cy="4893647"/>
          </a:xfrm>
          <a:prstGeom prst="rect">
            <a:avLst/>
          </a:prstGeom>
          <a:noFill/>
        </p:spPr>
        <p:txBody>
          <a:bodyPr wrap="square">
            <a:spAutoFit/>
          </a:bodyPr>
          <a:lstStyle/>
          <a:p>
            <a:r>
              <a:rPr lang="en-US" sz="700" dirty="0">
                <a:solidFill>
                  <a:srgbClr val="000000"/>
                </a:solidFill>
                <a:effectLst/>
                <a:latin typeface="Times New Roman" panose="02020603050405020304" pitchFamily="18" charset="0"/>
              </a:rPr>
              <a:t> </a:t>
            </a:r>
            <a:r>
              <a:rPr lang="en-US" sz="2400" b="0" i="0" dirty="0">
                <a:effectLst/>
                <a:latin typeface="Times New Roman" panose="02020603050405020304" pitchFamily="18" charset="0"/>
              </a:rPr>
              <a:t>In concluding this, I note that “[w]</a:t>
            </a:r>
            <a:r>
              <a:rPr lang="en-US" sz="2400" b="0" i="0" dirty="0" err="1">
                <a:effectLst/>
                <a:latin typeface="Times New Roman" panose="02020603050405020304" pitchFamily="18" charset="0"/>
              </a:rPr>
              <a:t>hile</a:t>
            </a:r>
            <a:r>
              <a:rPr lang="en-US" sz="2400" b="0" i="0" dirty="0">
                <a:effectLst/>
                <a:latin typeface="Times New Roman" panose="02020603050405020304" pitchFamily="18" charset="0"/>
              </a:rPr>
              <a:t> police are not expected to engage in judicial type reflection on conflicting precedents, they are rightly expected to know what the law is”…[t]he public must have confidence that police are properly informed as to the grounds for arrest and detention, and do not act on </a:t>
            </a:r>
            <a:r>
              <a:rPr lang="en-US" sz="2400" b="0" i="0" u="sng" dirty="0">
                <a:solidFill>
                  <a:srgbClr val="FFC000"/>
                </a:solidFill>
                <a:effectLst/>
                <a:latin typeface="Times New Roman" panose="02020603050405020304" pitchFamily="18" charset="0"/>
              </a:rPr>
              <a:t>the mere suspicion or hunches</a:t>
            </a:r>
            <a:r>
              <a:rPr lang="en-US" sz="2400" b="0" i="0" dirty="0">
                <a:effectLst/>
                <a:latin typeface="Times New Roman" panose="02020603050405020304" pitchFamily="18" charset="0"/>
              </a:rPr>
              <a:t> prohibited by </a:t>
            </a:r>
            <a:r>
              <a:rPr lang="en-US" sz="2400" b="0" i="1" dirty="0" err="1">
                <a:effectLst/>
                <a:latin typeface="Times New Roman" panose="02020603050405020304" pitchFamily="18" charset="0"/>
              </a:rPr>
              <a:t>Chehil</a:t>
            </a:r>
            <a:r>
              <a:rPr lang="en-US" sz="2400" b="0" i="1" dirty="0">
                <a:effectLst/>
                <a:latin typeface="Times New Roman" panose="02020603050405020304" pitchFamily="18" charset="0"/>
              </a:rPr>
              <a:t> </a:t>
            </a:r>
            <a:r>
              <a:rPr lang="en-US" sz="2400" b="0" i="0" dirty="0">
                <a:effectLst/>
                <a:latin typeface="Times New Roman" panose="02020603050405020304" pitchFamily="18" charset="0"/>
              </a:rPr>
              <a:t>and </a:t>
            </a:r>
            <a:r>
              <a:rPr lang="en-US" sz="2400" b="0" i="1" dirty="0" err="1">
                <a:effectLst/>
                <a:latin typeface="Times New Roman" panose="02020603050405020304" pitchFamily="18" charset="0"/>
              </a:rPr>
              <a:t>MacKenzie</a:t>
            </a:r>
            <a:r>
              <a:rPr lang="en-US" sz="2400" b="0" i="0" dirty="0">
                <a:effectLst/>
                <a:latin typeface="Times New Roman" panose="02020603050405020304" pitchFamily="18" charset="0"/>
              </a:rPr>
              <a:t>. In my respectful opinion, that is what occurred in this case…it is important that factors such as gang affiliation and the nature of the </a:t>
            </a:r>
            <a:r>
              <a:rPr lang="en-US" sz="2400" b="0" i="0" dirty="0" err="1">
                <a:effectLst/>
                <a:latin typeface="Times New Roman" panose="02020603050405020304" pitchFamily="18" charset="0"/>
              </a:rPr>
              <a:t>neighbourhood</a:t>
            </a:r>
            <a:r>
              <a:rPr lang="en-US" sz="2400" b="0" i="0" dirty="0">
                <a:effectLst/>
                <a:latin typeface="Times New Roman" panose="02020603050405020304" pitchFamily="18" charset="0"/>
              </a:rPr>
              <a:t> – the relevance of which, as this case demonstrates, is case specific – do not operate in a stereotypical or discriminatory fashion, undermining the requirement to undertake “a careful individualized assessment of the totality of the circumstances.”</a:t>
            </a:r>
            <a:endParaRPr lang="en-US" dirty="0"/>
          </a:p>
        </p:txBody>
      </p:sp>
      <p:pic>
        <p:nvPicPr>
          <p:cNvPr id="5" name="Picture 4">
            <a:extLst>
              <a:ext uri="{FF2B5EF4-FFF2-40B4-BE49-F238E27FC236}">
                <a16:creationId xmlns:a16="http://schemas.microsoft.com/office/drawing/2014/main" id="{6E3A0C95-19BD-0DBF-5327-1F0BC0E023AA}"/>
              </a:ext>
            </a:extLst>
          </p:cNvPr>
          <p:cNvPicPr>
            <a:picLocks noChangeAspect="1"/>
          </p:cNvPicPr>
          <p:nvPr/>
        </p:nvPicPr>
        <p:blipFill>
          <a:blip r:embed="rId2"/>
          <a:stretch>
            <a:fillRect/>
          </a:stretch>
        </p:blipFill>
        <p:spPr>
          <a:xfrm>
            <a:off x="899592" y="260648"/>
            <a:ext cx="1685925" cy="9810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extBox 5">
            <a:extLst>
              <a:ext uri="{FF2B5EF4-FFF2-40B4-BE49-F238E27FC236}">
                <a16:creationId xmlns:a16="http://schemas.microsoft.com/office/drawing/2014/main" id="{10389BC3-053C-0BD3-752F-510AD1ABC7C7}"/>
              </a:ext>
            </a:extLst>
          </p:cNvPr>
          <p:cNvSpPr txBox="1"/>
          <p:nvPr/>
        </p:nvSpPr>
        <p:spPr>
          <a:xfrm>
            <a:off x="3131840" y="528330"/>
            <a:ext cx="3240360" cy="461665"/>
          </a:xfrm>
          <a:prstGeom prst="rect">
            <a:avLst/>
          </a:prstGeom>
          <a:noFill/>
        </p:spPr>
        <p:txBody>
          <a:bodyPr wrap="square" rtlCol="0">
            <a:spAutoFit/>
          </a:bodyPr>
          <a:lstStyle/>
          <a:p>
            <a:r>
              <a:rPr lang="en-US" sz="2400" dirty="0"/>
              <a:t>Justice Drennan</a:t>
            </a:r>
          </a:p>
        </p:txBody>
      </p:sp>
    </p:spTree>
    <p:extLst>
      <p:ext uri="{BB962C8B-B14F-4D97-AF65-F5344CB8AC3E}">
        <p14:creationId xmlns:p14="http://schemas.microsoft.com/office/powerpoint/2010/main" val="3919220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CF7650-7342-48D6-999E-174C77B5F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2D286E-2458-46AD-B49E-911912F70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C626604-F415-02A5-09E1-CACD1CA7C998}"/>
              </a:ext>
            </a:extLst>
          </p:cNvPr>
          <p:cNvSpPr txBox="1"/>
          <p:nvPr/>
        </p:nvSpPr>
        <p:spPr>
          <a:xfrm>
            <a:off x="482600" y="3202233"/>
            <a:ext cx="8178799" cy="2215991"/>
          </a:xfrm>
          <a:prstGeom prst="rect">
            <a:avLst/>
          </a:prstGeom>
          <a:noFill/>
        </p:spPr>
        <p:txBody>
          <a:bodyPr wrap="square">
            <a:spAutoFit/>
          </a:bodyPr>
          <a:lstStyle/>
          <a:p>
            <a:pPr>
              <a:spcAft>
                <a:spcPts val="600"/>
              </a:spcAft>
            </a:pPr>
            <a:r>
              <a:rPr lang="en-US" sz="805" kern="1200" dirty="0">
                <a:solidFill>
                  <a:srgbClr val="000000"/>
                </a:solidFill>
                <a:latin typeface="Times New Roman" panose="02020603050405020304" pitchFamily="18" charset="0"/>
                <a:ea typeface="+mn-ea"/>
                <a:cs typeface="+mn-cs"/>
              </a:rPr>
              <a:t> </a:t>
            </a:r>
            <a:r>
              <a:rPr lang="en-US" sz="2760" kern="1200" dirty="0">
                <a:solidFill>
                  <a:srgbClr val="555555"/>
                </a:solidFill>
                <a:latin typeface="Times New Roman" panose="02020603050405020304" pitchFamily="18" charset="0"/>
                <a:ea typeface="+mn-ea"/>
                <a:cs typeface="+mn-cs"/>
              </a:rPr>
              <a:t>That said, courts must be cautious when engaging in an examination of discoverability and must not cross the line into speculation… Here, it is clear that the shotgun would have been discovered absent the breaches. Speculation is not required.</a:t>
            </a:r>
            <a:endParaRPr lang="en-US" dirty="0"/>
          </a:p>
        </p:txBody>
      </p:sp>
      <p:pic>
        <p:nvPicPr>
          <p:cNvPr id="5" name="Picture 4">
            <a:extLst>
              <a:ext uri="{FF2B5EF4-FFF2-40B4-BE49-F238E27FC236}">
                <a16:creationId xmlns:a16="http://schemas.microsoft.com/office/drawing/2014/main" id="{ED45DB98-92EE-F8B4-0E1F-F608847DE3D1}"/>
              </a:ext>
            </a:extLst>
          </p:cNvPr>
          <p:cNvPicPr>
            <a:picLocks noChangeAspect="1"/>
          </p:cNvPicPr>
          <p:nvPr/>
        </p:nvPicPr>
        <p:blipFill>
          <a:blip r:embed="rId3"/>
          <a:stretch>
            <a:fillRect/>
          </a:stretch>
        </p:blipFill>
        <p:spPr>
          <a:xfrm>
            <a:off x="1150257" y="1303870"/>
            <a:ext cx="1752600" cy="12959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extBox 5">
            <a:extLst>
              <a:ext uri="{FF2B5EF4-FFF2-40B4-BE49-F238E27FC236}">
                <a16:creationId xmlns:a16="http://schemas.microsoft.com/office/drawing/2014/main" id="{E6C0398C-6898-E240-AA99-D4C131310E2E}"/>
              </a:ext>
            </a:extLst>
          </p:cNvPr>
          <p:cNvSpPr txBox="1"/>
          <p:nvPr/>
        </p:nvSpPr>
        <p:spPr>
          <a:xfrm>
            <a:off x="3491880" y="1700808"/>
            <a:ext cx="3904704" cy="517065"/>
          </a:xfrm>
          <a:prstGeom prst="rect">
            <a:avLst/>
          </a:prstGeom>
          <a:noFill/>
        </p:spPr>
        <p:txBody>
          <a:bodyPr wrap="square" rtlCol="0">
            <a:spAutoFit/>
          </a:bodyPr>
          <a:lstStyle/>
          <a:p>
            <a:pPr>
              <a:spcAft>
                <a:spcPts val="600"/>
              </a:spcAft>
            </a:pPr>
            <a:r>
              <a:rPr lang="en-US" sz="2760" kern="1200">
                <a:solidFill>
                  <a:srgbClr val="555555"/>
                </a:solidFill>
                <a:latin typeface="+mn-lt"/>
                <a:ea typeface="+mn-ea"/>
                <a:cs typeface="+mn-cs"/>
              </a:rPr>
              <a:t>Justice </a:t>
            </a:r>
            <a:r>
              <a:rPr lang="en-US" sz="2760" kern="1200" err="1">
                <a:solidFill>
                  <a:srgbClr val="555555"/>
                </a:solidFill>
                <a:latin typeface="+mn-lt"/>
                <a:ea typeface="+mn-ea"/>
                <a:cs typeface="+mn-cs"/>
              </a:rPr>
              <a:t>Tholl</a:t>
            </a:r>
            <a:r>
              <a:rPr lang="en-US" sz="2760" kern="1200">
                <a:solidFill>
                  <a:srgbClr val="555555"/>
                </a:solidFill>
                <a:latin typeface="+mn-lt"/>
                <a:ea typeface="+mn-ea"/>
                <a:cs typeface="+mn-cs"/>
              </a:rPr>
              <a:t> in dissent  </a:t>
            </a:r>
            <a:endParaRPr lang="en-US" sz="2400"/>
          </a:p>
        </p:txBody>
      </p:sp>
    </p:spTree>
    <p:extLst>
      <p:ext uri="{BB962C8B-B14F-4D97-AF65-F5344CB8AC3E}">
        <p14:creationId xmlns:p14="http://schemas.microsoft.com/office/powerpoint/2010/main" val="1332255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pinka, Lederman &amp; Bryant – The Law of Evidence, 6th Edition | LexisNexis  Canada Store">
            <a:extLst>
              <a:ext uri="{FF2B5EF4-FFF2-40B4-BE49-F238E27FC236}">
                <a16:creationId xmlns:a16="http://schemas.microsoft.com/office/drawing/2014/main" id="{FDF11D9F-EB31-715A-0B64-D904C1373D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095660"/>
            <a:ext cx="2574032" cy="386104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D1222DD-009B-E583-B070-99FF9F14ED91}"/>
              </a:ext>
            </a:extLst>
          </p:cNvPr>
          <p:cNvPicPr>
            <a:picLocks noChangeAspect="1"/>
          </p:cNvPicPr>
          <p:nvPr/>
        </p:nvPicPr>
        <p:blipFill>
          <a:blip r:embed="rId3"/>
          <a:stretch>
            <a:fillRect/>
          </a:stretch>
        </p:blipFill>
        <p:spPr>
          <a:xfrm>
            <a:off x="5004048" y="692559"/>
            <a:ext cx="2857500" cy="23336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extBox 2">
            <a:extLst>
              <a:ext uri="{FF2B5EF4-FFF2-40B4-BE49-F238E27FC236}">
                <a16:creationId xmlns:a16="http://schemas.microsoft.com/office/drawing/2014/main" id="{F04E7937-48D5-F821-3988-F7EF2F520E93}"/>
              </a:ext>
            </a:extLst>
          </p:cNvPr>
          <p:cNvSpPr txBox="1"/>
          <p:nvPr/>
        </p:nvSpPr>
        <p:spPr>
          <a:xfrm>
            <a:off x="4427984" y="3789040"/>
            <a:ext cx="4464496" cy="1754326"/>
          </a:xfrm>
          <a:prstGeom prst="rect">
            <a:avLst/>
          </a:prstGeom>
          <a:noFill/>
        </p:spPr>
        <p:txBody>
          <a:bodyPr wrap="square" rtlCol="0">
            <a:spAutoFit/>
          </a:bodyPr>
          <a:lstStyle/>
          <a:p>
            <a:r>
              <a:rPr lang="en-US" dirty="0"/>
              <a:t>Kent Roach, “Reclaiming Prima Facie Exclusionary Rules in Canada, Ireland, New Zealand, and the United States: The Importance of Compensation, Proportionality, and Non-Repetition,” (2020) Manitoba LJ 43: 1.</a:t>
            </a:r>
          </a:p>
        </p:txBody>
      </p:sp>
    </p:spTree>
    <p:extLst>
      <p:ext uri="{BB962C8B-B14F-4D97-AF65-F5344CB8AC3E}">
        <p14:creationId xmlns:p14="http://schemas.microsoft.com/office/powerpoint/2010/main" val="2012414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149F43D-E43A-49B5-B781-48DF10A58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290" y="968938"/>
            <a:ext cx="7709134" cy="4932523"/>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ank You Images – Browse 198,842 Stock Photos, Vectors, and ...">
            <a:extLst>
              <a:ext uri="{FF2B5EF4-FFF2-40B4-BE49-F238E27FC236}">
                <a16:creationId xmlns:a16="http://schemas.microsoft.com/office/drawing/2014/main" id="{A0647ABF-90A3-06E6-C6F4-5C2602820B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5199" y="1895814"/>
            <a:ext cx="7244166" cy="307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106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CA2F85-715D-C009-5702-C69ED8EB0FCF}"/>
              </a:ext>
            </a:extLst>
          </p:cNvPr>
          <p:cNvSpPr txBox="1"/>
          <p:nvPr/>
        </p:nvSpPr>
        <p:spPr>
          <a:xfrm>
            <a:off x="251520" y="2551837"/>
            <a:ext cx="5184576" cy="1754326"/>
          </a:xfrm>
          <a:prstGeom prst="rect">
            <a:avLst/>
          </a:prstGeom>
          <a:noFill/>
        </p:spPr>
        <p:txBody>
          <a:bodyPr wrap="square" rtlCol="0">
            <a:spAutoFit/>
          </a:bodyPr>
          <a:lstStyle/>
          <a:p>
            <a:pPr algn="ctr"/>
            <a:r>
              <a:rPr lang="en-US" sz="3600" dirty="0"/>
              <a:t>ALL RELEVANT EVIDENCE IS ADMISSIBLE</a:t>
            </a:r>
          </a:p>
        </p:txBody>
      </p:sp>
      <p:pic>
        <p:nvPicPr>
          <p:cNvPr id="1026" name="Picture 2" descr="Jeremy Bentham - Wikipedia">
            <a:extLst>
              <a:ext uri="{FF2B5EF4-FFF2-40B4-BE49-F238E27FC236}">
                <a16:creationId xmlns:a16="http://schemas.microsoft.com/office/drawing/2014/main" id="{B198E74F-8978-EB5E-302A-9EC89632A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268760"/>
            <a:ext cx="2896076" cy="39330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683764-65B8-13E6-43C7-CF2B9D6A1490}"/>
              </a:ext>
            </a:extLst>
          </p:cNvPr>
          <p:cNvSpPr txBox="1"/>
          <p:nvPr/>
        </p:nvSpPr>
        <p:spPr>
          <a:xfrm>
            <a:off x="5436096" y="5517232"/>
            <a:ext cx="3096344" cy="830997"/>
          </a:xfrm>
          <a:prstGeom prst="rect">
            <a:avLst/>
          </a:prstGeom>
          <a:noFill/>
        </p:spPr>
        <p:txBody>
          <a:bodyPr wrap="square" rtlCol="0">
            <a:spAutoFit/>
          </a:bodyPr>
          <a:lstStyle/>
          <a:p>
            <a:pPr algn="ctr"/>
            <a:r>
              <a:rPr lang="en-US" sz="2400" dirty="0"/>
              <a:t>Jeremy Bentham </a:t>
            </a:r>
          </a:p>
          <a:p>
            <a:pPr algn="ctr"/>
            <a:r>
              <a:rPr lang="en-US" sz="2400" dirty="0"/>
              <a:t>(1748-1832)</a:t>
            </a:r>
            <a:endParaRPr lang="en-US" dirty="0"/>
          </a:p>
        </p:txBody>
      </p:sp>
    </p:spTree>
    <p:extLst>
      <p:ext uri="{BB962C8B-B14F-4D97-AF65-F5344CB8AC3E}">
        <p14:creationId xmlns:p14="http://schemas.microsoft.com/office/powerpoint/2010/main" val="1240492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616" y="620688"/>
            <a:ext cx="3565100" cy="969771"/>
          </a:xfrm>
        </p:spPr>
        <p:txBody>
          <a:bodyPr>
            <a:normAutofit fontScale="90000"/>
          </a:bodyPr>
          <a:lstStyle/>
          <a:p>
            <a:r>
              <a:rPr lang="en-CA" dirty="0"/>
              <a:t>The dark ages….</a:t>
            </a:r>
          </a:p>
        </p:txBody>
      </p:sp>
      <p:sp>
        <p:nvSpPr>
          <p:cNvPr id="3" name="Content Placeholder 2"/>
          <p:cNvSpPr>
            <a:spLocks noGrp="1"/>
          </p:cNvSpPr>
          <p:nvPr>
            <p:ph idx="1"/>
          </p:nvPr>
        </p:nvSpPr>
        <p:spPr>
          <a:xfrm>
            <a:off x="514350" y="1590459"/>
            <a:ext cx="4273674" cy="4502837"/>
          </a:xfrm>
        </p:spPr>
        <p:txBody>
          <a:bodyPr>
            <a:noAutofit/>
          </a:bodyPr>
          <a:lstStyle/>
          <a:p>
            <a:pPr marL="0" indent="0">
              <a:buNone/>
            </a:pPr>
            <a:r>
              <a:rPr lang="en-CA" sz="2400" dirty="0"/>
              <a:t>What is the common law re the admissibility of illegally obtained evidence?</a:t>
            </a:r>
          </a:p>
          <a:p>
            <a:pPr marL="0" indent="0">
              <a:buNone/>
            </a:pPr>
            <a:endParaRPr lang="en-CA" sz="2400" dirty="0"/>
          </a:p>
          <a:p>
            <a:pPr marL="0" indent="0">
              <a:buNone/>
            </a:pPr>
            <a:r>
              <a:rPr lang="en-CA" sz="2400" dirty="0"/>
              <a:t> </a:t>
            </a:r>
            <a:r>
              <a:rPr lang="en-CA" sz="2400" b="1" dirty="0"/>
              <a:t>The Inclusionary Rule</a:t>
            </a:r>
          </a:p>
          <a:p>
            <a:pPr marL="0" indent="0">
              <a:buNone/>
            </a:pPr>
            <a:r>
              <a:rPr lang="en-CA" sz="2400" dirty="0"/>
              <a:t>“It matters not how you get it; if you steal it even it would be admissible in evidence.” </a:t>
            </a:r>
          </a:p>
          <a:p>
            <a:pPr marL="0" indent="0">
              <a:buNone/>
            </a:pPr>
            <a:r>
              <a:rPr lang="en-CA" sz="2400" dirty="0"/>
              <a:t>		Crompton J. (1861)</a:t>
            </a:r>
          </a:p>
          <a:p>
            <a:pPr marL="0" indent="0">
              <a:buNone/>
            </a:pPr>
            <a:endParaRPr lang="en-CA" sz="2400" dirty="0"/>
          </a:p>
        </p:txBody>
      </p:sp>
      <p:pic>
        <p:nvPicPr>
          <p:cNvPr id="4" name="Picture 3"/>
          <p:cNvPicPr>
            <a:picLocks noChangeAspect="1"/>
          </p:cNvPicPr>
          <p:nvPr/>
        </p:nvPicPr>
        <p:blipFill rotWithShape="1">
          <a:blip r:embed="rId2"/>
          <a:srcRect l="17909" r="5850" b="3"/>
          <a:stretch/>
        </p:blipFill>
        <p:spPr>
          <a:xfrm>
            <a:off x="4860032" y="1772816"/>
            <a:ext cx="3678852" cy="3618861"/>
          </a:xfrm>
          <a:prstGeom prst="rect">
            <a:avLst/>
          </a:prstGeom>
          <a:ln>
            <a:noFill/>
          </a:ln>
          <a:effectLst>
            <a:softEdge rad="112500"/>
          </a:effectLst>
        </p:spPr>
      </p:pic>
    </p:spTree>
    <p:extLst>
      <p:ext uri="{BB962C8B-B14F-4D97-AF65-F5344CB8AC3E}">
        <p14:creationId xmlns:p14="http://schemas.microsoft.com/office/powerpoint/2010/main" val="94857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R</a:t>
            </a:r>
            <a:r>
              <a:rPr lang="en-CA" dirty="0"/>
              <a:t>. v. </a:t>
            </a:r>
            <a:r>
              <a:rPr lang="en-CA" i="1" dirty="0"/>
              <a:t>Wray</a:t>
            </a:r>
            <a:r>
              <a:rPr lang="en-CA" dirty="0"/>
              <a:t> [1971]</a:t>
            </a:r>
          </a:p>
        </p:txBody>
      </p:sp>
      <p:sp>
        <p:nvSpPr>
          <p:cNvPr id="3" name="Content Placeholder 2"/>
          <p:cNvSpPr>
            <a:spLocks noGrp="1"/>
          </p:cNvSpPr>
          <p:nvPr>
            <p:ph idx="1"/>
          </p:nvPr>
        </p:nvSpPr>
        <p:spPr>
          <a:xfrm>
            <a:off x="484076" y="2075466"/>
            <a:ext cx="4176464" cy="4113330"/>
          </a:xfrm>
        </p:spPr>
        <p:txBody>
          <a:bodyPr>
            <a:normAutofit/>
          </a:bodyPr>
          <a:lstStyle/>
          <a:p>
            <a:pPr marL="0" indent="0">
              <a:buNone/>
            </a:pPr>
            <a:r>
              <a:rPr lang="en-CA" dirty="0"/>
              <a:t>The court follows the common law rule in </a:t>
            </a:r>
            <a:r>
              <a:rPr lang="en-CA" dirty="0" err="1"/>
              <a:t>Kuruma</a:t>
            </a:r>
            <a:r>
              <a:rPr lang="en-CA" dirty="0"/>
              <a:t>, Son of </a:t>
            </a:r>
            <a:r>
              <a:rPr lang="en-CA" dirty="0" err="1"/>
              <a:t>Kaniu</a:t>
            </a:r>
            <a:r>
              <a:rPr lang="en-CA" dirty="0"/>
              <a:t> v R:</a:t>
            </a:r>
          </a:p>
          <a:p>
            <a:pPr marL="0" indent="0">
              <a:buNone/>
            </a:pPr>
            <a:endParaRPr lang="en-CA" dirty="0"/>
          </a:p>
          <a:p>
            <a:pPr marL="0" indent="0">
              <a:buNone/>
            </a:pPr>
            <a:r>
              <a:rPr lang="en-CA" dirty="0"/>
              <a:t>“…the test to be applied in considering whether evidence is admissible is whether it is </a:t>
            </a:r>
            <a:r>
              <a:rPr lang="en-CA" b="1" u="sng" dirty="0">
                <a:solidFill>
                  <a:srgbClr val="FFC000"/>
                </a:solidFill>
              </a:rPr>
              <a:t>relevant</a:t>
            </a:r>
            <a:r>
              <a:rPr lang="en-CA" dirty="0"/>
              <a:t> to the matter in issue.  If it is, it is admissible and the court is not concerned with how the evidence was obtained.” </a:t>
            </a:r>
          </a:p>
          <a:p>
            <a:pPr marL="0" indent="0">
              <a:buNone/>
            </a:pPr>
            <a:endParaRPr lang="en-CA" dirty="0"/>
          </a:p>
        </p:txBody>
      </p:sp>
      <p:sp>
        <p:nvSpPr>
          <p:cNvPr id="4" name="TextBox 3"/>
          <p:cNvSpPr txBox="1"/>
          <p:nvPr/>
        </p:nvSpPr>
        <p:spPr>
          <a:xfrm>
            <a:off x="5359351" y="5085184"/>
            <a:ext cx="3381912" cy="369332"/>
          </a:xfrm>
          <a:prstGeom prst="rect">
            <a:avLst/>
          </a:prstGeom>
          <a:noFill/>
        </p:spPr>
        <p:txBody>
          <a:bodyPr wrap="square" rtlCol="0">
            <a:spAutoFit/>
          </a:bodyPr>
          <a:lstStyle/>
          <a:p>
            <a:r>
              <a:rPr lang="en-CA" dirty="0"/>
              <a:t>The dark side of Bentham…</a:t>
            </a:r>
          </a:p>
        </p:txBody>
      </p:sp>
      <p:pic>
        <p:nvPicPr>
          <p:cNvPr id="5" name="Picture 4">
            <a:extLst>
              <a:ext uri="{FF2B5EF4-FFF2-40B4-BE49-F238E27FC236}">
                <a16:creationId xmlns:a16="http://schemas.microsoft.com/office/drawing/2014/main" id="{B8F089C7-16C9-4D07-BEB9-272F9DE88E8D}"/>
              </a:ext>
            </a:extLst>
          </p:cNvPr>
          <p:cNvPicPr>
            <a:picLocks noChangeAspect="1"/>
          </p:cNvPicPr>
          <p:nvPr/>
        </p:nvPicPr>
        <p:blipFill>
          <a:blip r:embed="rId2"/>
          <a:stretch>
            <a:fillRect/>
          </a:stretch>
        </p:blipFill>
        <p:spPr>
          <a:xfrm>
            <a:off x="5060348" y="2527004"/>
            <a:ext cx="3254977" cy="2169985"/>
          </a:xfrm>
          <a:prstGeom prst="rect">
            <a:avLst/>
          </a:prstGeom>
        </p:spPr>
      </p:pic>
      <p:pic>
        <p:nvPicPr>
          <p:cNvPr id="6" name="Picture 5">
            <a:extLst>
              <a:ext uri="{FF2B5EF4-FFF2-40B4-BE49-F238E27FC236}">
                <a16:creationId xmlns:a16="http://schemas.microsoft.com/office/drawing/2014/main" id="{B32DB930-7C17-441F-BFC8-811A0708F1C1}"/>
              </a:ext>
            </a:extLst>
          </p:cNvPr>
          <p:cNvPicPr>
            <a:picLocks noChangeAspect="1"/>
          </p:cNvPicPr>
          <p:nvPr/>
        </p:nvPicPr>
        <p:blipFill>
          <a:blip r:embed="rId3"/>
          <a:stretch>
            <a:fillRect/>
          </a:stretch>
        </p:blipFill>
        <p:spPr>
          <a:xfrm>
            <a:off x="4932040" y="2325008"/>
            <a:ext cx="3727884" cy="2492009"/>
          </a:xfrm>
          <a:prstGeom prst="rect">
            <a:avLst/>
          </a:prstGeom>
        </p:spPr>
      </p:pic>
    </p:spTree>
    <p:extLst>
      <p:ext uri="{BB962C8B-B14F-4D97-AF65-F5344CB8AC3E}">
        <p14:creationId xmlns:p14="http://schemas.microsoft.com/office/powerpoint/2010/main" val="27463939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0FF0-40B8-444C-1622-B64A20B2647E}"/>
              </a:ext>
            </a:extLst>
          </p:cNvPr>
          <p:cNvSpPr>
            <a:spLocks noGrp="1"/>
          </p:cNvSpPr>
          <p:nvPr>
            <p:ph type="title"/>
          </p:nvPr>
        </p:nvSpPr>
        <p:spPr/>
        <p:txBody>
          <a:bodyPr/>
          <a:lstStyle/>
          <a:p>
            <a:r>
              <a:rPr lang="en-US" i="1" dirty="0"/>
              <a:t>R</a:t>
            </a:r>
            <a:r>
              <a:rPr lang="en-US" dirty="0"/>
              <a:t>. v. </a:t>
            </a:r>
            <a:r>
              <a:rPr lang="en-US" i="1" dirty="0"/>
              <a:t>Wray</a:t>
            </a:r>
            <a:r>
              <a:rPr lang="en-US" dirty="0"/>
              <a:t> [1971] </a:t>
            </a:r>
          </a:p>
        </p:txBody>
      </p:sp>
      <p:pic>
        <p:nvPicPr>
          <p:cNvPr id="2050" name="Picture 2" descr="The Honourable Ronald Martland | Alberta.ca">
            <a:extLst>
              <a:ext uri="{FF2B5EF4-FFF2-40B4-BE49-F238E27FC236}">
                <a16:creationId xmlns:a16="http://schemas.microsoft.com/office/drawing/2014/main" id="{15CDE525-1DAA-3993-19C7-5DC766D935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348880"/>
            <a:ext cx="1743075" cy="26193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48AD7B-8743-D55C-1308-63BCC30D4152}"/>
              </a:ext>
            </a:extLst>
          </p:cNvPr>
          <p:cNvSpPr txBox="1"/>
          <p:nvPr/>
        </p:nvSpPr>
        <p:spPr>
          <a:xfrm>
            <a:off x="694475" y="5229200"/>
            <a:ext cx="2376264" cy="1200329"/>
          </a:xfrm>
          <a:prstGeom prst="rect">
            <a:avLst/>
          </a:prstGeom>
          <a:noFill/>
        </p:spPr>
        <p:txBody>
          <a:bodyPr wrap="square" rtlCol="0">
            <a:spAutoFit/>
          </a:bodyPr>
          <a:lstStyle/>
          <a:p>
            <a:pPr algn="ctr"/>
            <a:r>
              <a:rPr lang="en-US" sz="3600" dirty="0"/>
              <a:t>Justice </a:t>
            </a:r>
            <a:r>
              <a:rPr lang="en-US" sz="3600" dirty="0" err="1"/>
              <a:t>Martland</a:t>
            </a:r>
            <a:r>
              <a:rPr lang="en-US" sz="3600" dirty="0"/>
              <a:t> </a:t>
            </a:r>
          </a:p>
        </p:txBody>
      </p:sp>
      <p:sp>
        <p:nvSpPr>
          <p:cNvPr id="5" name="TextBox 4">
            <a:extLst>
              <a:ext uri="{FF2B5EF4-FFF2-40B4-BE49-F238E27FC236}">
                <a16:creationId xmlns:a16="http://schemas.microsoft.com/office/drawing/2014/main" id="{53283B9D-7B93-7A84-4821-8D8F11E00C9A}"/>
              </a:ext>
            </a:extLst>
          </p:cNvPr>
          <p:cNvSpPr txBox="1"/>
          <p:nvPr/>
        </p:nvSpPr>
        <p:spPr>
          <a:xfrm>
            <a:off x="3650894" y="2060848"/>
            <a:ext cx="4824536" cy="3970318"/>
          </a:xfrm>
          <a:prstGeom prst="rect">
            <a:avLst/>
          </a:prstGeom>
          <a:noFill/>
        </p:spPr>
        <p:txBody>
          <a:bodyPr wrap="square" rtlCol="0">
            <a:spAutoFit/>
          </a:bodyPr>
          <a:lstStyle/>
          <a:p>
            <a:pPr algn="ctr"/>
            <a:r>
              <a:rPr lang="en-US" sz="3600" dirty="0"/>
              <a:t>No judicial discretion at common law to exclude evidence on the ground that its admission would bring the administration of justice into disrepute. </a:t>
            </a:r>
          </a:p>
        </p:txBody>
      </p:sp>
    </p:spTree>
    <p:extLst>
      <p:ext uri="{BB962C8B-B14F-4D97-AF65-F5344CB8AC3E}">
        <p14:creationId xmlns:p14="http://schemas.microsoft.com/office/powerpoint/2010/main" val="169742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E566C8-06B2-498E-8BCF-F1FE03C63628}"/>
              </a:ext>
            </a:extLst>
          </p:cNvPr>
          <p:cNvSpPr/>
          <p:nvPr/>
        </p:nvSpPr>
        <p:spPr>
          <a:xfrm>
            <a:off x="971600" y="2996952"/>
            <a:ext cx="3960440" cy="2123658"/>
          </a:xfrm>
          <a:prstGeom prst="rect">
            <a:avLst/>
          </a:prstGeom>
        </p:spPr>
        <p:txBody>
          <a:bodyPr wrap="square">
            <a:spAutoFit/>
          </a:bodyPr>
          <a:lstStyle/>
          <a:p>
            <a:pPr algn="ctr"/>
            <a:r>
              <a:rPr lang="en-US" sz="4400" dirty="0"/>
              <a:t>Where there is a right, there is a remedy. </a:t>
            </a:r>
          </a:p>
        </p:txBody>
      </p:sp>
      <p:sp>
        <p:nvSpPr>
          <p:cNvPr id="5" name="TextBox 4">
            <a:extLst>
              <a:ext uri="{FF2B5EF4-FFF2-40B4-BE49-F238E27FC236}">
                <a16:creationId xmlns:a16="http://schemas.microsoft.com/office/drawing/2014/main" id="{BA3024E9-37AD-459E-A569-0EB13FEB00E4}"/>
              </a:ext>
            </a:extLst>
          </p:cNvPr>
          <p:cNvSpPr txBox="1"/>
          <p:nvPr/>
        </p:nvSpPr>
        <p:spPr>
          <a:xfrm>
            <a:off x="1115616" y="476672"/>
            <a:ext cx="7344816" cy="1015663"/>
          </a:xfrm>
          <a:prstGeom prst="rect">
            <a:avLst/>
          </a:prstGeom>
          <a:noFill/>
        </p:spPr>
        <p:txBody>
          <a:bodyPr wrap="square" rtlCol="0">
            <a:spAutoFit/>
          </a:bodyPr>
          <a:lstStyle/>
          <a:p>
            <a:r>
              <a:rPr lang="en-US" sz="6000" i="1" dirty="0" err="1"/>
              <a:t>Ubi</a:t>
            </a:r>
            <a:r>
              <a:rPr lang="en-US" sz="6000" i="1" dirty="0"/>
              <a:t> jus </a:t>
            </a:r>
            <a:r>
              <a:rPr lang="en-US" sz="6000" i="1" dirty="0" err="1"/>
              <a:t>ibi</a:t>
            </a:r>
            <a:r>
              <a:rPr lang="en-US" sz="6000" i="1" dirty="0"/>
              <a:t> </a:t>
            </a:r>
            <a:r>
              <a:rPr lang="en-US" sz="6000" i="1" dirty="0" err="1"/>
              <a:t>remedium</a:t>
            </a:r>
            <a:endParaRPr lang="en-US" sz="6000" i="1" dirty="0"/>
          </a:p>
        </p:txBody>
      </p:sp>
      <p:pic>
        <p:nvPicPr>
          <p:cNvPr id="4" name="Picture 3">
            <a:extLst>
              <a:ext uri="{FF2B5EF4-FFF2-40B4-BE49-F238E27FC236}">
                <a16:creationId xmlns:a16="http://schemas.microsoft.com/office/drawing/2014/main" id="{D5E62A00-3AB2-7F70-3F81-8E39BFD73123}"/>
              </a:ext>
            </a:extLst>
          </p:cNvPr>
          <p:cNvPicPr>
            <a:picLocks noChangeAspect="1"/>
          </p:cNvPicPr>
          <p:nvPr/>
        </p:nvPicPr>
        <p:blipFill>
          <a:blip r:embed="rId2"/>
          <a:stretch>
            <a:fillRect/>
          </a:stretch>
        </p:blipFill>
        <p:spPr>
          <a:xfrm>
            <a:off x="5580112" y="1703285"/>
            <a:ext cx="2074543" cy="452400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46277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1982: A rights revolution?</a:t>
            </a:r>
          </a:p>
        </p:txBody>
      </p:sp>
      <p:sp>
        <p:nvSpPr>
          <p:cNvPr id="3" name="Content Placeholder 2"/>
          <p:cNvSpPr>
            <a:spLocks noGrp="1"/>
          </p:cNvSpPr>
          <p:nvPr>
            <p:ph idx="1"/>
          </p:nvPr>
        </p:nvSpPr>
        <p:spPr>
          <a:xfrm>
            <a:off x="611560" y="1988840"/>
            <a:ext cx="4680520" cy="4259560"/>
          </a:xfrm>
        </p:spPr>
        <p:txBody>
          <a:bodyPr>
            <a:noAutofit/>
          </a:bodyPr>
          <a:lstStyle/>
          <a:p>
            <a:pPr marL="0" indent="0">
              <a:buNone/>
            </a:pPr>
            <a:r>
              <a:rPr lang="en-CA" dirty="0"/>
              <a:t>What limits and boundaries frame our constitutional rights?</a:t>
            </a:r>
          </a:p>
          <a:p>
            <a:pPr marL="0" indent="0">
              <a:buNone/>
            </a:pPr>
            <a:endParaRPr lang="en-CA" dirty="0"/>
          </a:p>
          <a:p>
            <a:pPr marL="0" indent="0">
              <a:buNone/>
            </a:pPr>
            <a:r>
              <a:rPr lang="en-CA" dirty="0"/>
              <a:t>Section 1: The </a:t>
            </a:r>
            <a:r>
              <a:rPr lang="en-CA" i="1" dirty="0"/>
              <a:t>Canadian Charter of Rights and Freedoms</a:t>
            </a:r>
            <a:r>
              <a:rPr lang="en-CA" dirty="0"/>
              <a:t> guarantees the rights and freedoms set out in it subject only to such reasonable limits prescribed by law as can be demonstrably justified in a free and democratic society and….</a:t>
            </a:r>
          </a:p>
        </p:txBody>
      </p:sp>
      <p:pic>
        <p:nvPicPr>
          <p:cNvPr id="3074" name="Picture 2" descr="Image result for pierre trudeau what me wo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908" y="2722207"/>
            <a:ext cx="2159781" cy="283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08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S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B808E35-83D1-48E3-A75A-CC31CF553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1589</Words>
  <Application>Microsoft Office PowerPoint</Application>
  <PresentationFormat>On-screen Show (4:3)</PresentationFormat>
  <Paragraphs>135</Paragraphs>
  <Slides>38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Calisto MT</vt:lpstr>
      <vt:lpstr>Century Schoolbook</vt:lpstr>
      <vt:lpstr>Times New Roman</vt:lpstr>
      <vt:lpstr>Wingdings</vt:lpstr>
      <vt:lpstr>Wingdings 2</vt:lpstr>
      <vt:lpstr>ClassicPhotoAlbum</vt:lpstr>
      <vt:lpstr>Slate</vt:lpstr>
      <vt:lpstr>Ubi jus, ibi remedium: Section 24(2) of The Constitution Act, 1982  Nicole O’Byrne, Ph.D.  UNB Faculty of Law</vt:lpstr>
      <vt:lpstr>PowerPoint Presentation</vt:lpstr>
      <vt:lpstr>Overview </vt:lpstr>
      <vt:lpstr>PowerPoint Presentation</vt:lpstr>
      <vt:lpstr>The dark ages….</vt:lpstr>
      <vt:lpstr>R. v. Wray [1971]</vt:lpstr>
      <vt:lpstr>R. v. Wray [1971] </vt:lpstr>
      <vt:lpstr>PowerPoint Presentation</vt:lpstr>
      <vt:lpstr>1982: A rights 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Four Purposes of Section 24(2)</vt:lpstr>
      <vt:lpstr>PowerPoint Presentation</vt:lpstr>
      <vt:lpstr>24(2) and the Two-box Model</vt:lpstr>
      <vt:lpstr>R. v. Stillman [1997]</vt:lpstr>
      <vt:lpstr>PowerPoint Presentation</vt:lpstr>
      <vt:lpstr>The Collins/Stillman Framework</vt:lpstr>
      <vt:lpstr>PowerPoint Presentation</vt:lpstr>
      <vt:lpstr>PowerPoint Presentation</vt:lpstr>
      <vt:lpstr>PowerPoint Presentation</vt:lpstr>
      <vt:lpstr>PowerPoint Presentation</vt:lpstr>
      <vt:lpstr>PowerPoint Presentation</vt:lpstr>
      <vt:lpstr>Police Misconduct</vt:lpstr>
      <vt:lpstr>PowerPoint Presentation</vt:lpstr>
      <vt:lpstr>Involuntary Confessions  </vt:lpstr>
      <vt:lpstr>PowerPoint Presentation</vt:lpstr>
      <vt:lpstr>R. v. Vu [2013]</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Ubi jus, ibi remedium: Section 24(2) of The Constitution Act, 1982  Nicole O’Byrne Ana Mihajlovic UNB Faculty of Law</dc:title>
  <dc:creator/>
  <cp:lastModifiedBy/>
  <cp:revision>211</cp:revision>
  <dcterms:created xsi:type="dcterms:W3CDTF">2019-10-14T17:40:12Z</dcterms:created>
  <dcterms:modified xsi:type="dcterms:W3CDTF">2024-03-12T19:15:46Z</dcterms:modified>
</cp:coreProperties>
</file>