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57" r:id="rId4"/>
    <p:sldId id="264" r:id="rId5"/>
    <p:sldId id="258" r:id="rId6"/>
    <p:sldId id="259" r:id="rId7"/>
    <p:sldId id="265" r:id="rId8"/>
    <p:sldId id="260" r:id="rId9"/>
    <p:sldId id="266" r:id="rId10"/>
    <p:sldId id="269" r:id="rId11"/>
    <p:sldId id="261" r:id="rId12"/>
    <p:sldId id="267" r:id="rId13"/>
    <p:sldId id="262" r:id="rId14"/>
    <p:sldId id="263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6"/>
    <p:restoredTop sz="96047"/>
  </p:normalViewPr>
  <p:slideViewPr>
    <p:cSldViewPr snapToGrid="0">
      <p:cViewPr varScale="1">
        <p:scale>
          <a:sx n="115" d="100"/>
          <a:sy n="115" d="100"/>
        </p:scale>
        <p:origin x="2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B2D22-AF25-7738-4CCB-8A8FAC8E2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116A8-DE9B-3B6B-81CC-B94DBE594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55EBA-48F9-C26B-3CDC-2AD1AD8A5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51ED-34E2-EA4E-8E46-FDE940E56F1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D377D-D58C-F099-8B6E-9B2E4181C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3EFF3-3A08-0B70-2E84-8562BD48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BDB3-63E0-A24E-A958-305AAE1C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929BB-FFF5-3767-3BA3-40C6A5BBC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494EF-F73A-6905-5778-33FE625F8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B9364-38B0-65DA-068B-F04E41265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51ED-34E2-EA4E-8E46-FDE940E56F1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5019F-B32F-5D1F-8005-920D5E04D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A8829-519B-F3A5-DA4A-9A8324A61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BDB3-63E0-A24E-A958-305AAE1C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8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6BB8CE-A523-B975-64F6-C74475AF89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D9441C-864E-C4C0-A429-97DD405AC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69A05-FFD1-CA71-1AFB-262E421EC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51ED-34E2-EA4E-8E46-FDE940E56F1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BF12C-5FE1-15B9-B4C0-18FAFF0E4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79B24-46A1-587A-9FD0-138CF178D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BDB3-63E0-A24E-A958-305AAE1C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4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8197B-005A-B19C-D890-2C1A85F67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1CB9A-ACB6-9228-E34C-F70499013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32B1D-78C3-A1E1-D47F-1D2E5FED8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51ED-34E2-EA4E-8E46-FDE940E56F1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6438A-EDEF-1949-0BB1-DAC58DDBA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869E7-B86B-E424-2A37-49D2A5705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BDB3-63E0-A24E-A958-305AAE1C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4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4E128-21F5-D583-E9D3-7A368416C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A1438-54E6-52CE-F028-C7FD76D2E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7761E-B077-5FC3-69D1-3512838F0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51ED-34E2-EA4E-8E46-FDE940E56F1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35013-B15B-8D22-7A31-BFFF0EFDB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4321-84C4-2F83-C551-FB88D9A8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BDB3-63E0-A24E-A958-305AAE1C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1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8EF77-97F8-59A2-1F99-63E84E3FD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35B30-EBC6-5D7B-9D02-7D7C4F682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1987B0-5177-85A0-5E76-9E8C97EBF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68B02-C031-B1A1-88EF-3CEC2E240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51ED-34E2-EA4E-8E46-FDE940E56F1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A2657-E09A-B249-60DB-98BC483AB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CB7E8-4160-1272-4810-6A5A1D817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BDB3-63E0-A24E-A958-305AAE1C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EA8C5-BD7D-04F7-3FED-B01B99D26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72F4F-C5B3-CAF9-FABB-AD763370D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089E8-6643-E39D-9052-3E10256CD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0AB1E5-5192-BB61-1D17-101D492F91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88EDBA-7A34-5D7E-626F-C3E945CE73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924774-D8DF-FA7B-960A-D6046F739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51ED-34E2-EA4E-8E46-FDE940E56F1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FD7B47-2D81-F7AE-67B0-7D5DB5ABB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F9651B-0321-9E29-6AC5-E4D77B6C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BDB3-63E0-A24E-A958-305AAE1C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5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11361-6276-89E7-60B0-EA30D5590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A37B11-1B65-166E-CE48-0A573D01F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51ED-34E2-EA4E-8E46-FDE940E56F1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B4C07B-4C1D-5BD5-745F-D87C231B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D39F64-ADA6-25E4-D27F-3B229C540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BDB3-63E0-A24E-A958-305AAE1C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49B6CE-32CE-7403-D4BE-D3DE91298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51ED-34E2-EA4E-8E46-FDE940E56F1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8E4388-7BD7-2241-CCC8-EFAE67740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18E55-9545-1F04-EC24-DE95C2245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BDB3-63E0-A24E-A958-305AAE1C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7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0AD31-0DA5-F8C2-1B3D-183720582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E2524-FCA8-422D-E560-0BAD5EA80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5E9E99-F3BB-1D34-EEC0-661744055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083B2-F83D-5C7B-49CB-DD5B0E08A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51ED-34E2-EA4E-8E46-FDE940E56F1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A12D3-DB71-3485-D81D-763C170E0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79D81-1CC5-E9B9-B3EA-16F8BBEAC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BDB3-63E0-A24E-A958-305AAE1C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8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A8B02-CAEF-73A9-73B9-C21951420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A6D93D-80E7-CFA8-ADAD-2217F4E0A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E348DD-346C-3694-667E-BC96A918A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2CE25-A064-A5B7-685C-AEDE5B3B4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51ED-34E2-EA4E-8E46-FDE940E56F1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2F207-D357-103D-5ED4-1AF7D4C9E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088AE-4C0A-7937-65EE-7B7DC29C4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BDB3-63E0-A24E-A958-305AAE1C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13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CEFD9F-E13B-11D8-C7D1-7C32D36A1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AE9EC-3B51-5181-7578-6448D6A49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39BBC-3961-027F-0632-5F4A3121E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151ED-34E2-EA4E-8E46-FDE940E56F13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37B12-1DD3-2099-F9F2-61C242D75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C7049-C1FD-0239-D37B-FF065F564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2BDB3-63E0-A24E-A958-305AAE1C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0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rongfulconvictions.ca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B3327-8AE9-33AD-BD53-A246E2FBB1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Wrongfully Convicted: Lessons from the Canadian Registry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8153FB-2490-C91F-D50C-FE009D20B1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www.wrongfulconvictions.ca</a:t>
            </a:r>
            <a:endParaRPr lang="en-US" dirty="0"/>
          </a:p>
          <a:p>
            <a:r>
              <a:rPr lang="en-US" dirty="0"/>
              <a:t>Kent Roach</a:t>
            </a:r>
          </a:p>
          <a:p>
            <a:r>
              <a:rPr lang="en-US" dirty="0" err="1"/>
              <a:t>kent.roach@utoronto.ca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8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58389-4CA1-EB38-7382-3A8E09E2F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Who Done It?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80C6B0-1FFB-0AD4-2DF9-D2F95188CA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8564" y="2141537"/>
            <a:ext cx="7986121" cy="4351338"/>
          </a:xfrm>
        </p:spPr>
      </p:pic>
    </p:spTree>
    <p:extLst>
      <p:ext uri="{BB962C8B-B14F-4D97-AF65-F5344CB8AC3E}">
        <p14:creationId xmlns:p14="http://schemas.microsoft.com/office/powerpoint/2010/main" val="3396963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075D3-97A5-17D8-270E-4251DC581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Who Done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FBF41-0940-4F5D-104A-EB77322AB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Our best known wrongful convictions </a:t>
            </a:r>
          </a:p>
          <a:p>
            <a:r>
              <a:rPr lang="en-US" dirty="0"/>
              <a:t>Danger of entertainment</a:t>
            </a:r>
          </a:p>
          <a:p>
            <a:r>
              <a:rPr lang="en-US" dirty="0"/>
              <a:t>David </a:t>
            </a:r>
            <a:r>
              <a:rPr lang="en-US" dirty="0" err="1"/>
              <a:t>Milgaard’s</a:t>
            </a:r>
            <a:r>
              <a:rPr lang="en-US" dirty="0"/>
              <a:t> case and danger of waiting for DNA that often will not be there and denying tunnel vision or confirmation bias</a:t>
            </a:r>
          </a:p>
          <a:p>
            <a:r>
              <a:rPr lang="en-US" dirty="0"/>
              <a:t>Need to use case management and other tools and allow </a:t>
            </a:r>
            <a:r>
              <a:rPr lang="en-US" dirty="0" err="1"/>
              <a:t>defence</a:t>
            </a:r>
            <a:r>
              <a:rPr lang="en-US" dirty="0"/>
              <a:t> to investigate</a:t>
            </a:r>
          </a:p>
          <a:p>
            <a:r>
              <a:rPr lang="en-US" dirty="0"/>
              <a:t>Wrongful conviction amnesia as these cases dry up more than in the US</a:t>
            </a:r>
          </a:p>
          <a:p>
            <a:r>
              <a:rPr lang="en-US" dirty="0"/>
              <a:t>Glen </a:t>
            </a:r>
            <a:r>
              <a:rPr lang="en-US" dirty="0" err="1"/>
              <a:t>Assoun</a:t>
            </a:r>
            <a:r>
              <a:rPr lang="en-US" dirty="0"/>
              <a:t>, Philip </a:t>
            </a:r>
            <a:r>
              <a:rPr lang="en-US" dirty="0" err="1"/>
              <a:t>Tallio</a:t>
            </a:r>
            <a:r>
              <a:rPr lang="en-US" dirty="0"/>
              <a:t> and difficulties of pointing to alternative suspects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448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5B627-35E3-9840-123E-5795985D9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What Must Be Done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1C128F-9109-6292-C608-79F1E437F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7363" y="1999738"/>
            <a:ext cx="5070475" cy="2858523"/>
          </a:xfrm>
        </p:spPr>
      </p:pic>
    </p:spTree>
    <p:extLst>
      <p:ext uri="{BB962C8B-B14F-4D97-AF65-F5344CB8AC3E}">
        <p14:creationId xmlns:p14="http://schemas.microsoft.com/office/powerpoint/2010/main" val="2862053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BE08-8F45-6C21-A4CE-0EF4CD746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What Must be Done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DC627-0497-5B66-86EC-59891EBC7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Provincial public inquiries and reluctance to reform the Criminal Code</a:t>
            </a:r>
          </a:p>
          <a:p>
            <a:r>
              <a:rPr lang="en-US" dirty="0"/>
              <a:t>Still no legislated standards or expert evidence on eyewitness identification</a:t>
            </a:r>
          </a:p>
          <a:p>
            <a:r>
              <a:rPr lang="en-US" dirty="0"/>
              <a:t>False promise of Jason Hill’s case 2007 SCC 41</a:t>
            </a:r>
          </a:p>
          <a:p>
            <a:r>
              <a:rPr lang="en-US" dirty="0"/>
              <a:t>False promise of judicial regulation of interrogation and Mr. </a:t>
            </a:r>
            <a:r>
              <a:rPr lang="en-US" dirty="0" err="1"/>
              <a:t>Big’s</a:t>
            </a:r>
            <a:endParaRPr lang="en-US" dirty="0"/>
          </a:p>
          <a:p>
            <a:r>
              <a:rPr lang="en-US" dirty="0"/>
              <a:t>False promise of reforming forensic science province-by-province, discipline-by-discipline</a:t>
            </a:r>
          </a:p>
          <a:p>
            <a:r>
              <a:rPr lang="en-US" dirty="0"/>
              <a:t>Evidence retention</a:t>
            </a:r>
          </a:p>
          <a:p>
            <a:r>
              <a:rPr lang="en-US" dirty="0"/>
              <a:t>Appeals and safety/lurking doubt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C04EE-73BD-4E79-F0A6-24467E819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What Must Be Done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7F942-7B63-8F55-73AA-D81C54854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Reforms to prevent wrongful convictions implicate rightful convictions</a:t>
            </a:r>
          </a:p>
          <a:p>
            <a:r>
              <a:rPr lang="en-US" dirty="0"/>
              <a:t>But Ronald Dworkin’s important equality-based caveat</a:t>
            </a:r>
          </a:p>
          <a:p>
            <a:r>
              <a:rPr lang="en-US" dirty="0"/>
              <a:t>Need to improve and quicken remedy</a:t>
            </a:r>
          </a:p>
          <a:p>
            <a:r>
              <a:rPr lang="en-US" dirty="0"/>
              <a:t>Bill C-40 proposes to replace role of federal Minister of Justice in ordering new trial or new appeal after appeals exhausted with a Miscarriage of Justice Review Commission</a:t>
            </a:r>
          </a:p>
          <a:p>
            <a:r>
              <a:rPr lang="en-US" dirty="0"/>
              <a:t>Concerns about appointments, budget, powers, and jurisdiction especially in guilty plea and sentencing cases</a:t>
            </a:r>
          </a:p>
        </p:txBody>
      </p:sp>
    </p:spTree>
    <p:extLst>
      <p:ext uri="{BB962C8B-B14F-4D97-AF65-F5344CB8AC3E}">
        <p14:creationId xmlns:p14="http://schemas.microsoft.com/office/powerpoint/2010/main" val="3430925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111E9-5E54-2408-45B0-D6EBAF827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What Must Be Done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7FA468-1D9F-FD15-9AD0-369B8E9341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038" y="1388477"/>
            <a:ext cx="9090024" cy="5104398"/>
          </a:xfrm>
        </p:spPr>
      </p:pic>
    </p:spTree>
    <p:extLst>
      <p:ext uri="{BB962C8B-B14F-4D97-AF65-F5344CB8AC3E}">
        <p14:creationId xmlns:p14="http://schemas.microsoft.com/office/powerpoint/2010/main" val="3114278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2AAC2-069D-BCC3-C1DE-860C3076B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www.wrongfulconvictions.ca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2BF11F-9E58-AAC1-8BD4-CB1C515F6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3175" y="1336675"/>
            <a:ext cx="6453717" cy="4840288"/>
          </a:xfrm>
        </p:spPr>
      </p:pic>
    </p:spTree>
    <p:extLst>
      <p:ext uri="{BB962C8B-B14F-4D97-AF65-F5344CB8AC3E}">
        <p14:creationId xmlns:p14="http://schemas.microsoft.com/office/powerpoint/2010/main" val="630154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35B2D-DE8B-E794-1066-B42C66AC8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Wrongfully Convicted </a:t>
            </a:r>
            <a:r>
              <a:rPr lang="en-US" dirty="0"/>
              <a:t>(2023) discount 25KENTROACH at U of T bookstore</a:t>
            </a:r>
            <a:br>
              <a:rPr lang="en-US" i="1" dirty="0"/>
            </a:br>
            <a:endParaRPr lang="en-US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FE74A2-1910-81EE-508A-DAFEE4421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3191" y="1825625"/>
            <a:ext cx="2965617" cy="4351338"/>
          </a:xfrm>
        </p:spPr>
      </p:pic>
    </p:spTree>
    <p:extLst>
      <p:ext uri="{BB962C8B-B14F-4D97-AF65-F5344CB8AC3E}">
        <p14:creationId xmlns:p14="http://schemas.microsoft.com/office/powerpoint/2010/main" val="1452559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FF5B5-CC07-AC82-E380-E0827750F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False Guilty Pleas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C78153-228D-8143-3325-80BB3406C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500" y="2089944"/>
            <a:ext cx="5715000" cy="3822700"/>
          </a:xfrm>
        </p:spPr>
      </p:pic>
    </p:spTree>
    <p:extLst>
      <p:ext uri="{BB962C8B-B14F-4D97-AF65-F5344CB8AC3E}">
        <p14:creationId xmlns:p14="http://schemas.microsoft.com/office/powerpoint/2010/main" val="1866765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9CA4B-BD2A-47B1-EBC2-A46C853B0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False Guilty Pleas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C0F32-BF30-ACA6-CEF9-B0538499D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15 of 83 now 16 of 87 remedied wrongful convictions</a:t>
            </a:r>
          </a:p>
          <a:p>
            <a:r>
              <a:rPr lang="en-US" dirty="0"/>
              <a:t>Why?</a:t>
            </a:r>
          </a:p>
          <a:p>
            <a:r>
              <a:rPr lang="en-US" dirty="0"/>
              <a:t>Charles Smith cases 5 women and 3 racialized men</a:t>
            </a:r>
          </a:p>
          <a:p>
            <a:r>
              <a:rPr lang="en-US" dirty="0"/>
              <a:t>Clayton Boucher and Richard </a:t>
            </a:r>
            <a:r>
              <a:rPr lang="en-US" dirty="0" err="1"/>
              <a:t>Catcheway</a:t>
            </a:r>
            <a:r>
              <a:rPr lang="en-US" dirty="0"/>
              <a:t> make rational “time served” decisions to plead guilty</a:t>
            </a:r>
          </a:p>
          <a:p>
            <a:r>
              <a:rPr lang="en-US" dirty="0"/>
              <a:t>Registry only measures remedied wrongful convictions- not Wilfred Brosseau or Jamie </a:t>
            </a:r>
            <a:r>
              <a:rPr lang="en-US" dirty="0" err="1"/>
              <a:t>Gladue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37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FB800-25D7-AEDA-A3A7-7B7EC1C7D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False Guilty Pleas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F9A4E-04BE-D8FE-0D4E-24320CA9A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Pressure and coercion to accept a plea and sentence discount and often charge discount (murder to manslaughter/infanticide)</a:t>
            </a:r>
          </a:p>
          <a:p>
            <a:r>
              <a:rPr lang="en-US" dirty="0"/>
              <a:t>Role of </a:t>
            </a:r>
            <a:r>
              <a:rPr lang="en-US" dirty="0" err="1"/>
              <a:t>defence</a:t>
            </a:r>
            <a:endParaRPr lang="en-US" dirty="0"/>
          </a:p>
          <a:p>
            <a:r>
              <a:rPr lang="en-US" dirty="0"/>
              <a:t>Role of prosecutor and FPT Heads of Prosecution Report (2018)</a:t>
            </a:r>
          </a:p>
          <a:p>
            <a:r>
              <a:rPr lang="en-US" dirty="0"/>
              <a:t>Role of judge and new Bill C-75 Criminal Code s.606(1.1) (c ) </a:t>
            </a:r>
          </a:p>
          <a:p>
            <a:r>
              <a:rPr lang="en-US" dirty="0"/>
              <a:t>Difficulties of re-opening plea</a:t>
            </a:r>
          </a:p>
          <a:p>
            <a:r>
              <a:rPr lang="en-US" i="1" dirty="0"/>
              <a:t>Wong </a:t>
            </a:r>
            <a:r>
              <a:rPr lang="en-US" dirty="0"/>
              <a:t>2018 SCC 25 –would Smith cases meet subjective test</a:t>
            </a:r>
          </a:p>
          <a:p>
            <a:r>
              <a:rPr lang="en-US" dirty="0"/>
              <a:t>Stress on efficiency and finality</a:t>
            </a:r>
          </a:p>
        </p:txBody>
      </p:sp>
    </p:spTree>
    <p:extLst>
      <p:ext uri="{BB962C8B-B14F-4D97-AF65-F5344CB8AC3E}">
        <p14:creationId xmlns:p14="http://schemas.microsoft.com/office/powerpoint/2010/main" val="782048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91DE7-069D-2DEB-B65A-476F59F43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Imagined Crimes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C051F3-C8D9-660E-8506-0EABC760A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0183" y="1825625"/>
            <a:ext cx="6071634" cy="4351338"/>
          </a:xfrm>
        </p:spPr>
      </p:pic>
    </p:spTree>
    <p:extLst>
      <p:ext uri="{BB962C8B-B14F-4D97-AF65-F5344CB8AC3E}">
        <p14:creationId xmlns:p14="http://schemas.microsoft.com/office/powerpoint/2010/main" val="1105867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D5C74-11E0-DA88-BDDD-E6058CD5E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Imagined Crimes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4BFB4-F73D-63B8-8750-CE8C2EA63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Crimes that did not happen</a:t>
            </a:r>
          </a:p>
          <a:p>
            <a:r>
              <a:rPr lang="en-US" dirty="0"/>
              <a:t>A third of remedied wrongful convictions</a:t>
            </a:r>
          </a:p>
          <a:p>
            <a:r>
              <a:rPr lang="en-US" dirty="0"/>
              <a:t>Smith cases where suspicions and stereotypes blossom into wrongful convictions</a:t>
            </a:r>
          </a:p>
          <a:p>
            <a:r>
              <a:rPr lang="en-US" dirty="0"/>
              <a:t>“thinking dirty”</a:t>
            </a:r>
          </a:p>
          <a:p>
            <a:r>
              <a:rPr lang="en-US" dirty="0"/>
              <a:t>Disadvantaged groups </a:t>
            </a:r>
          </a:p>
          <a:p>
            <a:r>
              <a:rPr lang="en-US" dirty="0"/>
              <a:t>Circumstantial evidence- Jacques Delisle</a:t>
            </a:r>
          </a:p>
          <a:p>
            <a:r>
              <a:rPr lang="en-US" dirty="0"/>
              <a:t>Presumption of innocence- legal principle and/or fiction?</a:t>
            </a:r>
          </a:p>
        </p:txBody>
      </p:sp>
    </p:spTree>
    <p:extLst>
      <p:ext uri="{BB962C8B-B14F-4D97-AF65-F5344CB8AC3E}">
        <p14:creationId xmlns:p14="http://schemas.microsoft.com/office/powerpoint/2010/main" val="1439025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A09D4-37B1-3509-E10F-C6822C81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Who Done It?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F1604B-00E4-C314-06D1-598529D382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5305425" cy="2990978"/>
          </a:xfrm>
        </p:spPr>
      </p:pic>
    </p:spTree>
    <p:extLst>
      <p:ext uri="{BB962C8B-B14F-4D97-AF65-F5344CB8AC3E}">
        <p14:creationId xmlns:p14="http://schemas.microsoft.com/office/powerpoint/2010/main" val="4243180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456</Words>
  <Application>Microsoft Macintosh PowerPoint</Application>
  <PresentationFormat>Widescreen</PresentationFormat>
  <Paragraphs>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Wrongfully Convicted: Lessons from the Canadian Registry</vt:lpstr>
      <vt:lpstr>www.wrongfulconvictions.ca</vt:lpstr>
      <vt:lpstr>Wrongfully Convicted (2023) discount 25KENTROACH at U of T bookstore </vt:lpstr>
      <vt:lpstr>I. False Guilty Pleas</vt:lpstr>
      <vt:lpstr>I. False Guilty Pleas</vt:lpstr>
      <vt:lpstr>I. False Guilty Pleas</vt:lpstr>
      <vt:lpstr>II. Imagined Crimes</vt:lpstr>
      <vt:lpstr>II. Imagined Crimes</vt:lpstr>
      <vt:lpstr>III. Who Done It?</vt:lpstr>
      <vt:lpstr>III. Who Done It?</vt:lpstr>
      <vt:lpstr>III. Who Done It?</vt:lpstr>
      <vt:lpstr>IV. What Must Be Done</vt:lpstr>
      <vt:lpstr>IV. What Must be Done</vt:lpstr>
      <vt:lpstr>IV. What Must Be Done</vt:lpstr>
      <vt:lpstr>IV. What Must Be Done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Wrongfully Convicted: Lessons from the Canadian Registry</dc:title>
  <dc:creator>Microsoft Office User</dc:creator>
  <cp:lastModifiedBy>Tamara Levy</cp:lastModifiedBy>
  <cp:revision>8</cp:revision>
  <dcterms:created xsi:type="dcterms:W3CDTF">2023-05-17T14:35:26Z</dcterms:created>
  <dcterms:modified xsi:type="dcterms:W3CDTF">2023-06-14T21:10:51Z</dcterms:modified>
</cp:coreProperties>
</file>